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1.xml" ContentType="application/vnd.openxmlformats-officedocument.presentationml.tag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2.xml" ContentType="application/vnd.openxmlformats-officedocument.presentationml.tag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697" r:id="rId2"/>
    <p:sldMasterId id="2147483704" r:id="rId3"/>
    <p:sldMasterId id="2147483718" r:id="rId4"/>
    <p:sldMasterId id="2147483731" r:id="rId5"/>
    <p:sldMasterId id="2147483741" r:id="rId6"/>
    <p:sldMasterId id="2147483754" r:id="rId7"/>
    <p:sldMasterId id="2147483761" r:id="rId8"/>
    <p:sldMasterId id="2147483772" r:id="rId9"/>
  </p:sldMasterIdLst>
  <p:sldIdLst>
    <p:sldId id="321" r:id="rId10"/>
    <p:sldId id="277" r:id="rId11"/>
    <p:sldId id="322" r:id="rId12"/>
    <p:sldId id="267" r:id="rId13"/>
    <p:sldId id="264" r:id="rId14"/>
    <p:sldId id="272" r:id="rId15"/>
    <p:sldId id="323" r:id="rId16"/>
    <p:sldId id="273" r:id="rId17"/>
    <p:sldId id="324" r:id="rId18"/>
    <p:sldId id="270" r:id="rId19"/>
    <p:sldId id="271"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1" r:id="rId52"/>
    <p:sldId id="312" r:id="rId53"/>
    <p:sldId id="313" r:id="rId54"/>
    <p:sldId id="314" r:id="rId55"/>
    <p:sldId id="315" r:id="rId56"/>
    <p:sldId id="316" r:id="rId57"/>
    <p:sldId id="317" r:id="rId58"/>
    <p:sldId id="318" r:id="rId59"/>
    <p:sldId id="319" r:id="rId60"/>
    <p:sldId id="320" r:id="rId6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12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E4E"/>
    <a:srgbClr val="005086"/>
    <a:srgbClr val="002C4C"/>
    <a:srgbClr val="7B7FCB"/>
    <a:srgbClr val="6378E3"/>
    <a:srgbClr val="F9C887"/>
    <a:srgbClr val="FF9D5B"/>
    <a:srgbClr val="C95E34"/>
    <a:srgbClr val="3A3839"/>
    <a:srgbClr val="249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6" d="100"/>
          <a:sy n="116" d="100"/>
        </p:scale>
        <p:origin x="276" y="132"/>
      </p:cViewPr>
      <p:guideLst>
        <p:guide orient="horz" pos="1412"/>
        <p:guide pos="127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9903-7347-AE2A-F2D84B93AC40}"/>
            </c:ext>
          </c:extLst>
        </c:ser>
        <c:dLbls>
          <c:showLegendKey val="0"/>
          <c:showVal val="0"/>
          <c:showCatName val="0"/>
          <c:showSerName val="0"/>
          <c:showPercent val="0"/>
          <c:showBubbleSize val="0"/>
        </c:dLbls>
        <c:axId val="477848200"/>
        <c:axId val="477847808"/>
      </c:scatterChart>
      <c:valAx>
        <c:axId val="477848200"/>
        <c:scaling>
          <c:orientation val="minMax"/>
          <c:max val="3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77847808"/>
        <c:crosses val="autoZero"/>
        <c:crossBetween val="midCat"/>
        <c:majorUnit val="3"/>
      </c:valAx>
      <c:valAx>
        <c:axId val="477847808"/>
        <c:scaling>
          <c:orientation val="minMax"/>
          <c:max val="10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477848200"/>
        <c:crosses val="autoZero"/>
        <c:crossBetween val="midCat"/>
        <c:majorUnit val="2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911-6946-B783-EEE989CE1CA2}"/>
            </c:ext>
          </c:extLst>
        </c:ser>
        <c:dLbls>
          <c:showLegendKey val="0"/>
          <c:showVal val="0"/>
          <c:showCatName val="0"/>
          <c:showSerName val="0"/>
          <c:showPercent val="0"/>
          <c:showBubbleSize val="0"/>
        </c:dLbls>
        <c:axId val="597540992"/>
        <c:axId val="597544520"/>
      </c:scatterChart>
      <c:valAx>
        <c:axId val="597540992"/>
        <c:scaling>
          <c:orientation val="minMax"/>
          <c:max val="32"/>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597544520"/>
        <c:crosses val="autoZero"/>
        <c:crossBetween val="midCat"/>
        <c:majorUnit val="2"/>
      </c:valAx>
      <c:valAx>
        <c:axId val="597544520"/>
        <c:scaling>
          <c:orientation val="minMax"/>
          <c:max val="50"/>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597540992"/>
        <c:crosses val="autoZero"/>
        <c:crossBetween val="midCat"/>
        <c:majorUnit val="10"/>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911-6946-B783-EEE989CE1CA2}"/>
            </c:ext>
          </c:extLst>
        </c:ser>
        <c:dLbls>
          <c:showLegendKey val="0"/>
          <c:showVal val="0"/>
          <c:showCatName val="0"/>
          <c:showSerName val="0"/>
          <c:showPercent val="0"/>
          <c:showBubbleSize val="0"/>
        </c:dLbls>
        <c:axId val="599442144"/>
        <c:axId val="599443320"/>
      </c:scatterChart>
      <c:valAx>
        <c:axId val="599442144"/>
        <c:scaling>
          <c:orientation val="minMax"/>
          <c:max val="3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599443320"/>
        <c:crosses val="autoZero"/>
        <c:crossBetween val="midCat"/>
        <c:majorUnit val="4"/>
      </c:valAx>
      <c:valAx>
        <c:axId val="599443320"/>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599442144"/>
        <c:crosses val="autoZero"/>
        <c:crossBetween val="midCat"/>
        <c:majorUnit val="0.25"/>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911-6946-B783-EEE989CE1CA2}"/>
            </c:ext>
          </c:extLst>
        </c:ser>
        <c:dLbls>
          <c:showLegendKey val="0"/>
          <c:showVal val="0"/>
          <c:showCatName val="0"/>
          <c:showSerName val="0"/>
          <c:showPercent val="0"/>
          <c:showBubbleSize val="0"/>
        </c:dLbls>
        <c:axId val="281893224"/>
        <c:axId val="281892440"/>
      </c:scatterChart>
      <c:valAx>
        <c:axId val="281893224"/>
        <c:scaling>
          <c:orientation val="minMax"/>
          <c:max val="3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281892440"/>
        <c:crosses val="autoZero"/>
        <c:crossBetween val="midCat"/>
        <c:majorUnit val="4"/>
      </c:valAx>
      <c:valAx>
        <c:axId val="281892440"/>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281893224"/>
        <c:crosses val="autoZero"/>
        <c:crossBetween val="midCat"/>
        <c:majorUnit val="0.25"/>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911-6946-B783-EEE989CE1CA2}"/>
            </c:ext>
          </c:extLst>
        </c:ser>
        <c:dLbls>
          <c:showLegendKey val="0"/>
          <c:showVal val="0"/>
          <c:showCatName val="0"/>
          <c:showSerName val="0"/>
          <c:showPercent val="0"/>
          <c:showBubbleSize val="0"/>
        </c:dLbls>
        <c:axId val="595216760"/>
        <c:axId val="595217152"/>
      </c:scatterChart>
      <c:valAx>
        <c:axId val="595216760"/>
        <c:scaling>
          <c:orientation val="minMax"/>
          <c:max val="60"/>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595217152"/>
        <c:crosses val="autoZero"/>
        <c:crossBetween val="midCat"/>
        <c:majorUnit val="6"/>
      </c:valAx>
      <c:valAx>
        <c:axId val="595217152"/>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595216760"/>
        <c:crosses val="autoZero"/>
        <c:crossBetween val="midCat"/>
        <c:majorUnit val="0.2"/>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8039828062116"/>
          <c:y val="3.7175423688644058E-2"/>
          <c:w val="0.80721035717477618"/>
          <c:h val="0.74189875670702365"/>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C92F-4A0A-9AF9-3257979D362C}"/>
            </c:ext>
          </c:extLst>
        </c:ser>
        <c:dLbls>
          <c:showLegendKey val="0"/>
          <c:showVal val="0"/>
          <c:showCatName val="0"/>
          <c:showSerName val="0"/>
          <c:showPercent val="0"/>
          <c:showBubbleSize val="0"/>
        </c:dLbls>
        <c:axId val="600260144"/>
        <c:axId val="547794488"/>
      </c:scatterChart>
      <c:valAx>
        <c:axId val="600260144"/>
        <c:scaling>
          <c:orientation val="minMax"/>
          <c:max val="36"/>
          <c:min val="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547794488"/>
        <c:crosses val="autoZero"/>
        <c:crossBetween val="midCat"/>
        <c:majorUnit val="6"/>
      </c:valAx>
      <c:valAx>
        <c:axId val="547794488"/>
        <c:scaling>
          <c:orientation val="minMax"/>
          <c:max val="1"/>
          <c:min val="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600260144"/>
        <c:crosses val="autoZero"/>
        <c:crossBetween val="midCat"/>
        <c:majorUnit val="0.2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j-lt"/>
          <a:cs typeface="Calibri" panose="020F0502020204030204"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8039828062116"/>
          <c:y val="3.7175423688644058E-2"/>
          <c:w val="0.80721035717477618"/>
          <c:h val="0.74189875670702365"/>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C92F-4A0A-9AF9-3257979D362C}"/>
            </c:ext>
          </c:extLst>
        </c:ser>
        <c:dLbls>
          <c:showLegendKey val="0"/>
          <c:showVal val="0"/>
          <c:showCatName val="0"/>
          <c:showSerName val="0"/>
          <c:showPercent val="0"/>
          <c:showBubbleSize val="0"/>
        </c:dLbls>
        <c:axId val="379286056"/>
        <c:axId val="550765720"/>
      </c:scatterChart>
      <c:valAx>
        <c:axId val="379286056"/>
        <c:scaling>
          <c:orientation val="minMax"/>
          <c:max val="26"/>
          <c:min val="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550765720"/>
        <c:crosses val="autoZero"/>
        <c:crossBetween val="midCat"/>
        <c:majorUnit val="2"/>
      </c:valAx>
      <c:valAx>
        <c:axId val="550765720"/>
        <c:scaling>
          <c:orientation val="minMax"/>
          <c:max val="100"/>
          <c:min val="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79286056"/>
        <c:crosses val="autoZero"/>
        <c:crossBetween val="midCat"/>
        <c:majorUnit val="25"/>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j-lt"/>
          <a:cs typeface="Calibri" panose="020F0502020204030204" pitchFamily="34"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2C4C"/>
                </a:solidFill>
                <a:latin typeface="+mn-lt"/>
                <a:ea typeface="+mn-ea"/>
                <a:cs typeface="+mn-cs"/>
              </a:defRPr>
            </a:pPr>
            <a:r>
              <a:rPr lang="fr-FR" sz="1400" b="1" dirty="0" smtClean="0">
                <a:solidFill>
                  <a:srgbClr val="002C4C"/>
                </a:solidFill>
              </a:rPr>
              <a:t>Per RECIST v 1.1</a:t>
            </a:r>
            <a:endParaRPr lang="fr-FR" sz="1400" b="1" dirty="0">
              <a:solidFill>
                <a:srgbClr val="002C4C"/>
              </a:solidFill>
            </a:endParaRPr>
          </a:p>
        </c:rich>
      </c:tx>
      <c:layout>
        <c:manualLayout>
          <c:xMode val="edge"/>
          <c:yMode val="edge"/>
          <c:x val="0.18438619924908203"/>
          <c:y val="1.1273897111041672E-2"/>
        </c:manualLayout>
      </c:layout>
      <c:overlay val="0"/>
      <c:spPr>
        <a:solidFill>
          <a:schemeClr val="bg1"/>
        </a:solidFill>
        <a:ln>
          <a:noFill/>
        </a:ln>
        <a:effectLst/>
      </c:spPr>
    </c:title>
    <c:autoTitleDeleted val="0"/>
    <c:plotArea>
      <c:layout/>
      <c:barChart>
        <c:barDir val="col"/>
        <c:grouping val="stack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chemeClr val="accent3">
                  <a:lumMod val="40000"/>
                  <a:lumOff val="60000"/>
                </a:schemeClr>
              </a:solidFill>
              <a:ln>
                <a:noFill/>
              </a:ln>
              <a:effectLst/>
            </c:spPr>
          </c:dPt>
          <c:dPt>
            <c:idx val="1"/>
            <c:invertIfNegative val="0"/>
            <c:bubble3D val="0"/>
            <c:spPr>
              <a:solidFill>
                <a:srgbClr val="F9C887"/>
              </a:solidFill>
              <a:ln>
                <a:noFill/>
              </a:ln>
              <a:effectLst/>
            </c:spPr>
          </c:dPt>
          <c:dLbls>
            <c:dLbl>
              <c:idx val="0"/>
              <c:layout/>
              <c:tx>
                <c:rich>
                  <a:bodyPr/>
                  <a:lstStyle/>
                  <a:p>
                    <a:r>
                      <a:rPr lang="en-US" smtClean="0"/>
                      <a:t>NE : </a:t>
                    </a:r>
                    <a:fld id="{84F45768-4784-4B48-8EB3-18A78F723036}" type="VALUE">
                      <a:rPr lang="en-US" smtClean="0"/>
                      <a:pPr/>
                      <a:t>[VALEUR]</a:t>
                    </a:fld>
                    <a:endParaRPr lang="en-US"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smtClean="0"/>
                      <a:t>NE : 7,5</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Catégorie 1</c:v>
                </c:pt>
                <c:pt idx="1">
                  <c:v>Catégorie 2</c:v>
                </c:pt>
              </c:strCache>
            </c:strRef>
          </c:cat>
          <c:val>
            <c:numRef>
              <c:f>Feuil1!$B$2:$B$3</c:f>
              <c:numCache>
                <c:formatCode>General</c:formatCode>
                <c:ptCount val="2"/>
                <c:pt idx="0">
                  <c:v>16.7</c:v>
                </c:pt>
                <c:pt idx="1">
                  <c:v>7.5</c:v>
                </c:pt>
              </c:numCache>
            </c:numRef>
          </c:val>
        </c:ser>
        <c:ser>
          <c:idx val="1"/>
          <c:order val="1"/>
          <c:tx>
            <c:strRef>
              <c:f>Feuil1!$C$1</c:f>
              <c:strCache>
                <c:ptCount val="1"/>
                <c:pt idx="0">
                  <c:v>Série 2</c:v>
                </c:pt>
              </c:strCache>
            </c:strRef>
          </c:tx>
          <c:spPr>
            <a:solidFill>
              <a:schemeClr val="accent2"/>
            </a:solidFill>
            <a:ln>
              <a:noFill/>
            </a:ln>
            <a:effectLst/>
          </c:spPr>
          <c:invertIfNegative val="0"/>
          <c:dPt>
            <c:idx val="0"/>
            <c:invertIfNegative val="0"/>
            <c:bubble3D val="0"/>
            <c:spPr>
              <a:solidFill>
                <a:schemeClr val="accent2">
                  <a:lumMod val="75000"/>
                  <a:lumOff val="25000"/>
                </a:schemeClr>
              </a:solidFill>
              <a:ln>
                <a:noFill/>
              </a:ln>
              <a:effectLst/>
            </c:spPr>
          </c:dPt>
          <c:dPt>
            <c:idx val="1"/>
            <c:invertIfNegative val="0"/>
            <c:bubble3D val="0"/>
            <c:spPr>
              <a:solidFill>
                <a:srgbClr val="FF9D5B"/>
              </a:solidFill>
              <a:ln>
                <a:noFill/>
              </a:ln>
              <a:effectLst/>
            </c:spPr>
          </c:dPt>
          <c:dLbls>
            <c:dLbl>
              <c:idx val="0"/>
              <c:layout/>
              <c:tx>
                <c:rich>
                  <a:bodyPr/>
                  <a:lstStyle/>
                  <a:p>
                    <a:r>
                      <a:rPr lang="en-US" smtClean="0"/>
                      <a:t>PD : </a:t>
                    </a:r>
                    <a:fld id="{26831F2E-E00B-4071-B1EA-A43ACE3CD5E9}" type="VALUE">
                      <a:rPr lang="en-US" smtClean="0"/>
                      <a:pPr/>
                      <a:t>[VALEUR]</a:t>
                    </a:fld>
                    <a:endParaRPr lang="en-US"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smtClean="0"/>
                      <a:t>PD :</a:t>
                    </a:r>
                    <a:r>
                      <a:rPr lang="en-US" baseline="0" smtClean="0"/>
                      <a:t> </a:t>
                    </a:r>
                    <a:fld id="{467A3784-5C2D-4B28-AD3F-0EE0B72D166D}" type="VALUE">
                      <a:rPr lang="en-US" smtClean="0"/>
                      <a:pPr/>
                      <a:t>[VALEUR]</a:t>
                    </a:fld>
                    <a:endParaRPr lang="en-US" baseline="0"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Catégorie 1</c:v>
                </c:pt>
                <c:pt idx="1">
                  <c:v>Catégorie 2</c:v>
                </c:pt>
              </c:strCache>
            </c:strRef>
          </c:cat>
          <c:val>
            <c:numRef>
              <c:f>Feuil1!$C$2:$C$3</c:f>
              <c:numCache>
                <c:formatCode>General</c:formatCode>
                <c:ptCount val="2"/>
                <c:pt idx="0">
                  <c:v>27.8</c:v>
                </c:pt>
                <c:pt idx="1">
                  <c:v>7.5</c:v>
                </c:pt>
              </c:numCache>
            </c:numRef>
          </c:val>
        </c:ser>
        <c:ser>
          <c:idx val="2"/>
          <c:order val="2"/>
          <c:tx>
            <c:strRef>
              <c:f>Feuil1!$D$1</c:f>
              <c:strCache>
                <c:ptCount val="1"/>
                <c:pt idx="0">
                  <c:v>Série 3</c:v>
                </c:pt>
              </c:strCache>
            </c:strRef>
          </c:tx>
          <c:spPr>
            <a:solidFill>
              <a:srgbClr val="FD7E4E"/>
            </a:solidFill>
            <a:ln>
              <a:noFill/>
            </a:ln>
            <a:effectLst/>
          </c:spPr>
          <c:invertIfNegative val="0"/>
          <c:dPt>
            <c:idx val="0"/>
            <c:invertIfNegative val="0"/>
            <c:bubble3D val="0"/>
            <c:spPr>
              <a:solidFill>
                <a:srgbClr val="005086"/>
              </a:solidFill>
              <a:ln>
                <a:noFill/>
              </a:ln>
              <a:effectLst/>
            </c:spPr>
          </c:dPt>
          <c:dLbls>
            <c:dLbl>
              <c:idx val="0"/>
              <c:layout/>
              <c:tx>
                <c:rich>
                  <a:bodyPr/>
                  <a:lstStyle/>
                  <a:p>
                    <a:r>
                      <a:rPr lang="en-US" smtClean="0"/>
                      <a:t>SD</a:t>
                    </a:r>
                    <a:r>
                      <a:rPr lang="en-US" baseline="0" smtClean="0"/>
                      <a:t> : 44,4</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SD : </a:t>
                    </a:r>
                    <a:fld id="{10C01DFB-8914-4B56-8F2A-52F380C11B9A}" type="VALUE">
                      <a:rPr lang="en-US" smtClean="0"/>
                      <a:pPr/>
                      <a:t>[VALEUR]</a:t>
                    </a:fld>
                    <a:endParaRPr lang="en-US" dirty="0" smtClean="0"/>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Catégorie 1</c:v>
                </c:pt>
                <c:pt idx="1">
                  <c:v>Catégorie 2</c:v>
                </c:pt>
              </c:strCache>
            </c:strRef>
          </c:cat>
          <c:val>
            <c:numRef>
              <c:f>Feuil1!$D$2:$D$3</c:f>
              <c:numCache>
                <c:formatCode>General</c:formatCode>
                <c:ptCount val="2"/>
                <c:pt idx="0">
                  <c:v>44.4</c:v>
                </c:pt>
                <c:pt idx="1">
                  <c:v>42.5</c:v>
                </c:pt>
              </c:numCache>
            </c:numRef>
          </c:val>
        </c:ser>
        <c:ser>
          <c:idx val="3"/>
          <c:order val="3"/>
          <c:tx>
            <c:strRef>
              <c:f>Feuil1!$E$1</c:f>
              <c:strCache>
                <c:ptCount val="1"/>
                <c:pt idx="0">
                  <c:v>Série 4</c:v>
                </c:pt>
              </c:strCache>
            </c:strRef>
          </c:tx>
          <c:spPr>
            <a:solidFill>
              <a:srgbClr val="C95E34"/>
            </a:solidFill>
            <a:ln>
              <a:noFill/>
            </a:ln>
            <a:effectLst/>
          </c:spPr>
          <c:invertIfNegative val="0"/>
          <c:dPt>
            <c:idx val="0"/>
            <c:invertIfNegative val="0"/>
            <c:bubble3D val="0"/>
            <c:spPr>
              <a:solidFill>
                <a:srgbClr val="002C4C"/>
              </a:solidFill>
              <a:ln>
                <a:noFill/>
              </a:ln>
              <a:effectLst/>
            </c:spPr>
          </c:dPt>
          <c:dLbls>
            <c:dLbl>
              <c:idx val="0"/>
              <c:layout/>
              <c:tx>
                <c:rich>
                  <a:bodyPr rot="0" spcFirstLastPara="1" vertOverflow="ellipsis" vert="horz" wrap="square" lIns="38100" tIns="36000" rIns="38100" bIns="0" anchor="ctr" anchorCtr="1">
                    <a:spAutoFit/>
                  </a:bodyPr>
                  <a:lstStyle/>
                  <a:p>
                    <a:pPr>
                      <a:defRPr sz="1197" b="1" i="0" u="none" strike="noStrike" kern="1200" baseline="0">
                        <a:solidFill>
                          <a:schemeClr val="bg1"/>
                        </a:solidFill>
                        <a:latin typeface="+mn-lt"/>
                        <a:ea typeface="+mn-ea"/>
                        <a:cs typeface="+mn-cs"/>
                      </a:defRPr>
                    </a:pPr>
                    <a:r>
                      <a:rPr lang="en-US" b="1" smtClean="0">
                        <a:solidFill>
                          <a:schemeClr val="bg1"/>
                        </a:solidFill>
                      </a:rPr>
                      <a:t>PR : </a:t>
                    </a:r>
                    <a:fld id="{8812C822-8084-400B-BBF8-AC1AE117B43C}" type="VALUE">
                      <a:rPr lang="en-US" b="1" smtClean="0">
                        <a:solidFill>
                          <a:schemeClr val="bg1"/>
                        </a:solidFill>
                      </a:rPr>
                      <a:pPr>
                        <a:defRPr sz="1197" b="1" i="0" u="none" strike="noStrike" kern="1200" baseline="0">
                          <a:solidFill>
                            <a:schemeClr val="bg1"/>
                          </a:solidFill>
                          <a:latin typeface="+mn-lt"/>
                          <a:ea typeface="+mn-ea"/>
                          <a:cs typeface="+mn-cs"/>
                        </a:defRPr>
                      </a:pPr>
                      <a:t>[VALEUR]</a:t>
                    </a:fld>
                    <a:endParaRPr lang="en-US" b="1" smtClean="0">
                      <a:solidFill>
                        <a:schemeClr val="bg1"/>
                      </a:solidFill>
                    </a:endParaRP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1"/>
              <c:layout/>
              <c:tx>
                <c:rich>
                  <a:bodyPr/>
                  <a:lstStyle/>
                  <a:p>
                    <a:r>
                      <a:rPr lang="en-US" b="1" smtClean="0">
                        <a:solidFill>
                          <a:schemeClr val="bg1"/>
                        </a:solidFill>
                      </a:rPr>
                      <a:t>PR </a:t>
                    </a:r>
                    <a:fld id="{245B2D09-4274-4ED7-A189-B6B2C5032F6D}" type="VALUE">
                      <a:rPr lang="en-US" b="1" smtClean="0">
                        <a:solidFill>
                          <a:schemeClr val="bg1"/>
                        </a:solidFill>
                      </a:rPr>
                      <a:pPr/>
                      <a:t>[VALEUR]</a:t>
                    </a:fld>
                    <a:endParaRPr lang="en-US" b="1" smtClean="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Catégorie 1</c:v>
                </c:pt>
                <c:pt idx="1">
                  <c:v>Catégorie 2</c:v>
                </c:pt>
              </c:strCache>
            </c:strRef>
          </c:cat>
          <c:val>
            <c:numRef>
              <c:f>Feuil1!$E$2:$E$3</c:f>
              <c:numCache>
                <c:formatCode>General</c:formatCode>
                <c:ptCount val="2"/>
                <c:pt idx="0">
                  <c:v>11.1</c:v>
                </c:pt>
                <c:pt idx="1">
                  <c:v>42.5</c:v>
                </c:pt>
              </c:numCache>
            </c:numRef>
          </c:val>
        </c:ser>
        <c:dLbls>
          <c:dLblPos val="ctr"/>
          <c:showLegendKey val="0"/>
          <c:showVal val="1"/>
          <c:showCatName val="0"/>
          <c:showSerName val="0"/>
          <c:showPercent val="0"/>
          <c:showBubbleSize val="0"/>
        </c:dLbls>
        <c:gapWidth val="150"/>
        <c:overlap val="100"/>
        <c:axId val="384259320"/>
        <c:axId val="384260888"/>
      </c:barChart>
      <c:catAx>
        <c:axId val="384259320"/>
        <c:scaling>
          <c:orientation val="minMax"/>
        </c:scaling>
        <c:delete val="1"/>
        <c:axPos val="b"/>
        <c:numFmt formatCode="General" sourceLinked="1"/>
        <c:majorTickMark val="none"/>
        <c:minorTickMark val="none"/>
        <c:tickLblPos val="nextTo"/>
        <c:crossAx val="384260888"/>
        <c:crosses val="autoZero"/>
        <c:auto val="1"/>
        <c:lblAlgn val="ctr"/>
        <c:lblOffset val="100"/>
        <c:noMultiLvlLbl val="0"/>
      </c:catAx>
      <c:valAx>
        <c:axId val="384260888"/>
        <c:scaling>
          <c:orientation val="minMax"/>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4259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8851564385566401E-2"/>
          <c:y val="2.8879253343704499E-2"/>
          <c:w val="0.87223329781645598"/>
          <c:h val="0.83952527100163499"/>
        </c:manualLayout>
      </c:layout>
      <c:scatterChart>
        <c:scatterStyle val="lineMarker"/>
        <c:varyColors val="0"/>
        <c:ser>
          <c:idx val="0"/>
          <c:order val="0"/>
          <c:tx>
            <c:strRef>
              <c:f>Feuil1!$B$1</c:f>
              <c:strCache>
                <c:ptCount val="1"/>
                <c:pt idx="0">
                  <c:v>Valeur Y 1</c:v>
                </c:pt>
              </c:strCache>
            </c:strRef>
          </c:tx>
          <c:spPr>
            <a:ln w="47625">
              <a:noFill/>
            </a:ln>
          </c:spPr>
          <c:xVal>
            <c:numRef>
              <c:f>Feuil1!$A$2:$A$4</c:f>
              <c:numCache>
                <c:formatCode>General</c:formatCode>
                <c:ptCount val="3"/>
              </c:numCache>
            </c:numRef>
          </c:xVal>
          <c:yVal>
            <c:numRef>
              <c:f>Feuil1!$B$2:$B$4</c:f>
              <c:numCache>
                <c:formatCode>General</c:formatCode>
                <c:ptCount val="3"/>
                <c:pt idx="2">
                  <c:v>0.8</c:v>
                </c:pt>
              </c:numCache>
            </c:numRef>
          </c:yVal>
          <c:smooth val="0"/>
          <c:extLst xmlns:c16r2="http://schemas.microsoft.com/office/drawing/2015/06/chart">
            <c:ext xmlns:c16="http://schemas.microsoft.com/office/drawing/2014/chart" uri="{C3380CC4-5D6E-409C-BE32-E72D297353CC}">
              <c16:uniqueId val="{00000000-2911-6946-B783-EEE989CE1CA2}"/>
            </c:ext>
          </c:extLst>
        </c:ser>
        <c:dLbls>
          <c:showLegendKey val="0"/>
          <c:showVal val="0"/>
          <c:showCatName val="0"/>
          <c:showSerName val="0"/>
          <c:showPercent val="0"/>
          <c:showBubbleSize val="0"/>
        </c:dLbls>
        <c:axId val="384260104"/>
        <c:axId val="384256576"/>
      </c:scatterChart>
      <c:valAx>
        <c:axId val="384260104"/>
        <c:scaling>
          <c:orientation val="minMax"/>
          <c:max val="36"/>
          <c:min val="0"/>
        </c:scaling>
        <c:delete val="0"/>
        <c:axPos val="b"/>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84256576"/>
        <c:crosses val="autoZero"/>
        <c:crossBetween val="midCat"/>
        <c:majorUnit val="4"/>
      </c:valAx>
      <c:valAx>
        <c:axId val="384256576"/>
        <c:scaling>
          <c:orientation val="minMax"/>
          <c:max val="1"/>
        </c:scaling>
        <c:delete val="0"/>
        <c:axPos val="l"/>
        <c:numFmt formatCode="General" sourceLinked="1"/>
        <c:majorTickMark val="out"/>
        <c:minorTickMark val="none"/>
        <c:tickLblPos val="nextTo"/>
        <c:txPr>
          <a:bodyPr/>
          <a:lstStyle/>
          <a:p>
            <a:pPr>
              <a:defRPr sz="1000">
                <a:solidFill>
                  <a:schemeClr val="tx1">
                    <a:lumMod val="65000"/>
                    <a:lumOff val="35000"/>
                  </a:schemeClr>
                </a:solidFill>
              </a:defRPr>
            </a:pPr>
            <a:endParaRPr lang="fr-FR"/>
          </a:p>
        </c:txPr>
        <c:crossAx val="384260104"/>
        <c:crosses val="autoZero"/>
        <c:crossBetween val="midCat"/>
        <c:majorUnit val="0.25"/>
      </c:valAx>
    </c:plotArea>
    <c:plotVisOnly val="1"/>
    <c:dispBlanksAs val="gap"/>
    <c:showDLblsOverMax val="0"/>
  </c:chart>
  <c:txPr>
    <a:bodyPr/>
    <a:lstStyle/>
    <a:p>
      <a:pPr>
        <a:defRPr sz="900">
          <a:solidFill>
            <a:schemeClr val="tx1">
              <a:lumMod val="75000"/>
              <a:lumOff val="25000"/>
            </a:schemeClr>
          </a:solidFill>
          <a:latin typeface="Arial" panose="020B0604020202020204" pitchFamily="34" charset="0"/>
          <a:cs typeface="Arial" panose="020B0604020202020204" pitchFamily="34" charset="0"/>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8039828062116"/>
          <c:y val="3.7175423688644058E-2"/>
          <c:w val="0.80721035717477618"/>
          <c:h val="0.74189875670702365"/>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C92F-4A0A-9AF9-3257979D362C}"/>
            </c:ext>
          </c:extLst>
        </c:ser>
        <c:dLbls>
          <c:showLegendKey val="0"/>
          <c:showVal val="0"/>
          <c:showCatName val="0"/>
          <c:showSerName val="0"/>
          <c:showPercent val="0"/>
          <c:showBubbleSize val="0"/>
        </c:dLbls>
        <c:axId val="384261280"/>
        <c:axId val="384255400"/>
      </c:scatterChart>
      <c:valAx>
        <c:axId val="384261280"/>
        <c:scaling>
          <c:orientation val="minMax"/>
          <c:max val="62"/>
          <c:min val="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84255400"/>
        <c:crosses val="autoZero"/>
        <c:crossBetween val="midCat"/>
        <c:majorUnit val="2"/>
      </c:valAx>
      <c:valAx>
        <c:axId val="384255400"/>
        <c:scaling>
          <c:orientation val="minMax"/>
          <c:max val="1"/>
          <c:min val="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84261280"/>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cs typeface="Calibri" panose="020F0502020204030204" pitchFamily="34" charset="0"/>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8039828062116"/>
          <c:y val="3.7175423688644058E-2"/>
          <c:w val="0.80721035717477618"/>
          <c:h val="0.74189875670702365"/>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C92F-4A0A-9AF9-3257979D362C}"/>
            </c:ext>
          </c:extLst>
        </c:ser>
        <c:dLbls>
          <c:showLegendKey val="0"/>
          <c:showVal val="0"/>
          <c:showCatName val="0"/>
          <c:showSerName val="0"/>
          <c:showPercent val="0"/>
          <c:showBubbleSize val="0"/>
        </c:dLbls>
        <c:axId val="599422152"/>
        <c:axId val="599411176"/>
      </c:scatterChart>
      <c:valAx>
        <c:axId val="599422152"/>
        <c:scaling>
          <c:orientation val="minMax"/>
          <c:max val="36"/>
          <c:min val="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599411176"/>
        <c:crosses val="autoZero"/>
        <c:crossBetween val="midCat"/>
        <c:majorUnit val="3"/>
      </c:valAx>
      <c:valAx>
        <c:axId val="599411176"/>
        <c:scaling>
          <c:orientation val="minMax"/>
          <c:max val="100"/>
          <c:min val="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599422152"/>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mj-lt"/>
          <a:cs typeface="Calibri" panose="020F0502020204030204" pitchFamily="34" charset="0"/>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8039828062116"/>
          <c:y val="3.7175423688644058E-2"/>
          <c:w val="0.80721035717477618"/>
          <c:h val="0.74189875670702365"/>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C92F-4A0A-9AF9-3257979D362C}"/>
            </c:ext>
          </c:extLst>
        </c:ser>
        <c:dLbls>
          <c:showLegendKey val="0"/>
          <c:showVal val="0"/>
          <c:showCatName val="0"/>
          <c:showSerName val="0"/>
          <c:showPercent val="0"/>
          <c:showBubbleSize val="0"/>
        </c:dLbls>
        <c:axId val="599412744"/>
        <c:axId val="599417448"/>
      </c:scatterChart>
      <c:valAx>
        <c:axId val="599412744"/>
        <c:scaling>
          <c:orientation val="minMax"/>
          <c:max val="29"/>
          <c:min val="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599417448"/>
        <c:crosses val="autoZero"/>
        <c:crossBetween val="midCat"/>
        <c:majorUnit val="1"/>
      </c:valAx>
      <c:valAx>
        <c:axId val="599417448"/>
        <c:scaling>
          <c:orientation val="minMax"/>
          <c:max val="100"/>
          <c:min val="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599412744"/>
        <c:crosses val="autoZero"/>
        <c:crossBetween val="midCat"/>
        <c:majorUnit val="2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cs typeface="Calibri" panose="020F0502020204030204" pitchFamily="34" charset="0"/>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8039828062116"/>
          <c:y val="3.7175423688644058E-2"/>
          <c:w val="0.80721035717477618"/>
          <c:h val="0.74189875670702365"/>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c:f>
              <c:numCache>
                <c:formatCode>General</c:formatCode>
                <c:ptCount val="1"/>
                <c:pt idx="0">
                  <c:v>0.7</c:v>
                </c:pt>
              </c:numCache>
            </c:numRef>
          </c:xVal>
          <c:yVal>
            <c:numRef>
              <c:f>Sheet1!$B$2</c:f>
              <c:numCache>
                <c:formatCode>General</c:formatCode>
                <c:ptCount val="1"/>
                <c:pt idx="0">
                  <c:v>2.7</c:v>
                </c:pt>
              </c:numCache>
            </c:numRef>
          </c:yVal>
          <c:smooth val="0"/>
          <c:extLst xmlns:c16r2="http://schemas.microsoft.com/office/drawing/2015/06/chart">
            <c:ext xmlns:c16="http://schemas.microsoft.com/office/drawing/2014/chart" uri="{C3380CC4-5D6E-409C-BE32-E72D297353CC}">
              <c16:uniqueId val="{00000000-C92F-4A0A-9AF9-3257979D362C}"/>
            </c:ext>
          </c:extLst>
        </c:ser>
        <c:dLbls>
          <c:showLegendKey val="0"/>
          <c:showVal val="0"/>
          <c:showCatName val="0"/>
          <c:showSerName val="0"/>
          <c:showPercent val="0"/>
          <c:showBubbleSize val="0"/>
        </c:dLbls>
        <c:axId val="595214016"/>
        <c:axId val="388691976"/>
      </c:scatterChart>
      <c:valAx>
        <c:axId val="595214016"/>
        <c:scaling>
          <c:orientation val="minMax"/>
          <c:max val="62"/>
          <c:min val="0"/>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388691976"/>
        <c:crosses val="autoZero"/>
        <c:crossBetween val="midCat"/>
        <c:majorUnit val="2"/>
      </c:valAx>
      <c:valAx>
        <c:axId val="388691976"/>
        <c:scaling>
          <c:orientation val="minMax"/>
          <c:max val="1"/>
          <c:min val="0"/>
        </c:scaling>
        <c:delete val="0"/>
        <c:axPos val="l"/>
        <c:numFmt formatCode="General"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Calibri" panose="020F0502020204030204" pitchFamily="34" charset="0"/>
              </a:defRPr>
            </a:pPr>
            <a:endParaRPr lang="fr-FR"/>
          </a:p>
        </c:txPr>
        <c:crossAx val="595214016"/>
        <c:crosses val="autoZero"/>
        <c:crossBetween val="midCat"/>
        <c:majorUnit val="0.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j-lt"/>
          <a:cs typeface="Calibri" panose="020F0502020204030204"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i="0" u="none" strike="noStrike" dirty="0">
              <a:solidFill>
                <a:srgbClr val="FF7F4D"/>
              </a:solidFill>
              <a:effectLst/>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225480" y="5043323"/>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139993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1" name="Espace réservé pour une image  29">
            <a:extLst>
              <a:ext uri="{FF2B5EF4-FFF2-40B4-BE49-F238E27FC236}">
                <a16:creationId xmlns:a16="http://schemas.microsoft.com/office/drawing/2014/main" xmlns=""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3" name="Espace réservé pour une image  29">
            <a:extLst>
              <a:ext uri="{FF2B5EF4-FFF2-40B4-BE49-F238E27FC236}">
                <a16:creationId xmlns:a16="http://schemas.microsoft.com/office/drawing/2014/main" xmlns="" id="{50B8ACF1-AE03-0097-E996-33378664416B}"/>
              </a:ext>
            </a:extLst>
          </p:cNvPr>
          <p:cNvSpPr>
            <a:spLocks noGrp="1"/>
          </p:cNvSpPr>
          <p:nvPr>
            <p:ph type="pic" sz="quarter" idx="20" hasCustomPrompt="1"/>
          </p:nvPr>
        </p:nvSpPr>
        <p:spPr>
          <a:xfrm>
            <a:off x="3202264"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a16="http://schemas.microsoft.com/office/drawing/2014/main" xmlns="" id="{53F86CC7-16AE-9DA0-3C4A-3F7A9FE7BF1A}"/>
              </a:ext>
            </a:extLst>
          </p:cNvPr>
          <p:cNvSpPr>
            <a:spLocks noGrp="1"/>
          </p:cNvSpPr>
          <p:nvPr>
            <p:ph type="pic" sz="quarter" idx="21" hasCustomPrompt="1"/>
          </p:nvPr>
        </p:nvSpPr>
        <p:spPr>
          <a:xfrm>
            <a:off x="6179048"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a16="http://schemas.microsoft.com/office/drawing/2014/main" xmlns="" id="{457ADAF9-1639-EF15-D360-90E1A62FCCF4}"/>
              </a:ext>
            </a:extLst>
          </p:cNvPr>
          <p:cNvSpPr>
            <a:spLocks noGrp="1"/>
          </p:cNvSpPr>
          <p:nvPr>
            <p:ph type="body" sz="quarter" idx="22" hasCustomPrompt="1"/>
          </p:nvPr>
        </p:nvSpPr>
        <p:spPr>
          <a:xfrm>
            <a:off x="4376188"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a16="http://schemas.microsoft.com/office/drawing/2014/main" xmlns="" id="{289E7E1F-AA8B-DC73-656E-035A81CC1424}"/>
              </a:ext>
            </a:extLst>
          </p:cNvPr>
          <p:cNvSpPr>
            <a:spLocks noGrp="1"/>
          </p:cNvSpPr>
          <p:nvPr>
            <p:ph type="body" sz="quarter" idx="23" hasCustomPrompt="1"/>
          </p:nvPr>
        </p:nvSpPr>
        <p:spPr>
          <a:xfrm>
            <a:off x="7352445"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9" name="Espace réservé du texte 4">
            <a:extLst>
              <a:ext uri="{FF2B5EF4-FFF2-40B4-BE49-F238E27FC236}">
                <a16:creationId xmlns:a16="http://schemas.microsoft.com/office/drawing/2014/main" xmlns=""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1395215" y="5627175"/>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a16="http://schemas.microsoft.com/office/drawing/2014/main" xmlns="" id="{D0952211-D5BA-4E59-914A-C2AC91DFDF6F}"/>
              </a:ext>
            </a:extLst>
          </p:cNvPr>
          <p:cNvSpPr>
            <a:spLocks noGrp="1"/>
          </p:cNvSpPr>
          <p:nvPr>
            <p:ph type="body" sz="quarter" idx="26" hasCustomPrompt="1"/>
          </p:nvPr>
        </p:nvSpPr>
        <p:spPr>
          <a:xfrm>
            <a:off x="4373044"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a16="http://schemas.microsoft.com/office/drawing/2014/main" xmlns="" id="{852FA44D-BA91-E543-D4DF-8882BC289B11}"/>
              </a:ext>
            </a:extLst>
          </p:cNvPr>
          <p:cNvSpPr>
            <a:spLocks noGrp="1"/>
          </p:cNvSpPr>
          <p:nvPr>
            <p:ph type="body" sz="quarter" idx="27" hasCustomPrompt="1"/>
          </p:nvPr>
        </p:nvSpPr>
        <p:spPr>
          <a:xfrm>
            <a:off x="7350873"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a16="http://schemas.microsoft.com/office/drawing/2014/main" xmlns=""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27540" cy="400110"/>
          </a:xfrm>
          <a:prstGeom prst="rect">
            <a:avLst/>
          </a:prstGeom>
          <a:noFill/>
        </p:spPr>
        <p:txBody>
          <a:bodyPr wrap="square">
            <a:spAutoFit/>
          </a:bodyPr>
          <a:lstStyle/>
          <a:p>
            <a:pPr algn="r"/>
            <a:r>
              <a:rPr lang="fr-FR" sz="2000" b="1" dirty="0">
                <a:solidFill>
                  <a:srgbClr val="FF7F4D"/>
                </a:solidFill>
                <a:effectLst/>
                <a:latin typeface="Gordita" pitchFamily="2" charset="77"/>
                <a:cs typeface="Gordita" pitchFamily="2" charset="77"/>
              </a:rPr>
              <a:t>Congrès</a:t>
            </a:r>
            <a:endParaRPr lang="fr-FR" sz="2000" b="1" dirty="0">
              <a:solidFill>
                <a:schemeClr val="bg2">
                  <a:lumMod val="75000"/>
                </a:schemeClr>
              </a:solidFill>
              <a:effectLst/>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3600" b="1" dirty="0">
                <a:solidFill>
                  <a:srgbClr val="737078"/>
                </a:solidFill>
                <a:latin typeface="Century Gothic" panose="020B0502020202020204" pitchFamily="34" charset="0"/>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a16="http://schemas.microsoft.com/office/drawing/2014/main" xmlns=""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i="0" u="none" strike="noStrike" dirty="0">
                <a:solidFill>
                  <a:srgbClr val="002D4C"/>
                </a:solidFill>
                <a:effectLst/>
                <a:latin typeface="Century Gothic" panose="020B0502020202020204" pitchFamily="34" charset="0"/>
              </a:rPr>
              <a:t>Un service </a:t>
            </a:r>
            <a:r>
              <a:rPr lang="fr-FR" sz="1600" b="1" i="0" u="none" strike="noStrike" dirty="0">
                <a:solidFill>
                  <a:srgbClr val="002C4C"/>
                </a:solidFill>
                <a:effectLst/>
                <a:latin typeface="Century Gothic" panose="020B0502020202020204" pitchFamily="34" charset="0"/>
              </a:rPr>
              <a:t>proposé</a:t>
            </a:r>
            <a:r>
              <a:rPr lang="fr-FR" sz="1600" b="1" i="0" u="none" strike="noStrike" dirty="0">
                <a:solidFill>
                  <a:srgbClr val="002D4C"/>
                </a:solidFill>
                <a:effectLst/>
                <a:latin typeface="Century Gothic" panose="020B0502020202020204" pitchFamily="34" charset="0"/>
              </a:rPr>
              <a:t> en toute indépendance par nos experts sur place :</a:t>
            </a:r>
          </a:p>
        </p:txBody>
      </p:sp>
      <p:pic>
        <p:nvPicPr>
          <p:cNvPr id="8" name="Image 7">
            <a:extLst>
              <a:ext uri="{FF2B5EF4-FFF2-40B4-BE49-F238E27FC236}">
                <a16:creationId xmlns:a16="http://schemas.microsoft.com/office/drawing/2014/main" xmlns="" id="{9934DDE9-EE5A-94D3-E6D8-C6A3C2556293}"/>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411048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a:p>
            <a:pPr algn="r"/>
            <a:endParaRPr lang="fr-FR" sz="1100" dirty="0">
              <a:solidFill>
                <a:prstClr val="white"/>
              </a:solidFill>
              <a:cs typeface="Gordita" pitchFamily="2" charset="77"/>
            </a:endParaRP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lnSpc>
                <a:spcPct val="100000"/>
              </a:lnSpc>
              <a:spcBef>
                <a:spcPts val="0"/>
              </a:spcBef>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lnSpc>
                <a:spcPct val="100000"/>
              </a:lnSpc>
              <a:spcBef>
                <a:spcPts val="0"/>
              </a:spcBef>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2" name="Image 1">
            <a:extLst>
              <a:ext uri="{FF2B5EF4-FFF2-40B4-BE49-F238E27FC236}">
                <a16:creationId xmlns:a16="http://schemas.microsoft.com/office/drawing/2014/main" xmlns="" id="{3B951BE8-DCA7-69C2-072D-4A5C49F102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Tree>
    <p:extLst>
      <p:ext uri="{BB962C8B-B14F-4D97-AF65-F5344CB8AC3E}">
        <p14:creationId xmlns:p14="http://schemas.microsoft.com/office/powerpoint/2010/main" val="376648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iens d'intérê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850714" y="503717"/>
            <a:ext cx="11259224" cy="492745"/>
          </a:xfrm>
          <a:prstGeom prst="rect">
            <a:avLst/>
          </a:prstGeom>
        </p:spPr>
        <p:txBody>
          <a:bodyPr lIns="180000">
            <a:noAutofit/>
          </a:bodyPr>
          <a:lstStyle>
            <a:lvl1pPr marL="0" indent="0">
              <a:lnSpc>
                <a:spcPct val="100000"/>
              </a:lnSpc>
              <a:spcBef>
                <a:spcPts val="0"/>
              </a:spcBef>
              <a:buNone/>
              <a:defRPr sz="2400" b="1" i="0">
                <a:solidFill>
                  <a:schemeClr val="accent3"/>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a:t>Sous titre</a:t>
            </a:r>
            <a:endParaRPr lang="fr-FR" dirty="0"/>
          </a:p>
        </p:txBody>
      </p:sp>
      <p:pic>
        <p:nvPicPr>
          <p:cNvPr id="3" name="Image 2">
            <a:extLst>
              <a:ext uri="{FF2B5EF4-FFF2-40B4-BE49-F238E27FC236}">
                <a16:creationId xmlns:a16="http://schemas.microsoft.com/office/drawing/2014/main" xmlns="" id="{79A57B22-FE3F-BFCA-224D-3DA0CB71CF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
        <p:nvSpPr>
          <p:cNvPr id="14" name="ZoneTexte 13">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2" name="Titre 1"/>
          <p:cNvSpPr>
            <a:spLocks noGrp="1"/>
          </p:cNvSpPr>
          <p:nvPr>
            <p:ph type="title"/>
          </p:nvPr>
        </p:nvSpPr>
        <p:spPr/>
        <p:txBody>
          <a:bodyPr/>
          <a:lstStyle/>
          <a:p>
            <a:r>
              <a:rPr lang="fr-FR"/>
              <a:t>Modifiez le style du titre</a:t>
            </a:r>
          </a:p>
        </p:txBody>
      </p:sp>
      <p:sp>
        <p:nvSpPr>
          <p:cNvPr id="5" name="Espace réservé du contenu 4"/>
          <p:cNvSpPr>
            <a:spLocks noGrp="1"/>
          </p:cNvSpPr>
          <p:nvPr>
            <p:ph sz="quarter" idx="19"/>
          </p:nvPr>
        </p:nvSpPr>
        <p:spPr>
          <a:xfrm>
            <a:off x="1606062" y="1594337"/>
            <a:ext cx="9952526" cy="4244487"/>
          </a:xfrm>
        </p:spPr>
        <p:txBody>
          <a:bodyPr>
            <a:noAutofit/>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91953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205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49487"/>
                </a:solidFill>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2795514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225480" y="5043323"/>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139993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1" name="Espace réservé pour une image  29">
            <a:extLst>
              <a:ext uri="{FF2B5EF4-FFF2-40B4-BE49-F238E27FC236}">
                <a16:creationId xmlns:a16="http://schemas.microsoft.com/office/drawing/2014/main" xmlns=""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3" name="Espace réservé pour une image  29">
            <a:extLst>
              <a:ext uri="{FF2B5EF4-FFF2-40B4-BE49-F238E27FC236}">
                <a16:creationId xmlns:a16="http://schemas.microsoft.com/office/drawing/2014/main" xmlns="" id="{50B8ACF1-AE03-0097-E996-33378664416B}"/>
              </a:ext>
            </a:extLst>
          </p:cNvPr>
          <p:cNvSpPr>
            <a:spLocks noGrp="1"/>
          </p:cNvSpPr>
          <p:nvPr>
            <p:ph type="pic" sz="quarter" idx="20" hasCustomPrompt="1"/>
          </p:nvPr>
        </p:nvSpPr>
        <p:spPr>
          <a:xfrm>
            <a:off x="3202264"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a16="http://schemas.microsoft.com/office/drawing/2014/main" xmlns="" id="{53F86CC7-16AE-9DA0-3C4A-3F7A9FE7BF1A}"/>
              </a:ext>
            </a:extLst>
          </p:cNvPr>
          <p:cNvSpPr>
            <a:spLocks noGrp="1"/>
          </p:cNvSpPr>
          <p:nvPr>
            <p:ph type="pic" sz="quarter" idx="21" hasCustomPrompt="1"/>
          </p:nvPr>
        </p:nvSpPr>
        <p:spPr>
          <a:xfrm>
            <a:off x="6179048"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a16="http://schemas.microsoft.com/office/drawing/2014/main" xmlns="" id="{457ADAF9-1639-EF15-D360-90E1A62FCCF4}"/>
              </a:ext>
            </a:extLst>
          </p:cNvPr>
          <p:cNvSpPr>
            <a:spLocks noGrp="1"/>
          </p:cNvSpPr>
          <p:nvPr>
            <p:ph type="body" sz="quarter" idx="22" hasCustomPrompt="1"/>
          </p:nvPr>
        </p:nvSpPr>
        <p:spPr>
          <a:xfrm>
            <a:off x="4376188"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a16="http://schemas.microsoft.com/office/drawing/2014/main" xmlns="" id="{289E7E1F-AA8B-DC73-656E-035A81CC1424}"/>
              </a:ext>
            </a:extLst>
          </p:cNvPr>
          <p:cNvSpPr>
            <a:spLocks noGrp="1"/>
          </p:cNvSpPr>
          <p:nvPr>
            <p:ph type="body" sz="quarter" idx="23" hasCustomPrompt="1"/>
          </p:nvPr>
        </p:nvSpPr>
        <p:spPr>
          <a:xfrm>
            <a:off x="7352445"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9" name="Espace réservé du texte 4">
            <a:extLst>
              <a:ext uri="{FF2B5EF4-FFF2-40B4-BE49-F238E27FC236}">
                <a16:creationId xmlns:a16="http://schemas.microsoft.com/office/drawing/2014/main" xmlns=""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1395215" y="5627175"/>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a16="http://schemas.microsoft.com/office/drawing/2014/main" xmlns="" id="{D0952211-D5BA-4E59-914A-C2AC91DFDF6F}"/>
              </a:ext>
            </a:extLst>
          </p:cNvPr>
          <p:cNvSpPr>
            <a:spLocks noGrp="1"/>
          </p:cNvSpPr>
          <p:nvPr>
            <p:ph type="body" sz="quarter" idx="26" hasCustomPrompt="1"/>
          </p:nvPr>
        </p:nvSpPr>
        <p:spPr>
          <a:xfrm>
            <a:off x="4373044"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a16="http://schemas.microsoft.com/office/drawing/2014/main" xmlns="" id="{852FA44D-BA91-E543-D4DF-8882BC289B11}"/>
              </a:ext>
            </a:extLst>
          </p:cNvPr>
          <p:cNvSpPr>
            <a:spLocks noGrp="1"/>
          </p:cNvSpPr>
          <p:nvPr>
            <p:ph type="body" sz="quarter" idx="27" hasCustomPrompt="1"/>
          </p:nvPr>
        </p:nvSpPr>
        <p:spPr>
          <a:xfrm>
            <a:off x="7350873"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a16="http://schemas.microsoft.com/office/drawing/2014/main" xmlns=""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27540"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defRPr/>
            </a:pP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a16="http://schemas.microsoft.com/office/drawing/2014/main" xmlns=""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dirty="0">
                <a:solidFill>
                  <a:srgbClr val="002D4C"/>
                </a:solidFill>
              </a:rPr>
              <a:t>Un service </a:t>
            </a:r>
            <a:r>
              <a:rPr lang="fr-FR" sz="1600" b="1" dirty="0">
                <a:solidFill>
                  <a:srgbClr val="002C4C"/>
                </a:solidFill>
              </a:rPr>
              <a:t>proposé</a:t>
            </a:r>
            <a:r>
              <a:rPr lang="fr-FR" sz="1600" b="1" dirty="0">
                <a:solidFill>
                  <a:srgbClr val="002D4C"/>
                </a:solidFill>
              </a:rPr>
              <a:t> en toute indépendance par nos experts sur place :</a:t>
            </a:r>
          </a:p>
        </p:txBody>
      </p:sp>
      <p:pic>
        <p:nvPicPr>
          <p:cNvPr id="8" name="Image 7">
            <a:extLst>
              <a:ext uri="{FF2B5EF4-FFF2-40B4-BE49-F238E27FC236}">
                <a16:creationId xmlns:a16="http://schemas.microsoft.com/office/drawing/2014/main" xmlns="" id="{9934DDE9-EE5A-94D3-E6D8-C6A3C25562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978818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a16="http://schemas.microsoft.com/office/drawing/2014/main" xmlns="" id="{429AE2BF-B994-B373-A6A1-907A0236A462}"/>
              </a:ext>
            </a:extLst>
          </p:cNvPr>
          <p:cNvSpPr txBox="1"/>
          <p:nvPr userDrawn="1"/>
        </p:nvSpPr>
        <p:spPr>
          <a:xfrm>
            <a:off x="2940704" y="3884984"/>
            <a:ext cx="2162373" cy="461665"/>
          </a:xfrm>
          <a:prstGeom prst="rect">
            <a:avLst/>
          </a:prstGeom>
          <a:noFill/>
        </p:spPr>
        <p:txBody>
          <a:bodyPr wrap="square">
            <a:spAutoFit/>
          </a:bodyPr>
          <a:lstStyle/>
          <a:p>
            <a:r>
              <a:rPr lang="fr-FR" sz="2400" dirty="0">
                <a:solidFill>
                  <a:prstClr val="black"/>
                </a:solidFill>
              </a:rPr>
              <a:t>Programme :</a:t>
            </a:r>
          </a:p>
        </p:txBody>
      </p:sp>
      <p:sp>
        <p:nvSpPr>
          <p:cNvPr id="15" name="Espace réservé du texte 14">
            <a:extLst>
              <a:ext uri="{FF2B5EF4-FFF2-40B4-BE49-F238E27FC236}">
                <a16:creationId xmlns:a16="http://schemas.microsoft.com/office/drawing/2014/main" xmlns="" id="{C33B4A75-5EF8-DF64-7F8E-52DE7E778377}"/>
              </a:ext>
            </a:extLst>
          </p:cNvPr>
          <p:cNvSpPr>
            <a:spLocks noGrp="1"/>
          </p:cNvSpPr>
          <p:nvPr>
            <p:ph type="body" sz="quarter" idx="16" hasCustomPrompt="1"/>
          </p:nvPr>
        </p:nvSpPr>
        <p:spPr>
          <a:xfrm>
            <a:off x="5103077" y="3982447"/>
            <a:ext cx="5899540"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a:t>Item </a:t>
            </a:r>
            <a:r>
              <a:rPr lang="fr-FR" dirty="0"/>
              <a:t>#1</a:t>
            </a:r>
          </a:p>
          <a:p>
            <a:pPr lvl="0"/>
            <a:r>
              <a:rPr lang="fr-FR"/>
              <a:t>Item </a:t>
            </a:r>
            <a:r>
              <a:rPr lang="fr-FR" dirty="0"/>
              <a:t>#2</a:t>
            </a:r>
          </a:p>
          <a:p>
            <a:pPr lvl="0"/>
            <a:r>
              <a:rPr lang="fr-FR"/>
              <a:t>Item </a:t>
            </a:r>
            <a:r>
              <a:rPr lang="fr-FR" dirty="0"/>
              <a:t>#3</a:t>
            </a:r>
          </a:p>
          <a:p>
            <a:pPr lvl="0"/>
            <a:r>
              <a:rPr lang="fr-FR"/>
              <a:t>…</a:t>
            </a:r>
            <a:endParaRPr lang="fr-FR" dirty="0"/>
          </a:p>
        </p:txBody>
      </p:sp>
      <p:pic>
        <p:nvPicPr>
          <p:cNvPr id="4" name="Image 3">
            <a:extLst>
              <a:ext uri="{FF2B5EF4-FFF2-40B4-BE49-F238E27FC236}">
                <a16:creationId xmlns:a16="http://schemas.microsoft.com/office/drawing/2014/main" xmlns="" id="{AA2E8A3E-74B5-0D73-DCFD-7CEE8F2692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40566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1339820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a:solidFill>
                  <a:prstClr val="white"/>
                </a:solidFill>
                <a:cs typeface="Gordita" pitchFamily="2" charset="77"/>
              </a:rPr>
              <a:t/>
            </a:r>
            <a:br>
              <a:rPr lang="fr-FR" sz="1100">
                <a:solidFill>
                  <a:prstClr val="white"/>
                </a:solidFill>
                <a:cs typeface="Gordita" pitchFamily="2" charset="77"/>
              </a:rPr>
            </a:br>
            <a:r>
              <a:rPr lang="fr-FR" sz="1100">
                <a:solidFill>
                  <a:prstClr val="white"/>
                </a:solidFill>
                <a:cs typeface="Gordita" pitchFamily="2" charset="77"/>
              </a:rPr>
              <a:t>en oncologie</a:t>
            </a:r>
          </a:p>
          <a:p>
            <a:pPr algn="r">
              <a:spcBef>
                <a:spcPts val="200"/>
              </a:spcBef>
              <a:defRPr/>
            </a:pPr>
            <a:r>
              <a:rPr lang="fr-FR" sz="1100" b="1">
                <a:solidFill>
                  <a:prstClr val="white"/>
                </a:solidFill>
                <a:cs typeface="Gordita" pitchFamily="2" charset="77"/>
              </a:rPr>
              <a:t>2-6 juin 2023 </a:t>
            </a:r>
          </a:p>
          <a:p>
            <a:pPr algn="r"/>
            <a:endParaRPr lang="fr-FR" sz="1100" dirty="0">
              <a:solidFill>
                <a:prstClr val="white"/>
              </a:solidFill>
              <a:cs typeface="Gordita" pitchFamily="2" charset="77"/>
            </a:endParaRP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lnSpc>
                <a:spcPct val="100000"/>
              </a:lnSpc>
              <a:spcBef>
                <a:spcPts val="0"/>
              </a:spcBef>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lnSpc>
                <a:spcPct val="100000"/>
              </a:lnSpc>
              <a:spcBef>
                <a:spcPts val="0"/>
              </a:spcBef>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2" name="Image 1">
            <a:extLst>
              <a:ext uri="{FF2B5EF4-FFF2-40B4-BE49-F238E27FC236}">
                <a16:creationId xmlns:a16="http://schemas.microsoft.com/office/drawing/2014/main" xmlns="" id="{3B951BE8-DCA7-69C2-072D-4A5C49F102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Tree>
    <p:extLst>
      <p:ext uri="{BB962C8B-B14F-4D97-AF65-F5344CB8AC3E}">
        <p14:creationId xmlns:p14="http://schemas.microsoft.com/office/powerpoint/2010/main" val="797925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iens d'intérê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850714" y="503717"/>
            <a:ext cx="11259224" cy="492745"/>
          </a:xfrm>
          <a:prstGeom prst="rect">
            <a:avLst/>
          </a:prstGeom>
        </p:spPr>
        <p:txBody>
          <a:bodyPr lIns="180000">
            <a:noAutofit/>
          </a:bodyPr>
          <a:lstStyle>
            <a:lvl1pPr marL="0" indent="0">
              <a:lnSpc>
                <a:spcPct val="100000"/>
              </a:lnSpc>
              <a:spcBef>
                <a:spcPts val="0"/>
              </a:spcBef>
              <a:buNone/>
              <a:defRPr sz="2400" b="1" i="0">
                <a:solidFill>
                  <a:schemeClr val="accent3"/>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a:t>Sous titre</a:t>
            </a:r>
            <a:endParaRPr lang="fr-FR" dirty="0"/>
          </a:p>
        </p:txBody>
      </p:sp>
      <p:pic>
        <p:nvPicPr>
          <p:cNvPr id="3" name="Image 2">
            <a:extLst>
              <a:ext uri="{FF2B5EF4-FFF2-40B4-BE49-F238E27FC236}">
                <a16:creationId xmlns:a16="http://schemas.microsoft.com/office/drawing/2014/main" xmlns="" id="{79A57B22-FE3F-BFCA-224D-3DA0CB71CF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
        <p:nvSpPr>
          <p:cNvPr id="14" name="ZoneTexte 13">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a:solidFill>
                  <a:prstClr val="white"/>
                </a:solidFill>
                <a:cs typeface="Gordita" pitchFamily="2" charset="77"/>
              </a:rPr>
              <a:t/>
            </a:r>
            <a:br>
              <a:rPr lang="fr-FR" sz="1100">
                <a:solidFill>
                  <a:prstClr val="white"/>
                </a:solidFill>
                <a:cs typeface="Gordita" pitchFamily="2" charset="77"/>
              </a:rPr>
            </a:br>
            <a:r>
              <a:rPr lang="fr-FR" sz="1100">
                <a:solidFill>
                  <a:prstClr val="white"/>
                </a:solidFill>
                <a:cs typeface="Gordita" pitchFamily="2" charset="77"/>
              </a:rPr>
              <a:t>en oncologie</a:t>
            </a:r>
          </a:p>
          <a:p>
            <a:pPr algn="r">
              <a:spcBef>
                <a:spcPts val="200"/>
              </a:spcBef>
              <a:defRPr/>
            </a:pPr>
            <a:r>
              <a:rPr lang="fr-FR" sz="1100" b="1">
                <a:solidFill>
                  <a:prstClr val="white"/>
                </a:solidFill>
                <a:cs typeface="Gordita" pitchFamily="2" charset="77"/>
              </a:rPr>
              <a:t>2-6 juin 2023 </a:t>
            </a:r>
          </a:p>
        </p:txBody>
      </p:sp>
      <p:sp>
        <p:nvSpPr>
          <p:cNvPr id="2" name="Titre 1"/>
          <p:cNvSpPr>
            <a:spLocks noGrp="1"/>
          </p:cNvSpPr>
          <p:nvPr>
            <p:ph type="title"/>
          </p:nvPr>
        </p:nvSpPr>
        <p:spPr/>
        <p:txBody>
          <a:bodyPr/>
          <a:lstStyle/>
          <a:p>
            <a:r>
              <a:rPr lang="fr-FR"/>
              <a:t>Modifiez le style du titre</a:t>
            </a:r>
          </a:p>
        </p:txBody>
      </p:sp>
      <p:sp>
        <p:nvSpPr>
          <p:cNvPr id="5" name="Espace réservé du contenu 4"/>
          <p:cNvSpPr>
            <a:spLocks noGrp="1"/>
          </p:cNvSpPr>
          <p:nvPr>
            <p:ph sz="quarter" idx="19"/>
          </p:nvPr>
        </p:nvSpPr>
        <p:spPr>
          <a:xfrm>
            <a:off x="1606062" y="1594337"/>
            <a:ext cx="9952526" cy="4244487"/>
          </a:xfrm>
        </p:spPr>
        <p:txBody>
          <a:bodyPr>
            <a:noAutofit/>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82965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91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effectLst/>
                <a:latin typeface="Gordita" pitchFamily="2" charset="77"/>
                <a:cs typeface="Gordita" pitchFamily="2" charset="77"/>
              </a:rPr>
              <a:t>Congrès</a:t>
            </a:r>
            <a:endParaRPr lang="fr-FR" sz="2000" b="1" dirty="0">
              <a:solidFill>
                <a:schemeClr val="bg2">
                  <a:lumMod val="75000"/>
                </a:schemeClr>
              </a:solidFill>
              <a:effectLst/>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a16="http://schemas.microsoft.com/office/drawing/2014/main" xmlns="" id="{429AE2BF-B994-B373-A6A1-907A0236A462}"/>
              </a:ext>
            </a:extLst>
          </p:cNvPr>
          <p:cNvSpPr txBox="1"/>
          <p:nvPr userDrawn="1"/>
        </p:nvSpPr>
        <p:spPr>
          <a:xfrm>
            <a:off x="2940704" y="3884984"/>
            <a:ext cx="2162373" cy="461665"/>
          </a:xfrm>
          <a:prstGeom prst="rect">
            <a:avLst/>
          </a:prstGeom>
          <a:noFill/>
        </p:spPr>
        <p:txBody>
          <a:bodyPr wrap="square">
            <a:spAutoFit/>
          </a:bodyPr>
          <a:lstStyle/>
          <a:p>
            <a:pPr algn="l"/>
            <a:r>
              <a:rPr lang="fr-FR" sz="2400" dirty="0">
                <a:latin typeface="Century Gothic" panose="020B0502020202020204" pitchFamily="34" charset="0"/>
              </a:rPr>
              <a:t>Programme :</a:t>
            </a:r>
          </a:p>
        </p:txBody>
      </p:sp>
      <p:sp>
        <p:nvSpPr>
          <p:cNvPr id="15" name="Espace réservé du texte 14">
            <a:extLst>
              <a:ext uri="{FF2B5EF4-FFF2-40B4-BE49-F238E27FC236}">
                <a16:creationId xmlns:a16="http://schemas.microsoft.com/office/drawing/2014/main" xmlns="" id="{C33B4A75-5EF8-DF64-7F8E-52DE7E778377}"/>
              </a:ext>
            </a:extLst>
          </p:cNvPr>
          <p:cNvSpPr>
            <a:spLocks noGrp="1"/>
          </p:cNvSpPr>
          <p:nvPr>
            <p:ph type="body" sz="quarter" idx="16" hasCustomPrompt="1"/>
          </p:nvPr>
        </p:nvSpPr>
        <p:spPr>
          <a:xfrm>
            <a:off x="5103077" y="3982447"/>
            <a:ext cx="5899540"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a:t>Item </a:t>
            </a:r>
            <a:r>
              <a:rPr lang="fr-FR" dirty="0"/>
              <a:t>#1</a:t>
            </a:r>
          </a:p>
          <a:p>
            <a:pPr lvl="0"/>
            <a:r>
              <a:rPr lang="fr-FR"/>
              <a:t>Item </a:t>
            </a:r>
            <a:r>
              <a:rPr lang="fr-FR" dirty="0"/>
              <a:t>#2</a:t>
            </a:r>
          </a:p>
          <a:p>
            <a:pPr lvl="0"/>
            <a:r>
              <a:rPr lang="fr-FR"/>
              <a:t>Item </a:t>
            </a:r>
            <a:r>
              <a:rPr lang="fr-FR" dirty="0"/>
              <a:t>#3</a:t>
            </a:r>
          </a:p>
          <a:p>
            <a:pPr lvl="0"/>
            <a:r>
              <a:rPr lang="fr-FR"/>
              <a:t>…</a:t>
            </a:r>
            <a:endParaRPr lang="fr-FR" dirty="0"/>
          </a:p>
        </p:txBody>
      </p:sp>
      <p:pic>
        <p:nvPicPr>
          <p:cNvPr id="4" name="Image 3">
            <a:extLst>
              <a:ext uri="{FF2B5EF4-FFF2-40B4-BE49-F238E27FC236}">
                <a16:creationId xmlns:a16="http://schemas.microsoft.com/office/drawing/2014/main" xmlns="" id="{AA2E8A3E-74B5-0D73-DCFD-7CEE8F26923C}"/>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4199657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30257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3553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37879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90397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78305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92098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02031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52157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2778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7648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Expert">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smtClean="0">
                <a:solidFill>
                  <a:srgbClr val="FF7F4D"/>
                </a:solidFill>
                <a:effectLst/>
                <a:latin typeface="Gordita" pitchFamily="2" charset="77"/>
                <a:cs typeface="Gordita" pitchFamily="2" charset="77"/>
              </a:rPr>
              <a:t>Avis</a:t>
            </a:r>
            <a:r>
              <a:rPr lang="fr-FR" sz="2000" b="1" baseline="0" dirty="0" smtClean="0">
                <a:solidFill>
                  <a:srgbClr val="FF7F4D"/>
                </a:solidFill>
                <a:effectLst/>
                <a:latin typeface="Gordita" pitchFamily="2" charset="77"/>
                <a:cs typeface="Gordita" pitchFamily="2" charset="77"/>
              </a:rPr>
              <a:t> d’experts</a:t>
            </a:r>
            <a:endParaRPr lang="fr-FR" sz="2000" b="1" dirty="0">
              <a:solidFill>
                <a:schemeClr val="bg2">
                  <a:lumMod val="75000"/>
                </a:schemeClr>
              </a:solidFill>
              <a:effectLst/>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3817932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63832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pPr defTabSz="457200"/>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defTabSz="457200"/>
            <a:r>
              <a:rPr lang="fr-FR" sz="2000" b="1" dirty="0" smtClean="0">
                <a:solidFill>
                  <a:srgbClr val="FF7F4D"/>
                </a:solidFill>
                <a:latin typeface="Gordita" pitchFamily="2" charset="77"/>
                <a:cs typeface="Gordita" pitchFamily="2" charset="77"/>
              </a:rPr>
              <a:t>Avis d’experts</a:t>
            </a:r>
            <a:endParaRPr lang="fr-FR" sz="2000" b="1" dirty="0">
              <a:solidFill>
                <a:srgbClr val="EEECE1">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defTabSz="457200"/>
            <a:r>
              <a:rPr lang="fr-FR" sz="3600" b="1" dirty="0">
                <a:solidFill>
                  <a:srgbClr val="737078"/>
                </a:solidFill>
                <a:latin typeface="Century Gothic" panose="020B0502020202020204" pitchFamily="34" charset="0"/>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pPr defTabSz="457200"/>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1858876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Intro Expert">
    <p:spTree>
      <p:nvGrpSpPr>
        <p:cNvPr id="1" name=""/>
        <p:cNvGrpSpPr/>
        <p:nvPr/>
      </p:nvGrpSpPr>
      <p:grpSpPr>
        <a:xfrm>
          <a:off x="0" y="0"/>
          <a:ext cx="0" cy="0"/>
          <a:chOff x="0" y="0"/>
          <a:chExt cx="0" cy="0"/>
        </a:xfrm>
      </p:grpSpPr>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A3839"/>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err="1" smtClean="0">
                <a:solidFill>
                  <a:srgbClr val="FF7F4D"/>
                </a:solidFill>
                <a:effectLst/>
                <a:latin typeface="Gordita" pitchFamily="2" charset="77"/>
                <a:cs typeface="Gordita" pitchFamily="2" charset="77"/>
              </a:rPr>
              <a:t>Webconférence</a:t>
            </a:r>
            <a:r>
              <a:rPr lang="fr-FR" sz="2000" b="1" dirty="0" smtClean="0">
                <a:solidFill>
                  <a:srgbClr val="FF7F4D"/>
                </a:solidFill>
                <a:effectLst/>
                <a:latin typeface="Gordita" pitchFamily="2" charset="77"/>
                <a:cs typeface="Gordita" pitchFamily="2" charset="77"/>
              </a:rPr>
              <a:t> Live</a:t>
            </a:r>
            <a:endParaRPr lang="fr-FR" sz="2000" b="1" dirty="0">
              <a:solidFill>
                <a:schemeClr val="bg2">
                  <a:lumMod val="75000"/>
                </a:schemeClr>
              </a:solidFill>
              <a:effectLst/>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smtClean="0"/>
              <a:t>13 Décembre 2023</a:t>
            </a:r>
            <a:endParaRPr lang="fr-FR" dirty="0"/>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56419" y="37043"/>
            <a:ext cx="780948" cy="804614"/>
          </a:xfrm>
          <a:prstGeom prst="rect">
            <a:avLst/>
          </a:prstGeom>
        </p:spPr>
      </p:pic>
      <p:sp>
        <p:nvSpPr>
          <p:cNvPr id="24" name="Rectangle 23">
            <a:extLst>
              <a:ext uri="{FF2B5EF4-FFF2-40B4-BE49-F238E27FC236}">
                <a16:creationId xmlns:a16="http://schemas.microsoft.com/office/drawing/2014/main" xmlns=""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i="0" u="none" strike="noStrike" dirty="0">
              <a:solidFill>
                <a:srgbClr val="FF7F4D"/>
              </a:solidFill>
              <a:effectLst/>
              <a:latin typeface="geneve"/>
            </a:endParaRPr>
          </a:p>
        </p:txBody>
      </p:sp>
      <p:sp>
        <p:nvSpPr>
          <p:cNvPr id="25"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1377061" y="5009005"/>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6"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2551512" y="5010770"/>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7" name="Espace réservé pour une image  29">
            <a:extLst>
              <a:ext uri="{FF2B5EF4-FFF2-40B4-BE49-F238E27FC236}">
                <a16:creationId xmlns:a16="http://schemas.microsoft.com/office/drawing/2014/main" xmlns=""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9" name="Espace réservé pour une image  29">
            <a:extLst>
              <a:ext uri="{FF2B5EF4-FFF2-40B4-BE49-F238E27FC236}">
                <a16:creationId xmlns:a16="http://schemas.microsoft.com/office/drawing/2014/main" xmlns="" id="{53F86CC7-16AE-9DA0-3C4A-3F7A9FE7BF1A}"/>
              </a:ext>
            </a:extLst>
          </p:cNvPr>
          <p:cNvSpPr>
            <a:spLocks noGrp="1"/>
          </p:cNvSpPr>
          <p:nvPr>
            <p:ph type="pic" sz="quarter" idx="21" hasCustomPrompt="1"/>
          </p:nvPr>
        </p:nvSpPr>
        <p:spPr>
          <a:xfrm>
            <a:off x="5427934" y="5039001"/>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31" name="Espace réservé du texte 4">
            <a:extLst>
              <a:ext uri="{FF2B5EF4-FFF2-40B4-BE49-F238E27FC236}">
                <a16:creationId xmlns:a16="http://schemas.microsoft.com/office/drawing/2014/main" xmlns="" id="{289E7E1F-AA8B-DC73-656E-035A81CC1424}"/>
              </a:ext>
            </a:extLst>
          </p:cNvPr>
          <p:cNvSpPr>
            <a:spLocks noGrp="1"/>
          </p:cNvSpPr>
          <p:nvPr>
            <p:ph type="body" sz="quarter" idx="23" hasCustomPrompt="1"/>
          </p:nvPr>
        </p:nvSpPr>
        <p:spPr>
          <a:xfrm>
            <a:off x="6601331" y="5039001"/>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3" name="Espace réservé du texte 4">
            <a:extLst>
              <a:ext uri="{FF2B5EF4-FFF2-40B4-BE49-F238E27FC236}">
                <a16:creationId xmlns:a16="http://schemas.microsoft.com/office/drawing/2014/main" xmlns=""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4"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2546796" y="5592857"/>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a16="http://schemas.microsoft.com/office/drawing/2014/main" xmlns="" id="{852FA44D-BA91-E543-D4DF-8882BC289B11}"/>
              </a:ext>
            </a:extLst>
          </p:cNvPr>
          <p:cNvSpPr>
            <a:spLocks noGrp="1"/>
          </p:cNvSpPr>
          <p:nvPr>
            <p:ph type="body" sz="quarter" idx="27" hasCustomPrompt="1"/>
          </p:nvPr>
        </p:nvSpPr>
        <p:spPr>
          <a:xfrm>
            <a:off x="6599759" y="5621088"/>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6" name="Espace réservé du texte 4">
            <a:extLst>
              <a:ext uri="{FF2B5EF4-FFF2-40B4-BE49-F238E27FC236}">
                <a16:creationId xmlns:a16="http://schemas.microsoft.com/office/drawing/2014/main" xmlns=""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7" name="ZoneTexte 36">
            <a:extLst>
              <a:ext uri="{FF2B5EF4-FFF2-40B4-BE49-F238E27FC236}">
                <a16:creationId xmlns:a16="http://schemas.microsoft.com/office/drawing/2014/main" xmlns=""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i="0" u="none" strike="noStrike" dirty="0">
                <a:solidFill>
                  <a:srgbClr val="002D4C"/>
                </a:solidFill>
                <a:effectLst/>
                <a:latin typeface="Century Gothic" panose="020B0502020202020204" pitchFamily="34" charset="0"/>
              </a:rPr>
              <a:t>Un service </a:t>
            </a:r>
            <a:r>
              <a:rPr lang="fr-FR" sz="1600" b="1" i="0" u="none" strike="noStrike" dirty="0">
                <a:solidFill>
                  <a:srgbClr val="002C4C"/>
                </a:solidFill>
                <a:effectLst/>
                <a:latin typeface="Century Gothic" panose="020B0502020202020204" pitchFamily="34" charset="0"/>
              </a:rPr>
              <a:t>proposé</a:t>
            </a:r>
            <a:r>
              <a:rPr lang="fr-FR" sz="1600" b="1" i="0" u="none" strike="noStrike" dirty="0">
                <a:solidFill>
                  <a:srgbClr val="002D4C"/>
                </a:solidFill>
                <a:effectLst/>
                <a:latin typeface="Century Gothic" panose="020B0502020202020204" pitchFamily="34" charset="0"/>
              </a:rPr>
              <a:t> en toute indépendance par nos experts </a:t>
            </a:r>
            <a:r>
              <a:rPr lang="fr-FR" sz="1600" b="1" i="0" u="none" strike="noStrike" dirty="0" smtClean="0">
                <a:solidFill>
                  <a:srgbClr val="002D4C"/>
                </a:solidFill>
                <a:effectLst/>
                <a:latin typeface="Century Gothic" panose="020B0502020202020204" pitchFamily="34" charset="0"/>
              </a:rPr>
              <a:t>:</a:t>
            </a:r>
            <a:endParaRPr lang="fr-FR" sz="1600" b="1" i="0" u="none" strike="noStrike" dirty="0">
              <a:solidFill>
                <a:srgbClr val="002D4C"/>
              </a:solidFill>
              <a:effectLst/>
              <a:latin typeface="Century Gothic" panose="020B0502020202020204" pitchFamily="34" charset="0"/>
            </a:endParaRPr>
          </a:p>
        </p:txBody>
      </p:sp>
    </p:spTree>
    <p:extLst>
      <p:ext uri="{BB962C8B-B14F-4D97-AF65-F5344CB8AC3E}">
        <p14:creationId xmlns:p14="http://schemas.microsoft.com/office/powerpoint/2010/main" val="689335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iens d'intérê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5" y="632670"/>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Nom expert…</a:t>
            </a:r>
          </a:p>
        </p:txBody>
      </p:sp>
      <p:sp>
        <p:nvSpPr>
          <p:cNvPr id="6" name="ZoneTexte 5">
            <a:extLst>
              <a:ext uri="{FF2B5EF4-FFF2-40B4-BE49-F238E27FC236}">
                <a16:creationId xmlns:a16="http://schemas.microsoft.com/office/drawing/2014/main" xmlns="" id="{55FE0FD8-3320-5147-8205-8CE4B96CF05A}"/>
              </a:ext>
            </a:extLst>
          </p:cNvPr>
          <p:cNvSpPr txBox="1"/>
          <p:nvPr userDrawn="1"/>
        </p:nvSpPr>
        <p:spPr>
          <a:xfrm>
            <a:off x="926898" y="-13661"/>
            <a:ext cx="4310742" cy="646331"/>
          </a:xfrm>
          <a:prstGeom prst="rect">
            <a:avLst/>
          </a:prstGeom>
          <a:noFill/>
        </p:spPr>
        <p:txBody>
          <a:bodyPr wrap="square" lIns="180000" rtlCol="0">
            <a:spAutoFit/>
          </a:bodyPr>
          <a:lstStyle/>
          <a:p>
            <a:r>
              <a:rPr lang="fr-FR" sz="3600" b="1" dirty="0">
                <a:solidFill>
                  <a:srgbClr val="FF7F4D"/>
                </a:solidFill>
              </a:rPr>
              <a:t>Liens d’intérêts</a:t>
            </a:r>
          </a:p>
        </p:txBody>
      </p:sp>
      <p:sp>
        <p:nvSpPr>
          <p:cNvPr id="21" name="Espace réservé du texte 20">
            <a:extLst>
              <a:ext uri="{FF2B5EF4-FFF2-40B4-BE49-F238E27FC236}">
                <a16:creationId xmlns:a16="http://schemas.microsoft.com/office/drawing/2014/main" xmlns="" id="{75657F91-6C9A-9CEA-5B38-56317D56103C}"/>
              </a:ext>
            </a:extLst>
          </p:cNvPr>
          <p:cNvSpPr>
            <a:spLocks noGrp="1"/>
          </p:cNvSpPr>
          <p:nvPr>
            <p:ph type="body" sz="quarter" idx="19" hasCustomPrompt="1"/>
          </p:nvPr>
        </p:nvSpPr>
        <p:spPr>
          <a:xfrm>
            <a:off x="2816225" y="1583079"/>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#1</a:t>
            </a:r>
          </a:p>
        </p:txBody>
      </p:sp>
      <p:sp>
        <p:nvSpPr>
          <p:cNvPr id="22" name="Espace réservé du texte 20">
            <a:extLst>
              <a:ext uri="{FF2B5EF4-FFF2-40B4-BE49-F238E27FC236}">
                <a16:creationId xmlns:a16="http://schemas.microsoft.com/office/drawing/2014/main" xmlns="" id="{E03A48C8-B74B-6E8A-B342-B3CDCBDFF7CE}"/>
              </a:ext>
            </a:extLst>
          </p:cNvPr>
          <p:cNvSpPr>
            <a:spLocks noGrp="1"/>
          </p:cNvSpPr>
          <p:nvPr>
            <p:ph type="body" sz="quarter" idx="20" hasCustomPrompt="1"/>
          </p:nvPr>
        </p:nvSpPr>
        <p:spPr>
          <a:xfrm>
            <a:off x="2816225" y="2020759"/>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4" name="Espace réservé du texte 20">
            <a:extLst>
              <a:ext uri="{FF2B5EF4-FFF2-40B4-BE49-F238E27FC236}">
                <a16:creationId xmlns:a16="http://schemas.microsoft.com/office/drawing/2014/main" xmlns="" id="{159B080C-1F3A-7A59-9F0C-7543F364631F}"/>
              </a:ext>
            </a:extLst>
          </p:cNvPr>
          <p:cNvSpPr>
            <a:spLocks noGrp="1"/>
          </p:cNvSpPr>
          <p:nvPr>
            <p:ph type="body" sz="quarter" idx="21" hasCustomPrompt="1"/>
          </p:nvPr>
        </p:nvSpPr>
        <p:spPr>
          <a:xfrm>
            <a:off x="2816225" y="2566803"/>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#2</a:t>
            </a:r>
          </a:p>
        </p:txBody>
      </p:sp>
      <p:sp>
        <p:nvSpPr>
          <p:cNvPr id="25" name="Espace réservé du texte 20">
            <a:extLst>
              <a:ext uri="{FF2B5EF4-FFF2-40B4-BE49-F238E27FC236}">
                <a16:creationId xmlns:a16="http://schemas.microsoft.com/office/drawing/2014/main" xmlns="" id="{7295987C-94D1-1C53-0E9B-6B1200248A43}"/>
              </a:ext>
            </a:extLst>
          </p:cNvPr>
          <p:cNvSpPr>
            <a:spLocks noGrp="1"/>
          </p:cNvSpPr>
          <p:nvPr>
            <p:ph type="body" sz="quarter" idx="22" hasCustomPrompt="1"/>
          </p:nvPr>
        </p:nvSpPr>
        <p:spPr>
          <a:xfrm>
            <a:off x="2816225" y="3004483"/>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6" name="Espace réservé du texte 20">
            <a:extLst>
              <a:ext uri="{FF2B5EF4-FFF2-40B4-BE49-F238E27FC236}">
                <a16:creationId xmlns:a16="http://schemas.microsoft.com/office/drawing/2014/main" xmlns="" id="{C15B2DC2-CFD3-27C2-D5E1-F8115E0C0779}"/>
              </a:ext>
            </a:extLst>
          </p:cNvPr>
          <p:cNvSpPr>
            <a:spLocks noGrp="1"/>
          </p:cNvSpPr>
          <p:nvPr>
            <p:ph type="body" sz="quarter" idx="23" hasCustomPrompt="1"/>
          </p:nvPr>
        </p:nvSpPr>
        <p:spPr>
          <a:xfrm>
            <a:off x="2816225" y="3550527"/>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#3</a:t>
            </a:r>
          </a:p>
        </p:txBody>
      </p:sp>
      <p:sp>
        <p:nvSpPr>
          <p:cNvPr id="27" name="Espace réservé du texte 20">
            <a:extLst>
              <a:ext uri="{FF2B5EF4-FFF2-40B4-BE49-F238E27FC236}">
                <a16:creationId xmlns:a16="http://schemas.microsoft.com/office/drawing/2014/main" xmlns="" id="{2A591045-41BB-1FC8-0305-CC88AA127373}"/>
              </a:ext>
            </a:extLst>
          </p:cNvPr>
          <p:cNvSpPr>
            <a:spLocks noGrp="1"/>
          </p:cNvSpPr>
          <p:nvPr>
            <p:ph type="body" sz="quarter" idx="24" hasCustomPrompt="1"/>
          </p:nvPr>
        </p:nvSpPr>
        <p:spPr>
          <a:xfrm>
            <a:off x="2816225" y="3988207"/>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8" name="Espace réservé du texte 20">
            <a:extLst>
              <a:ext uri="{FF2B5EF4-FFF2-40B4-BE49-F238E27FC236}">
                <a16:creationId xmlns:a16="http://schemas.microsoft.com/office/drawing/2014/main" xmlns="" id="{3BBF1EBD-20D4-C4E7-4492-D5CEC75AF0A3}"/>
              </a:ext>
            </a:extLst>
          </p:cNvPr>
          <p:cNvSpPr>
            <a:spLocks noGrp="1"/>
          </p:cNvSpPr>
          <p:nvPr>
            <p:ph type="body" sz="quarter" idx="25" hasCustomPrompt="1"/>
          </p:nvPr>
        </p:nvSpPr>
        <p:spPr>
          <a:xfrm>
            <a:off x="2816225" y="4530119"/>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#4</a:t>
            </a:r>
          </a:p>
        </p:txBody>
      </p:sp>
      <p:sp>
        <p:nvSpPr>
          <p:cNvPr id="30" name="Espace réservé du texte 20">
            <a:extLst>
              <a:ext uri="{FF2B5EF4-FFF2-40B4-BE49-F238E27FC236}">
                <a16:creationId xmlns:a16="http://schemas.microsoft.com/office/drawing/2014/main" xmlns="" id="{731D97DF-157D-4421-0207-3DBD4AF0DEF4}"/>
              </a:ext>
            </a:extLst>
          </p:cNvPr>
          <p:cNvSpPr>
            <a:spLocks noGrp="1"/>
          </p:cNvSpPr>
          <p:nvPr>
            <p:ph type="body" sz="quarter" idx="26" hasCustomPrompt="1"/>
          </p:nvPr>
        </p:nvSpPr>
        <p:spPr>
          <a:xfrm>
            <a:off x="2816225" y="4967799"/>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 name="Rectangle 1">
            <a:extLst>
              <a:ext uri="{FF2B5EF4-FFF2-40B4-BE49-F238E27FC236}">
                <a16:creationId xmlns:a16="http://schemas.microsoft.com/office/drawing/2014/main" xmlns="" id="{5A2D53C6-EA06-A2DE-4A2E-3E643DFEA2B1}"/>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smtClean="0">
                <a:solidFill>
                  <a:srgbClr val="737078"/>
                </a:solidFill>
              </a:rPr>
              <a:t>DIGESTIF</a:t>
            </a:r>
            <a:endParaRPr lang="fr-FR" sz="3600" b="1" dirty="0">
              <a:solidFill>
                <a:srgbClr val="737078"/>
              </a:solidFill>
            </a:endParaRPr>
          </a:p>
        </p:txBody>
      </p:sp>
      <p:pic>
        <p:nvPicPr>
          <p:cNvPr id="29" name="Image 28">
            <a:extLst>
              <a:ext uri="{FF2B5EF4-FFF2-40B4-BE49-F238E27FC236}">
                <a16:creationId xmlns="" xmlns:a16="http://schemas.microsoft.com/office/drawing/2014/main" id="{79A57B22-FE3F-BFCA-224D-3DA0CB71CFA0}"/>
              </a:ext>
            </a:extLst>
          </p:cNvPr>
          <p:cNvPicPr>
            <a:picLocks noChangeAspect="1"/>
          </p:cNvPicPr>
          <p:nvPr userDrawn="1"/>
        </p:nvPicPr>
        <p:blipFill>
          <a:blip r:embed="rId3"/>
          <a:stretch>
            <a:fillRect/>
          </a:stretch>
        </p:blipFill>
        <p:spPr>
          <a:xfrm>
            <a:off x="47776" y="6003011"/>
            <a:ext cx="780948" cy="804614"/>
          </a:xfrm>
          <a:prstGeom prst="rect">
            <a:avLst/>
          </a:prstGeom>
        </p:spPr>
      </p:pic>
    </p:spTree>
    <p:extLst>
      <p:ext uri="{BB962C8B-B14F-4D97-AF65-F5344CB8AC3E}">
        <p14:creationId xmlns:p14="http://schemas.microsoft.com/office/powerpoint/2010/main" val="3395155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225480" y="5043323"/>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139993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1" name="Espace réservé pour une image  29">
            <a:extLst>
              <a:ext uri="{FF2B5EF4-FFF2-40B4-BE49-F238E27FC236}">
                <a16:creationId xmlns:a16="http://schemas.microsoft.com/office/drawing/2014/main" xmlns=""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3" name="Espace réservé pour une image  29">
            <a:extLst>
              <a:ext uri="{FF2B5EF4-FFF2-40B4-BE49-F238E27FC236}">
                <a16:creationId xmlns:a16="http://schemas.microsoft.com/office/drawing/2014/main" xmlns="" id="{50B8ACF1-AE03-0097-E996-33378664416B}"/>
              </a:ext>
            </a:extLst>
          </p:cNvPr>
          <p:cNvSpPr>
            <a:spLocks noGrp="1"/>
          </p:cNvSpPr>
          <p:nvPr>
            <p:ph type="pic" sz="quarter" idx="20" hasCustomPrompt="1"/>
          </p:nvPr>
        </p:nvSpPr>
        <p:spPr>
          <a:xfrm>
            <a:off x="3202264"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a16="http://schemas.microsoft.com/office/drawing/2014/main" xmlns="" id="{53F86CC7-16AE-9DA0-3C4A-3F7A9FE7BF1A}"/>
              </a:ext>
            </a:extLst>
          </p:cNvPr>
          <p:cNvSpPr>
            <a:spLocks noGrp="1"/>
          </p:cNvSpPr>
          <p:nvPr>
            <p:ph type="pic" sz="quarter" idx="21" hasCustomPrompt="1"/>
          </p:nvPr>
        </p:nvSpPr>
        <p:spPr>
          <a:xfrm>
            <a:off x="6179048"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a16="http://schemas.microsoft.com/office/drawing/2014/main" xmlns="" id="{457ADAF9-1639-EF15-D360-90E1A62FCCF4}"/>
              </a:ext>
            </a:extLst>
          </p:cNvPr>
          <p:cNvSpPr>
            <a:spLocks noGrp="1"/>
          </p:cNvSpPr>
          <p:nvPr>
            <p:ph type="body" sz="quarter" idx="22" hasCustomPrompt="1"/>
          </p:nvPr>
        </p:nvSpPr>
        <p:spPr>
          <a:xfrm>
            <a:off x="4376188"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a16="http://schemas.microsoft.com/office/drawing/2014/main" xmlns="" id="{289E7E1F-AA8B-DC73-656E-035A81CC1424}"/>
              </a:ext>
            </a:extLst>
          </p:cNvPr>
          <p:cNvSpPr>
            <a:spLocks noGrp="1"/>
          </p:cNvSpPr>
          <p:nvPr>
            <p:ph type="body" sz="quarter" idx="23" hasCustomPrompt="1"/>
          </p:nvPr>
        </p:nvSpPr>
        <p:spPr>
          <a:xfrm>
            <a:off x="7352445"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9" name="Espace réservé du texte 4">
            <a:extLst>
              <a:ext uri="{FF2B5EF4-FFF2-40B4-BE49-F238E27FC236}">
                <a16:creationId xmlns:a16="http://schemas.microsoft.com/office/drawing/2014/main" xmlns=""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1395215" y="5627175"/>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a16="http://schemas.microsoft.com/office/drawing/2014/main" xmlns="" id="{D0952211-D5BA-4E59-914A-C2AC91DFDF6F}"/>
              </a:ext>
            </a:extLst>
          </p:cNvPr>
          <p:cNvSpPr>
            <a:spLocks noGrp="1"/>
          </p:cNvSpPr>
          <p:nvPr>
            <p:ph type="body" sz="quarter" idx="26" hasCustomPrompt="1"/>
          </p:nvPr>
        </p:nvSpPr>
        <p:spPr>
          <a:xfrm>
            <a:off x="4373044"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a16="http://schemas.microsoft.com/office/drawing/2014/main" xmlns="" id="{852FA44D-BA91-E543-D4DF-8882BC289B11}"/>
              </a:ext>
            </a:extLst>
          </p:cNvPr>
          <p:cNvSpPr>
            <a:spLocks noGrp="1"/>
          </p:cNvSpPr>
          <p:nvPr>
            <p:ph type="body" sz="quarter" idx="27" hasCustomPrompt="1"/>
          </p:nvPr>
        </p:nvSpPr>
        <p:spPr>
          <a:xfrm>
            <a:off x="7350873"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a16="http://schemas.microsoft.com/office/drawing/2014/main" xmlns=""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27540"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defRPr/>
            </a:pP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a16="http://schemas.microsoft.com/office/drawing/2014/main" xmlns=""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dirty="0">
                <a:solidFill>
                  <a:srgbClr val="002D4C"/>
                </a:solidFill>
              </a:rPr>
              <a:t>Un service </a:t>
            </a:r>
            <a:r>
              <a:rPr lang="fr-FR" sz="1600" b="1" dirty="0">
                <a:solidFill>
                  <a:srgbClr val="002C4C"/>
                </a:solidFill>
              </a:rPr>
              <a:t>proposé</a:t>
            </a:r>
            <a:r>
              <a:rPr lang="fr-FR" sz="1600" b="1" dirty="0">
                <a:solidFill>
                  <a:srgbClr val="002D4C"/>
                </a:solidFill>
              </a:rPr>
              <a:t> en toute indépendance par nos experts sur place :</a:t>
            </a:r>
          </a:p>
        </p:txBody>
      </p:sp>
      <p:pic>
        <p:nvPicPr>
          <p:cNvPr id="8" name="Image 7">
            <a:extLst>
              <a:ext uri="{FF2B5EF4-FFF2-40B4-BE49-F238E27FC236}">
                <a16:creationId xmlns:a16="http://schemas.microsoft.com/office/drawing/2014/main" xmlns="" id="{9934DDE9-EE5A-94D3-E6D8-C6A3C255629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296146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a16="http://schemas.microsoft.com/office/drawing/2014/main" xmlns="" id="{429AE2BF-B994-B373-A6A1-907A0236A462}"/>
              </a:ext>
            </a:extLst>
          </p:cNvPr>
          <p:cNvSpPr txBox="1"/>
          <p:nvPr userDrawn="1"/>
        </p:nvSpPr>
        <p:spPr>
          <a:xfrm>
            <a:off x="2940704" y="3884984"/>
            <a:ext cx="2162373" cy="461665"/>
          </a:xfrm>
          <a:prstGeom prst="rect">
            <a:avLst/>
          </a:prstGeom>
          <a:noFill/>
        </p:spPr>
        <p:txBody>
          <a:bodyPr wrap="square">
            <a:spAutoFit/>
          </a:bodyPr>
          <a:lstStyle/>
          <a:p>
            <a:r>
              <a:rPr lang="fr-FR" sz="2400" dirty="0">
                <a:solidFill>
                  <a:prstClr val="black"/>
                </a:solidFill>
              </a:rPr>
              <a:t>Programme :</a:t>
            </a:r>
          </a:p>
        </p:txBody>
      </p:sp>
      <p:sp>
        <p:nvSpPr>
          <p:cNvPr id="15" name="Espace réservé du texte 14">
            <a:extLst>
              <a:ext uri="{FF2B5EF4-FFF2-40B4-BE49-F238E27FC236}">
                <a16:creationId xmlns:a16="http://schemas.microsoft.com/office/drawing/2014/main" xmlns="" id="{C33B4A75-5EF8-DF64-7F8E-52DE7E778377}"/>
              </a:ext>
            </a:extLst>
          </p:cNvPr>
          <p:cNvSpPr>
            <a:spLocks noGrp="1"/>
          </p:cNvSpPr>
          <p:nvPr>
            <p:ph type="body" sz="quarter" idx="16" hasCustomPrompt="1"/>
          </p:nvPr>
        </p:nvSpPr>
        <p:spPr>
          <a:xfrm>
            <a:off x="5103077" y="3982447"/>
            <a:ext cx="5899540"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a:t>Item </a:t>
            </a:r>
            <a:r>
              <a:rPr lang="fr-FR" dirty="0"/>
              <a:t>#1</a:t>
            </a:r>
          </a:p>
          <a:p>
            <a:pPr lvl="0"/>
            <a:r>
              <a:rPr lang="fr-FR"/>
              <a:t>Item </a:t>
            </a:r>
            <a:r>
              <a:rPr lang="fr-FR" dirty="0"/>
              <a:t>#2</a:t>
            </a:r>
          </a:p>
          <a:p>
            <a:pPr lvl="0"/>
            <a:r>
              <a:rPr lang="fr-FR"/>
              <a:t>Item </a:t>
            </a:r>
            <a:r>
              <a:rPr lang="fr-FR" dirty="0"/>
              <a:t>#3</a:t>
            </a:r>
          </a:p>
          <a:p>
            <a:pPr lvl="0"/>
            <a:r>
              <a:rPr lang="fr-FR"/>
              <a:t>…</a:t>
            </a:r>
            <a:endParaRPr lang="fr-FR" dirty="0"/>
          </a:p>
        </p:txBody>
      </p:sp>
      <p:pic>
        <p:nvPicPr>
          <p:cNvPr id="4" name="Image 3">
            <a:extLst>
              <a:ext uri="{FF2B5EF4-FFF2-40B4-BE49-F238E27FC236}">
                <a16:creationId xmlns:a16="http://schemas.microsoft.com/office/drawing/2014/main" xmlns="" id="{AA2E8A3E-74B5-0D73-DCFD-7CEE8F26923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515939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tro Expert">
    <p:spTree>
      <p:nvGrpSpPr>
        <p:cNvPr id="1" name=""/>
        <p:cNvGrpSpPr/>
        <p:nvPr/>
      </p:nvGrpSpPr>
      <p:grpSpPr>
        <a:xfrm>
          <a:off x="0" y="0"/>
          <a:ext cx="0" cy="0"/>
          <a:chOff x="0" y="0"/>
          <a:chExt cx="0" cy="0"/>
        </a:xfrm>
      </p:grpSpPr>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Avis d’experts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56419" y="37043"/>
            <a:ext cx="780948" cy="804614"/>
          </a:xfrm>
          <a:prstGeom prst="rect">
            <a:avLst/>
          </a:prstGeom>
        </p:spPr>
      </p:pic>
      <p:sp>
        <p:nvSpPr>
          <p:cNvPr id="24" name="Rectangle 23">
            <a:extLst>
              <a:ext uri="{FF2B5EF4-FFF2-40B4-BE49-F238E27FC236}">
                <a16:creationId xmlns:a16="http://schemas.microsoft.com/office/drawing/2014/main" xmlns=""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25"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1377061" y="5009005"/>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6"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2551512" y="5010770"/>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7" name="Espace réservé pour une image  29">
            <a:extLst>
              <a:ext uri="{FF2B5EF4-FFF2-40B4-BE49-F238E27FC236}">
                <a16:creationId xmlns:a16="http://schemas.microsoft.com/office/drawing/2014/main" xmlns=""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9" name="Espace réservé pour une image  29">
            <a:extLst>
              <a:ext uri="{FF2B5EF4-FFF2-40B4-BE49-F238E27FC236}">
                <a16:creationId xmlns:a16="http://schemas.microsoft.com/office/drawing/2014/main" xmlns="" id="{53F86CC7-16AE-9DA0-3C4A-3F7A9FE7BF1A}"/>
              </a:ext>
            </a:extLst>
          </p:cNvPr>
          <p:cNvSpPr>
            <a:spLocks noGrp="1"/>
          </p:cNvSpPr>
          <p:nvPr>
            <p:ph type="pic" sz="quarter" idx="21" hasCustomPrompt="1"/>
          </p:nvPr>
        </p:nvSpPr>
        <p:spPr>
          <a:xfrm>
            <a:off x="5427934" y="5039001"/>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31" name="Espace réservé du texte 4">
            <a:extLst>
              <a:ext uri="{FF2B5EF4-FFF2-40B4-BE49-F238E27FC236}">
                <a16:creationId xmlns:a16="http://schemas.microsoft.com/office/drawing/2014/main" xmlns="" id="{289E7E1F-AA8B-DC73-656E-035A81CC1424}"/>
              </a:ext>
            </a:extLst>
          </p:cNvPr>
          <p:cNvSpPr>
            <a:spLocks noGrp="1"/>
          </p:cNvSpPr>
          <p:nvPr>
            <p:ph type="body" sz="quarter" idx="23" hasCustomPrompt="1"/>
          </p:nvPr>
        </p:nvSpPr>
        <p:spPr>
          <a:xfrm>
            <a:off x="6601331" y="5039001"/>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3" name="Espace réservé du texte 4">
            <a:extLst>
              <a:ext uri="{FF2B5EF4-FFF2-40B4-BE49-F238E27FC236}">
                <a16:creationId xmlns:a16="http://schemas.microsoft.com/office/drawing/2014/main" xmlns=""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4"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2546796" y="5592857"/>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a16="http://schemas.microsoft.com/office/drawing/2014/main" xmlns="" id="{852FA44D-BA91-E543-D4DF-8882BC289B11}"/>
              </a:ext>
            </a:extLst>
          </p:cNvPr>
          <p:cNvSpPr>
            <a:spLocks noGrp="1"/>
          </p:cNvSpPr>
          <p:nvPr>
            <p:ph type="body" sz="quarter" idx="27" hasCustomPrompt="1"/>
          </p:nvPr>
        </p:nvSpPr>
        <p:spPr>
          <a:xfrm>
            <a:off x="6599759" y="5621088"/>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6" name="Espace réservé du texte 4">
            <a:extLst>
              <a:ext uri="{FF2B5EF4-FFF2-40B4-BE49-F238E27FC236}">
                <a16:creationId xmlns:a16="http://schemas.microsoft.com/office/drawing/2014/main" xmlns=""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7" name="ZoneTexte 36">
            <a:extLst>
              <a:ext uri="{FF2B5EF4-FFF2-40B4-BE49-F238E27FC236}">
                <a16:creationId xmlns:a16="http://schemas.microsoft.com/office/drawing/2014/main" xmlns=""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dirty="0">
                <a:solidFill>
                  <a:srgbClr val="002D4C"/>
                </a:solidFill>
              </a:rPr>
              <a:t>Un service </a:t>
            </a:r>
            <a:r>
              <a:rPr lang="fr-FR" sz="1600" b="1" dirty="0">
                <a:solidFill>
                  <a:srgbClr val="002C4C"/>
                </a:solidFill>
              </a:rPr>
              <a:t>proposé</a:t>
            </a:r>
            <a:r>
              <a:rPr lang="fr-FR" sz="1600" b="1" dirty="0">
                <a:solidFill>
                  <a:srgbClr val="002D4C"/>
                </a:solidFill>
              </a:rPr>
              <a:t> en toute indépendance par nos experts </a:t>
            </a:r>
            <a:r>
              <a:rPr lang="fr-FR" sz="1600" b="1" dirty="0" smtClean="0">
                <a:solidFill>
                  <a:srgbClr val="002D4C"/>
                </a:solidFill>
              </a:rPr>
              <a:t>:</a:t>
            </a:r>
            <a:endParaRPr lang="fr-FR" sz="1600" b="1" dirty="0">
              <a:solidFill>
                <a:srgbClr val="002D4C"/>
              </a:solidFill>
            </a:endParaRPr>
          </a:p>
        </p:txBody>
      </p:sp>
    </p:spTree>
    <p:extLst>
      <p:ext uri="{BB962C8B-B14F-4D97-AF65-F5344CB8AC3E}">
        <p14:creationId xmlns:p14="http://schemas.microsoft.com/office/powerpoint/2010/main" val="4002319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a:p>
            <a:pPr algn="r">
              <a:spcBef>
                <a:spcPts val="200"/>
              </a:spcBef>
              <a:defRPr/>
            </a:pPr>
            <a:r>
              <a:rPr lang="fr-FR" sz="1100" b="1" dirty="0" smtClean="0">
                <a:solidFill>
                  <a:prstClr val="white"/>
                </a:solidFill>
                <a:cs typeface="Gordita" pitchFamily="2" charset="77"/>
              </a:rPr>
              <a:t>Juillet 2023 </a:t>
            </a:r>
            <a:endParaRPr lang="fr-FR" sz="1100" b="1" dirty="0">
              <a:solidFill>
                <a:prstClr val="white"/>
              </a:solidFill>
              <a:cs typeface="Gordita" pitchFamily="2" charset="77"/>
            </a:endParaRPr>
          </a:p>
          <a:p>
            <a:pPr algn="r"/>
            <a:endParaRPr lang="fr-FR" sz="1100" dirty="0">
              <a:solidFill>
                <a:prstClr val="white"/>
              </a:solidFill>
              <a:cs typeface="Gordita" pitchFamily="2" charset="77"/>
            </a:endParaRP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lnSpc>
                <a:spcPct val="100000"/>
              </a:lnSpc>
              <a:spcBef>
                <a:spcPts val="0"/>
              </a:spcBef>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lnSpc>
                <a:spcPct val="100000"/>
              </a:lnSpc>
              <a:spcBef>
                <a:spcPts val="0"/>
              </a:spcBef>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2" name="Image 1">
            <a:extLst>
              <a:ext uri="{FF2B5EF4-FFF2-40B4-BE49-F238E27FC236}">
                <a16:creationId xmlns:a16="http://schemas.microsoft.com/office/drawing/2014/main" xmlns="" id="{3B951BE8-DCA7-69C2-072D-4A5C49F102C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776" y="6003011"/>
            <a:ext cx="780948" cy="804614"/>
          </a:xfrm>
          <a:prstGeom prst="rect">
            <a:avLst/>
          </a:prstGeom>
        </p:spPr>
      </p:pic>
    </p:spTree>
    <p:extLst>
      <p:ext uri="{BB962C8B-B14F-4D97-AF65-F5344CB8AC3E}">
        <p14:creationId xmlns:p14="http://schemas.microsoft.com/office/powerpoint/2010/main" val="55199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iens d'intérê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059886"/>
            <a:ext cx="5159375" cy="798113"/>
          </a:xfrm>
          <a:prstGeom prst="rect">
            <a:avLst/>
          </a:prstGeom>
        </p:spPr>
        <p:txBody>
          <a:bodyPr anchor="ctr">
            <a:noAutofit/>
          </a:bodyPr>
          <a:lstStyle>
            <a:lvl1pPr marL="0" indent="0">
              <a:spcBef>
                <a:spcPts val="0"/>
              </a:spcBef>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859663" y="557848"/>
            <a:ext cx="11259224" cy="492745"/>
          </a:xfrm>
          <a:prstGeom prst="rect">
            <a:avLst/>
          </a:prstGeom>
        </p:spPr>
        <p:txBody>
          <a:bodyPr lIns="180000">
            <a:noAutofit/>
          </a:bodyPr>
          <a:lstStyle>
            <a:lvl1pPr marL="0" indent="0">
              <a:lnSpc>
                <a:spcPct val="100000"/>
              </a:lnSpc>
              <a:spcBef>
                <a:spcPts val="0"/>
              </a:spcBef>
              <a:buNone/>
              <a:defRPr sz="2400" b="1" i="0">
                <a:solidFill>
                  <a:schemeClr val="accent3"/>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a:t>Sous titre</a:t>
            </a:r>
            <a:endParaRPr lang="fr-FR" dirty="0"/>
          </a:p>
        </p:txBody>
      </p:sp>
      <p:pic>
        <p:nvPicPr>
          <p:cNvPr id="3" name="Image 2">
            <a:extLst>
              <a:ext uri="{FF2B5EF4-FFF2-40B4-BE49-F238E27FC236}">
                <a16:creationId xmlns:a16="http://schemas.microsoft.com/office/drawing/2014/main" xmlns="" id="{79A57B22-FE3F-BFCA-224D-3DA0CB71CFA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776" y="6003011"/>
            <a:ext cx="780948" cy="804614"/>
          </a:xfrm>
          <a:prstGeom prst="rect">
            <a:avLst/>
          </a:prstGeom>
        </p:spPr>
      </p:pic>
      <p:sp>
        <p:nvSpPr>
          <p:cNvPr id="14" name="ZoneTexte 13">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a:p>
            <a:pPr algn="r">
              <a:spcBef>
                <a:spcPts val="200"/>
              </a:spcBef>
              <a:defRPr/>
            </a:pPr>
            <a:r>
              <a:rPr lang="fr-FR" sz="1100" b="1" dirty="0" smtClean="0">
                <a:solidFill>
                  <a:prstClr val="white"/>
                </a:solidFill>
                <a:cs typeface="Gordita" pitchFamily="2" charset="77"/>
              </a:rPr>
              <a:t>Juillet </a:t>
            </a:r>
            <a:r>
              <a:rPr lang="fr-FR" sz="1100" b="1" dirty="0">
                <a:solidFill>
                  <a:prstClr val="white"/>
                </a:solidFill>
                <a:cs typeface="Gordita" pitchFamily="2" charset="77"/>
              </a:rPr>
              <a:t>2023 </a:t>
            </a:r>
          </a:p>
        </p:txBody>
      </p:sp>
      <p:sp>
        <p:nvSpPr>
          <p:cNvPr id="2" name="Titre 1"/>
          <p:cNvSpPr>
            <a:spLocks noGrp="1"/>
          </p:cNvSpPr>
          <p:nvPr>
            <p:ph type="title"/>
          </p:nvPr>
        </p:nvSpPr>
        <p:spPr>
          <a:xfrm>
            <a:off x="926898" y="83772"/>
            <a:ext cx="11254155" cy="584443"/>
          </a:xfrm>
        </p:spPr>
        <p:txBody>
          <a:bodyPr/>
          <a:lstStyle/>
          <a:p>
            <a:r>
              <a:rPr lang="fr-FR"/>
              <a:t>Modifiez le style du titre</a:t>
            </a:r>
          </a:p>
        </p:txBody>
      </p:sp>
      <p:sp>
        <p:nvSpPr>
          <p:cNvPr id="5" name="Espace réservé du contenu 4"/>
          <p:cNvSpPr>
            <a:spLocks noGrp="1"/>
          </p:cNvSpPr>
          <p:nvPr>
            <p:ph sz="quarter" idx="19"/>
          </p:nvPr>
        </p:nvSpPr>
        <p:spPr>
          <a:xfrm>
            <a:off x="1606062" y="1594337"/>
            <a:ext cx="9952526" cy="4244487"/>
          </a:xfrm>
        </p:spPr>
        <p:txBody>
          <a:bodyPr>
            <a:noAutofit/>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071723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Espace réservé du contenu 16">
            <a:extLst>
              <a:ext uri="{FF2B5EF4-FFF2-40B4-BE49-F238E27FC236}">
                <a16:creationId xmlns:a16="http://schemas.microsoft.com/office/drawing/2014/main" xmlns="" id="{63CE8A43-9452-B9B2-50A3-1350C93E97BB}"/>
              </a:ext>
            </a:extLst>
          </p:cNvPr>
          <p:cNvSpPr>
            <a:spLocks noGrp="1"/>
          </p:cNvSpPr>
          <p:nvPr>
            <p:ph sz="quarter" idx="16" hasCustomPrompt="1"/>
          </p:nvPr>
        </p:nvSpPr>
        <p:spPr>
          <a:xfrm>
            <a:off x="968388" y="6056724"/>
            <a:ext cx="5159375" cy="798113"/>
          </a:xfrm>
          <a:prstGeom prst="rect">
            <a:avLst/>
          </a:prstGeom>
        </p:spPr>
        <p:txBody>
          <a:bodyPr anchor="ctr">
            <a:noAutofit/>
          </a:bodyPr>
          <a:lstStyle>
            <a:lvl1pPr marL="0" indent="0">
              <a:spcBef>
                <a:spcPts val="0"/>
              </a:spcBef>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Tree>
    <p:extLst>
      <p:ext uri="{BB962C8B-B14F-4D97-AF65-F5344CB8AC3E}">
        <p14:creationId xmlns:p14="http://schemas.microsoft.com/office/powerpoint/2010/main" val="36442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1" name="Rectangle 10">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latin typeface="Century Gothic" panose="020B0502020202020204" pitchFamily="34" charset="0"/>
              </a:rPr>
              <a:t>DIGESTIF</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lnSpc>
                <a:spcPct val="100000"/>
              </a:lnSpc>
              <a:spcBef>
                <a:spcPts val="0"/>
              </a:spcBef>
            </a:pP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oncologie</a:t>
            </a:r>
          </a:p>
          <a:p>
            <a:pPr algn="r">
              <a:lnSpc>
                <a:spcPct val="100000"/>
              </a:lnSpc>
              <a:spcBef>
                <a:spcPts val="0"/>
              </a:spcBef>
            </a:pPr>
            <a:endPar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endParaRP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a16="http://schemas.microsoft.com/office/drawing/2014/main" xmlns=""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lnSpc>
                <a:spcPct val="100000"/>
              </a:lnSpc>
              <a:spcBef>
                <a:spcPts val="0"/>
              </a:spcBef>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lnSpc>
                <a:spcPct val="100000"/>
              </a:lnSpc>
              <a:spcBef>
                <a:spcPts val="0"/>
              </a:spcBef>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2" name="Image 1">
            <a:extLst>
              <a:ext uri="{FF2B5EF4-FFF2-40B4-BE49-F238E27FC236}">
                <a16:creationId xmlns:a16="http://schemas.microsoft.com/office/drawing/2014/main" xmlns="" id="{3B951BE8-DCA7-69C2-072D-4A5C49F102C8}"/>
              </a:ext>
            </a:extLst>
          </p:cNvPr>
          <p:cNvPicPr>
            <a:picLocks noChangeAspect="1"/>
          </p:cNvPicPr>
          <p:nvPr userDrawn="1"/>
        </p:nvPicPr>
        <p:blipFill>
          <a:blip r:embed="rId3"/>
          <a:stretch>
            <a:fillRect/>
          </a:stretch>
        </p:blipFill>
        <p:spPr>
          <a:xfrm>
            <a:off x="47776" y="6003011"/>
            <a:ext cx="780948" cy="804614"/>
          </a:xfrm>
          <a:prstGeom prst="rect">
            <a:avLst/>
          </a:prstGeom>
        </p:spPr>
      </p:pic>
    </p:spTree>
    <p:extLst>
      <p:ext uri="{BB962C8B-B14F-4D97-AF65-F5344CB8AC3E}">
        <p14:creationId xmlns:p14="http://schemas.microsoft.com/office/powerpoint/2010/main" val="2112839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ntro Exper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99146"/>
            <a:ext cx="9170755" cy="553891"/>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p:spPr>
        <p:txBody>
          <a:bodyPr anchor="t">
            <a:normAutofit/>
          </a:bodyPr>
          <a:lstStyle>
            <a:lvl1pPr algn="l">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6" name="Image 5">
            <a:extLst>
              <a:ext uri="{FF2B5EF4-FFF2-40B4-BE49-F238E27FC236}">
                <a16:creationId xmlns:a16="http://schemas.microsoft.com/office/drawing/2014/main" xmlns="" id="{9574DBA4-7A6D-2076-93E4-F6395C289145}"/>
              </a:ext>
            </a:extLst>
          </p:cNvPr>
          <p:cNvPicPr>
            <a:picLocks noChangeAspect="1"/>
          </p:cNvPicPr>
          <p:nvPr userDrawn="1"/>
        </p:nvPicPr>
        <p:blipFill>
          <a:blip r:embed="rId3"/>
          <a:stretch>
            <a:fillRect/>
          </a:stretch>
        </p:blipFill>
        <p:spPr>
          <a:xfrm>
            <a:off x="11314404" y="19398"/>
            <a:ext cx="822963" cy="847902"/>
          </a:xfrm>
          <a:prstGeom prst="rect">
            <a:avLst/>
          </a:prstGeom>
        </p:spPr>
      </p:pic>
      <p:sp>
        <p:nvSpPr>
          <p:cNvPr id="7" name="ZoneTexte 6">
            <a:extLst>
              <a:ext uri="{FF2B5EF4-FFF2-40B4-BE49-F238E27FC236}">
                <a16:creationId xmlns:a16="http://schemas.microsoft.com/office/drawing/2014/main" xmlns="" id="{6B417182-1311-4F56-D401-1620268E14E7}"/>
              </a:ext>
            </a:extLst>
          </p:cNvPr>
          <p:cNvSpPr txBox="1"/>
          <p:nvPr userDrawn="1"/>
        </p:nvSpPr>
        <p:spPr>
          <a:xfrm>
            <a:off x="4708179" y="243294"/>
            <a:ext cx="2339392"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sp>
        <p:nvSpPr>
          <p:cNvPr id="8" name="Rectangle 7">
            <a:extLst>
              <a:ext uri="{FF2B5EF4-FFF2-40B4-BE49-F238E27FC236}">
                <a16:creationId xmlns:a16="http://schemas.microsoft.com/office/drawing/2014/main" xmlns="" id="{E39A3AC2-4F5B-22AA-075F-66A4A7989675}"/>
              </a:ext>
            </a:extLst>
          </p:cNvPr>
          <p:cNvSpPr/>
          <p:nvPr userDrawn="1"/>
        </p:nvSpPr>
        <p:spPr>
          <a:xfrm>
            <a:off x="6155568" y="109986"/>
            <a:ext cx="5285760" cy="646331"/>
          </a:xfrm>
          <a:prstGeom prst="rect">
            <a:avLst/>
          </a:prstGeom>
        </p:spPr>
        <p:txBody>
          <a:bodyPr wrap="square" rIns="216000">
            <a:spAutoFit/>
          </a:bodyPr>
          <a:lstStyle/>
          <a:p>
            <a:pPr algn="r">
              <a:defRPr/>
            </a:pPr>
            <a:r>
              <a:rPr lang="fr-FR" sz="3600" b="1" dirty="0">
                <a:solidFill>
                  <a:srgbClr val="737078"/>
                </a:solidFill>
              </a:rPr>
              <a:t>SOINS DE SUPPORT</a:t>
            </a:r>
          </a:p>
        </p:txBody>
      </p:sp>
    </p:spTree>
    <p:extLst>
      <p:ext uri="{BB962C8B-B14F-4D97-AF65-F5344CB8AC3E}">
        <p14:creationId xmlns:p14="http://schemas.microsoft.com/office/powerpoint/2010/main" val="987592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Intro Exper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Avis d’experts</a:t>
            </a:r>
            <a:endParaRPr lang="fr-FR" sz="2000" b="1" dirty="0">
              <a:solidFill>
                <a:srgbClr val="FF7F4D">
                  <a:lumMod val="75000"/>
                </a:srgbClr>
              </a:solidFill>
              <a:latin typeface="Gordita" pitchFamily="2" charset="77"/>
              <a:cs typeface="Gordita" pitchFamily="2" charset="77"/>
            </a:endParaRPr>
          </a:p>
        </p:txBody>
      </p:sp>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56419" y="37043"/>
            <a:ext cx="780948" cy="804614"/>
          </a:xfrm>
          <a:prstGeom prst="rect">
            <a:avLst/>
          </a:prstGeom>
        </p:spPr>
      </p:pic>
      <p:pic>
        <p:nvPicPr>
          <p:cNvPr id="17" name="Image 16">
            <a:extLst>
              <a:ext uri="{FF2B5EF4-FFF2-40B4-BE49-F238E27FC236}">
                <a16:creationId xmlns="" xmlns:a16="http://schemas.microsoft.com/office/drawing/2014/main" id="{82876690-0BEF-AB6A-028A-C49472408F5B}"/>
              </a:ext>
            </a:extLst>
          </p:cNvPr>
          <p:cNvPicPr>
            <a:picLocks noChangeAspect="1"/>
          </p:cNvPicPr>
          <p:nvPr userDrawn="1"/>
        </p:nvPicPr>
        <p:blipFill>
          <a:blip r:embed="rId3"/>
          <a:stretch>
            <a:fillRect/>
          </a:stretch>
        </p:blipFill>
        <p:spPr>
          <a:xfrm>
            <a:off x="303537" y="86385"/>
            <a:ext cx="2243259" cy="671839"/>
          </a:xfrm>
          <a:prstGeom prst="rect">
            <a:avLst/>
          </a:prstGeom>
        </p:spPr>
      </p:pic>
    </p:spTree>
    <p:extLst>
      <p:ext uri="{BB962C8B-B14F-4D97-AF65-F5344CB8AC3E}">
        <p14:creationId xmlns:p14="http://schemas.microsoft.com/office/powerpoint/2010/main" val="1322724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Intro Exper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Avis d’experts</a:t>
            </a:r>
            <a:endParaRPr lang="fr-FR" sz="2000" b="1" dirty="0">
              <a:solidFill>
                <a:srgbClr val="FF7F4D">
                  <a:lumMod val="75000"/>
                </a:srgbClr>
              </a:solidFill>
              <a:latin typeface="Gordita" pitchFamily="2" charset="77"/>
              <a:cs typeface="Gordita" pitchFamily="2" charset="77"/>
            </a:endParaRPr>
          </a:p>
        </p:txBody>
      </p:sp>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56419" y="37043"/>
            <a:ext cx="780948" cy="804614"/>
          </a:xfrm>
          <a:prstGeom prst="rect">
            <a:avLst/>
          </a:prstGeom>
        </p:spPr>
      </p:pic>
      <p:pic>
        <p:nvPicPr>
          <p:cNvPr id="17" name="Image 16">
            <a:extLst>
              <a:ext uri="{FF2B5EF4-FFF2-40B4-BE49-F238E27FC236}">
                <a16:creationId xmlns="" xmlns:a16="http://schemas.microsoft.com/office/drawing/2014/main" id="{82876690-0BEF-AB6A-028A-C49472408F5B}"/>
              </a:ext>
            </a:extLst>
          </p:cNvPr>
          <p:cNvPicPr>
            <a:picLocks noChangeAspect="1"/>
          </p:cNvPicPr>
          <p:nvPr userDrawn="1"/>
        </p:nvPicPr>
        <p:blipFill>
          <a:blip r:embed="rId3"/>
          <a:stretch>
            <a:fillRect/>
          </a:stretch>
        </p:blipFill>
        <p:spPr>
          <a:xfrm>
            <a:off x="303537" y="86385"/>
            <a:ext cx="2243259" cy="671839"/>
          </a:xfrm>
          <a:prstGeom prst="rect">
            <a:avLst/>
          </a:prstGeom>
        </p:spPr>
      </p:pic>
    </p:spTree>
    <p:extLst>
      <p:ext uri="{BB962C8B-B14F-4D97-AF65-F5344CB8AC3E}">
        <p14:creationId xmlns:p14="http://schemas.microsoft.com/office/powerpoint/2010/main" val="4204305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7097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10289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62287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1107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5361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93690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8247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iens d'intérê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11" name="Rectangle 10">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latin typeface="Century Gothic" panose="020B0502020202020204" pitchFamily="34" charset="0"/>
              </a:rPr>
              <a:t>DIGESTIF</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26898" y="704558"/>
            <a:ext cx="11259224" cy="492745"/>
          </a:xfrm>
          <a:prstGeom prst="rect">
            <a:avLst/>
          </a:prstGeom>
        </p:spPr>
        <p:txBody>
          <a:bodyPr lIns="180000">
            <a:noAutofit/>
          </a:bodyPr>
          <a:lstStyle>
            <a:lvl1pPr marL="0" indent="0">
              <a:lnSpc>
                <a:spcPct val="100000"/>
              </a:lnSpc>
              <a:spcBef>
                <a:spcPts val="0"/>
              </a:spcBef>
              <a:buNone/>
              <a:defRPr sz="2400" b="1" i="0">
                <a:solidFill>
                  <a:schemeClr val="accent3"/>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a:t>Sous titre</a:t>
            </a:r>
            <a:endParaRPr lang="fr-FR" dirty="0"/>
          </a:p>
        </p:txBody>
      </p:sp>
      <p:pic>
        <p:nvPicPr>
          <p:cNvPr id="3" name="Image 2">
            <a:extLst>
              <a:ext uri="{FF2B5EF4-FFF2-40B4-BE49-F238E27FC236}">
                <a16:creationId xmlns:a16="http://schemas.microsoft.com/office/drawing/2014/main" xmlns="" id="{79A57B22-FE3F-BFCA-224D-3DA0CB71CFA0}"/>
              </a:ext>
            </a:extLst>
          </p:cNvPr>
          <p:cNvPicPr>
            <a:picLocks noChangeAspect="1"/>
          </p:cNvPicPr>
          <p:nvPr userDrawn="1"/>
        </p:nvPicPr>
        <p:blipFill>
          <a:blip r:embed="rId3"/>
          <a:stretch>
            <a:fillRect/>
          </a:stretch>
        </p:blipFill>
        <p:spPr>
          <a:xfrm>
            <a:off x="47776" y="6003011"/>
            <a:ext cx="780948" cy="804614"/>
          </a:xfrm>
          <a:prstGeom prst="rect">
            <a:avLst/>
          </a:prstGeom>
        </p:spPr>
      </p:pic>
      <p:sp>
        <p:nvSpPr>
          <p:cNvPr id="14" name="ZoneTexte 13">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lnSpc>
                <a:spcPct val="100000"/>
              </a:lnSpc>
              <a:spcBef>
                <a:spcPts val="0"/>
              </a:spcBef>
            </a:pP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a:t>
            </a:r>
            <a:r>
              <a:rPr kumimoji="0" lang="fr-FR" sz="1100" u="none" strike="noStrike" kern="1200" cap="none" spc="0" normalizeH="0" baseline="0" noProof="0" dirty="0" smtClean="0">
                <a:ln>
                  <a:noFill/>
                </a:ln>
                <a:solidFill>
                  <a:schemeClr val="bg1"/>
                </a:solidFill>
                <a:effectLst/>
                <a:uLnTx/>
                <a:uFillTx/>
                <a:latin typeface="Century Gothic" panose="020B0502020202020204" pitchFamily="34" charset="0"/>
                <a:cs typeface="Gordita" pitchFamily="2" charset="77"/>
              </a:rPr>
              <a:t>oncologie</a:t>
            </a:r>
            <a:endPar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endParaRPr>
          </a:p>
        </p:txBody>
      </p:sp>
      <p:sp>
        <p:nvSpPr>
          <p:cNvPr id="2" name="Titre 1"/>
          <p:cNvSpPr>
            <a:spLocks noGrp="1"/>
          </p:cNvSpPr>
          <p:nvPr>
            <p:ph type="title"/>
          </p:nvPr>
        </p:nvSpPr>
        <p:spPr/>
        <p:txBody>
          <a:bodyPr/>
          <a:lstStyle/>
          <a:p>
            <a:r>
              <a:rPr lang="fr-FR"/>
              <a:t>Modifiez le style du titre</a:t>
            </a:r>
          </a:p>
        </p:txBody>
      </p:sp>
      <p:sp>
        <p:nvSpPr>
          <p:cNvPr id="5" name="Espace réservé du contenu 4"/>
          <p:cNvSpPr>
            <a:spLocks noGrp="1"/>
          </p:cNvSpPr>
          <p:nvPr>
            <p:ph sz="quarter" idx="19"/>
          </p:nvPr>
        </p:nvSpPr>
        <p:spPr>
          <a:xfrm>
            <a:off x="1606062" y="1594337"/>
            <a:ext cx="9952526" cy="4244487"/>
          </a:xfrm>
        </p:spPr>
        <p:txBody>
          <a:bodyPr>
            <a:noAutofit/>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182914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28539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6899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58757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6698AE-A4E4-4573-B371-B76950135AE7}" type="datetimeFigureOut">
              <a:rPr lang="fr-FR" smtClean="0">
                <a:solidFill>
                  <a:prstClr val="black">
                    <a:tint val="75000"/>
                  </a:prstClr>
                </a:solidFill>
              </a:rPr>
              <a:pPr/>
              <a:t>18/12/2023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5C365F7-2F56-40FD-B212-BC3179B213B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70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pPr defTabSz="457200"/>
            <a:endParaRPr lang="fr-FR" sz="1600" b="1" dirty="0">
              <a:solidFill>
                <a:srgbClr val="FF7F4D"/>
              </a:solidFill>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 xmlns:a16="http://schemas.microsoft.com/office/drawing/2014/main"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defTabSz="457200"/>
            <a:r>
              <a:rPr lang="fr-FR" sz="2000" b="1" dirty="0" smtClean="0">
                <a:solidFill>
                  <a:srgbClr val="FF7F4D"/>
                </a:solidFill>
                <a:latin typeface="Gordita" pitchFamily="2" charset="77"/>
                <a:cs typeface="Gordita" pitchFamily="2" charset="77"/>
              </a:rPr>
              <a:t>Avis d’experts</a:t>
            </a:r>
            <a:endParaRPr lang="fr-FR" sz="2000" b="1" dirty="0">
              <a:solidFill>
                <a:srgbClr val="EEECE1">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defTabSz="457200"/>
            <a:r>
              <a:rPr lang="fr-FR" sz="3600" b="1" dirty="0">
                <a:solidFill>
                  <a:srgbClr val="737078"/>
                </a:solidFill>
                <a:latin typeface="Century Gothic" panose="020B0502020202020204" pitchFamily="34" charset="0"/>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pPr defTabSz="457200"/>
            <a:r>
              <a:rPr lang="fr-FR" sz="1100" dirty="0">
                <a:solidFill>
                  <a:srgbClr val="FF7F4D"/>
                </a:solidFill>
                <a:latin typeface="Century Gothic" panose="020B0502020202020204" pitchFamily="34" charset="0"/>
                <a:cs typeface="Gordita" pitchFamily="2" charset="77"/>
              </a:rPr>
              <a:t>L’actualité</a:t>
            </a:r>
            <a:r>
              <a:rPr lang="fr-FR" sz="1100" dirty="0">
                <a:solidFill>
                  <a:prstClr val="white"/>
                </a:solidFill>
                <a:latin typeface="Century Gothic" panose="020B0502020202020204" pitchFamily="34" charset="0"/>
                <a:cs typeface="Gordita" pitchFamily="2" charset="77"/>
              </a:rPr>
              <a:t/>
            </a:r>
            <a:br>
              <a:rPr lang="fr-FR" sz="1100" dirty="0">
                <a:solidFill>
                  <a:prstClr val="white"/>
                </a:solidFill>
                <a:latin typeface="Century Gothic" panose="020B0502020202020204" pitchFamily="34" charset="0"/>
                <a:cs typeface="Gordita" pitchFamily="2" charset="77"/>
              </a:rPr>
            </a:br>
            <a:r>
              <a:rPr lang="fr-FR" sz="1100" dirty="0">
                <a:solidFill>
                  <a:prstClr val="white"/>
                </a:solidFill>
                <a:latin typeface="Century Gothic" panose="020B0502020202020204" pitchFamily="34" charset="0"/>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 xmlns:a16="http://schemas.microsoft.com/office/drawing/2014/main" id="{F63A436E-F325-BEA3-EAED-DB2AA8657720}"/>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1977198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pPr defTabSz="457200"/>
            <a:endParaRPr lang="fr-FR" sz="1600" b="1" dirty="0">
              <a:solidFill>
                <a:srgbClr val="FF7F4D"/>
              </a:solidFill>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225480" y="5043323"/>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139993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1" name="Espace réservé pour une image  29">
            <a:extLst>
              <a:ext uri="{FF2B5EF4-FFF2-40B4-BE49-F238E27FC236}">
                <a16:creationId xmlns="" xmlns:a16="http://schemas.microsoft.com/office/drawing/2014/main"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3" name="Espace réservé pour une image  29">
            <a:extLst>
              <a:ext uri="{FF2B5EF4-FFF2-40B4-BE49-F238E27FC236}">
                <a16:creationId xmlns="" xmlns:a16="http://schemas.microsoft.com/office/drawing/2014/main" id="{50B8ACF1-AE03-0097-E996-33378664416B}"/>
              </a:ext>
            </a:extLst>
          </p:cNvPr>
          <p:cNvSpPr>
            <a:spLocks noGrp="1"/>
          </p:cNvSpPr>
          <p:nvPr>
            <p:ph type="pic" sz="quarter" idx="20" hasCustomPrompt="1"/>
          </p:nvPr>
        </p:nvSpPr>
        <p:spPr>
          <a:xfrm>
            <a:off x="3202264"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 xmlns:a16="http://schemas.microsoft.com/office/drawing/2014/main" id="{53F86CC7-16AE-9DA0-3C4A-3F7A9FE7BF1A}"/>
              </a:ext>
            </a:extLst>
          </p:cNvPr>
          <p:cNvSpPr>
            <a:spLocks noGrp="1"/>
          </p:cNvSpPr>
          <p:nvPr>
            <p:ph type="pic" sz="quarter" idx="21" hasCustomPrompt="1"/>
          </p:nvPr>
        </p:nvSpPr>
        <p:spPr>
          <a:xfrm>
            <a:off x="6179048"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 xmlns:a16="http://schemas.microsoft.com/office/drawing/2014/main" id="{457ADAF9-1639-EF15-D360-90E1A62FCCF4}"/>
              </a:ext>
            </a:extLst>
          </p:cNvPr>
          <p:cNvSpPr>
            <a:spLocks noGrp="1"/>
          </p:cNvSpPr>
          <p:nvPr>
            <p:ph type="body" sz="quarter" idx="22" hasCustomPrompt="1"/>
          </p:nvPr>
        </p:nvSpPr>
        <p:spPr>
          <a:xfrm>
            <a:off x="4376188"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 xmlns:a16="http://schemas.microsoft.com/office/drawing/2014/main" id="{289E7E1F-AA8B-DC73-656E-035A81CC1424}"/>
              </a:ext>
            </a:extLst>
          </p:cNvPr>
          <p:cNvSpPr>
            <a:spLocks noGrp="1"/>
          </p:cNvSpPr>
          <p:nvPr>
            <p:ph type="body" sz="quarter" idx="23" hasCustomPrompt="1"/>
          </p:nvPr>
        </p:nvSpPr>
        <p:spPr>
          <a:xfrm>
            <a:off x="7352445"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9" name="Espace réservé du texte 4">
            <a:extLst>
              <a:ext uri="{FF2B5EF4-FFF2-40B4-BE49-F238E27FC236}">
                <a16:creationId xmlns="" xmlns:a16="http://schemas.microsoft.com/office/drawing/2014/main"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1395215" y="5627175"/>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 xmlns:a16="http://schemas.microsoft.com/office/drawing/2014/main" id="{D0952211-D5BA-4E59-914A-C2AC91DFDF6F}"/>
              </a:ext>
            </a:extLst>
          </p:cNvPr>
          <p:cNvSpPr>
            <a:spLocks noGrp="1"/>
          </p:cNvSpPr>
          <p:nvPr>
            <p:ph type="body" sz="quarter" idx="26" hasCustomPrompt="1"/>
          </p:nvPr>
        </p:nvSpPr>
        <p:spPr>
          <a:xfrm>
            <a:off x="4373044"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 xmlns:a16="http://schemas.microsoft.com/office/drawing/2014/main" id="{852FA44D-BA91-E543-D4DF-8882BC289B11}"/>
              </a:ext>
            </a:extLst>
          </p:cNvPr>
          <p:cNvSpPr>
            <a:spLocks noGrp="1"/>
          </p:cNvSpPr>
          <p:nvPr>
            <p:ph type="body" sz="quarter" idx="27" hasCustomPrompt="1"/>
          </p:nvPr>
        </p:nvSpPr>
        <p:spPr>
          <a:xfrm>
            <a:off x="7350873"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 xmlns:a16="http://schemas.microsoft.com/office/drawing/2014/main"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27540" cy="400110"/>
          </a:xfrm>
          <a:prstGeom prst="rect">
            <a:avLst/>
          </a:prstGeom>
          <a:noFill/>
        </p:spPr>
        <p:txBody>
          <a:bodyPr wrap="square">
            <a:spAutoFit/>
          </a:bodyPr>
          <a:lstStyle/>
          <a:p>
            <a:pPr algn="r" defTabSz="457200"/>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a:defRPr/>
            </a:pPr>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pPr defTabSz="457200"/>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 xmlns:a16="http://schemas.microsoft.com/office/drawing/2014/main" id="{24B31910-DB0E-F648-D21B-B8985F528716}"/>
              </a:ext>
            </a:extLst>
          </p:cNvPr>
          <p:cNvSpPr txBox="1"/>
          <p:nvPr userDrawn="1"/>
        </p:nvSpPr>
        <p:spPr>
          <a:xfrm>
            <a:off x="120301" y="4596028"/>
            <a:ext cx="7673434" cy="338554"/>
          </a:xfrm>
          <a:prstGeom prst="rect">
            <a:avLst/>
          </a:prstGeom>
          <a:noFill/>
        </p:spPr>
        <p:txBody>
          <a:bodyPr wrap="square">
            <a:spAutoFit/>
          </a:bodyPr>
          <a:lstStyle/>
          <a:p>
            <a:pPr defTabSz="457200"/>
            <a:r>
              <a:rPr lang="fr-FR" sz="1600" b="1" dirty="0">
                <a:solidFill>
                  <a:srgbClr val="002D4C"/>
                </a:solidFill>
              </a:rPr>
              <a:t>Un service </a:t>
            </a:r>
            <a:r>
              <a:rPr lang="fr-FR" sz="1600" b="1" dirty="0">
                <a:solidFill>
                  <a:srgbClr val="002C4C"/>
                </a:solidFill>
              </a:rPr>
              <a:t>proposé</a:t>
            </a:r>
            <a:r>
              <a:rPr lang="fr-FR" sz="1600" b="1" dirty="0">
                <a:solidFill>
                  <a:srgbClr val="002D4C"/>
                </a:solidFill>
              </a:rPr>
              <a:t> en toute indépendance par nos experts sur place :</a:t>
            </a:r>
          </a:p>
        </p:txBody>
      </p:sp>
      <p:pic>
        <p:nvPicPr>
          <p:cNvPr id="8" name="Image 7">
            <a:extLst>
              <a:ext uri="{FF2B5EF4-FFF2-40B4-BE49-F238E27FC236}">
                <a16:creationId xmlns="" xmlns:a16="http://schemas.microsoft.com/office/drawing/2014/main" id="{9934DDE9-EE5A-94D3-E6D8-C6A3C2556293}"/>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178229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defTabSz="457200"/>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defTabSz="457200"/>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pPr defTabSz="457200"/>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 xmlns:a16="http://schemas.microsoft.com/office/drawing/2014/main" id="{429AE2BF-B994-B373-A6A1-907A0236A462}"/>
              </a:ext>
            </a:extLst>
          </p:cNvPr>
          <p:cNvSpPr txBox="1"/>
          <p:nvPr userDrawn="1"/>
        </p:nvSpPr>
        <p:spPr>
          <a:xfrm>
            <a:off x="2940704" y="3884984"/>
            <a:ext cx="2162373" cy="461665"/>
          </a:xfrm>
          <a:prstGeom prst="rect">
            <a:avLst/>
          </a:prstGeom>
          <a:noFill/>
        </p:spPr>
        <p:txBody>
          <a:bodyPr wrap="square">
            <a:spAutoFit/>
          </a:bodyPr>
          <a:lstStyle/>
          <a:p>
            <a:pPr defTabSz="457200"/>
            <a:r>
              <a:rPr lang="fr-FR" sz="2400" dirty="0">
                <a:solidFill>
                  <a:prstClr val="black"/>
                </a:solidFill>
              </a:rPr>
              <a:t>Programme :</a:t>
            </a:r>
          </a:p>
        </p:txBody>
      </p:sp>
      <p:sp>
        <p:nvSpPr>
          <p:cNvPr id="15" name="Espace réservé du texte 14">
            <a:extLst>
              <a:ext uri="{FF2B5EF4-FFF2-40B4-BE49-F238E27FC236}">
                <a16:creationId xmlns="" xmlns:a16="http://schemas.microsoft.com/office/drawing/2014/main" id="{C33B4A75-5EF8-DF64-7F8E-52DE7E778377}"/>
              </a:ext>
            </a:extLst>
          </p:cNvPr>
          <p:cNvSpPr>
            <a:spLocks noGrp="1"/>
          </p:cNvSpPr>
          <p:nvPr>
            <p:ph type="body" sz="quarter" idx="16" hasCustomPrompt="1"/>
          </p:nvPr>
        </p:nvSpPr>
        <p:spPr>
          <a:xfrm>
            <a:off x="5103077" y="3982447"/>
            <a:ext cx="2945548"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a:t>Item </a:t>
            </a:r>
            <a:r>
              <a:rPr lang="fr-FR" dirty="0"/>
              <a:t>#1</a:t>
            </a:r>
          </a:p>
          <a:p>
            <a:pPr lvl="0"/>
            <a:r>
              <a:rPr lang="fr-FR"/>
              <a:t>Item </a:t>
            </a:r>
            <a:r>
              <a:rPr lang="fr-FR" dirty="0"/>
              <a:t>#2</a:t>
            </a:r>
          </a:p>
          <a:p>
            <a:pPr lvl="0"/>
            <a:r>
              <a:rPr lang="fr-FR"/>
              <a:t>Item </a:t>
            </a:r>
            <a:r>
              <a:rPr lang="fr-FR" dirty="0"/>
              <a:t>#3</a:t>
            </a:r>
          </a:p>
          <a:p>
            <a:pPr lvl="0"/>
            <a:r>
              <a:rPr lang="fr-FR"/>
              <a:t>…</a:t>
            </a:r>
            <a:endParaRPr lang="fr-FR" dirty="0"/>
          </a:p>
        </p:txBody>
      </p:sp>
      <p:pic>
        <p:nvPicPr>
          <p:cNvPr id="4" name="Image 3">
            <a:extLst>
              <a:ext uri="{FF2B5EF4-FFF2-40B4-BE49-F238E27FC236}">
                <a16:creationId xmlns="" xmlns:a16="http://schemas.microsoft.com/office/drawing/2014/main" id="{AA2E8A3E-74B5-0D73-DCFD-7CEE8F26923C}"/>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214721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pPr defTabSz="457200"/>
            <a:endParaRPr lang="fr-FR" sz="1600" b="1" dirty="0">
              <a:solidFill>
                <a:srgbClr val="FF7F4D"/>
              </a:solidFill>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 xmlns:a16="http://schemas.microsoft.com/office/drawing/2014/main"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defTabSz="457200"/>
            <a:r>
              <a:rPr lang="fr-FR" sz="2000" b="1" dirty="0" smtClean="0">
                <a:solidFill>
                  <a:srgbClr val="FF7F4D"/>
                </a:solidFill>
                <a:latin typeface="Gordita" pitchFamily="2" charset="77"/>
                <a:cs typeface="Gordita" pitchFamily="2" charset="77"/>
              </a:rPr>
              <a:t>Avis d’experts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defTabSz="457200"/>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pPr defTabSz="457200"/>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 xmlns:a16="http://schemas.microsoft.com/office/drawing/2014/main" id="{F63A436E-F325-BEA3-EAED-DB2AA8657720}"/>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3605277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defTabSz="457200"/>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pPr defTabSz="457200"/>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defTabSz="457200"/>
            <a:r>
              <a:rPr lang="fr-FR" sz="3600" b="1" dirty="0">
                <a:solidFill>
                  <a:srgbClr val="737078"/>
                </a:solidFill>
              </a:rPr>
              <a:t>DIGESTIF</a:t>
            </a:r>
          </a:p>
        </p:txBody>
      </p:sp>
      <p:sp>
        <p:nvSpPr>
          <p:cNvPr id="13" name="ZoneTexte 12">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defTabSz="457200"/>
            <a:r>
              <a:rPr lang="fr-FR" sz="1100" dirty="0">
                <a:solidFill>
                  <a:srgbClr val="FF7F4D"/>
                </a:solidFill>
                <a:cs typeface="Gordita" pitchFamily="2" charset="77"/>
              </a:rPr>
              <a:t>L’actualité</a:t>
            </a:r>
            <a:r>
              <a:rPr lang="fr-FR" sz="1100">
                <a:solidFill>
                  <a:prstClr val="white"/>
                </a:solidFill>
                <a:cs typeface="Gordita" pitchFamily="2" charset="77"/>
              </a:rPr>
              <a:t/>
            </a:r>
            <a:br>
              <a:rPr lang="fr-FR" sz="1100">
                <a:solidFill>
                  <a:prstClr val="white"/>
                </a:solidFill>
                <a:cs typeface="Gordita" pitchFamily="2" charset="77"/>
              </a:rPr>
            </a:br>
            <a:r>
              <a:rPr lang="fr-FR" sz="1100">
                <a:solidFill>
                  <a:prstClr val="white"/>
                </a:solidFill>
                <a:cs typeface="Gordita" pitchFamily="2" charset="77"/>
              </a:rPr>
              <a:t>en oncologie</a:t>
            </a:r>
          </a:p>
          <a:p>
            <a:pPr algn="r">
              <a:spcBef>
                <a:spcPts val="200"/>
              </a:spcBef>
              <a:defRPr/>
            </a:pPr>
            <a:r>
              <a:rPr lang="fr-FR" sz="1100" b="1">
                <a:solidFill>
                  <a:prstClr val="white"/>
                </a:solidFill>
                <a:cs typeface="Gordita" pitchFamily="2" charset="77"/>
              </a:rPr>
              <a:t>2-6 juin 2023 </a:t>
            </a:r>
          </a:p>
          <a:p>
            <a:pPr algn="r" defTabSz="457200"/>
            <a:endParaRPr lang="fr-FR" sz="1100" dirty="0">
              <a:solidFill>
                <a:prstClr val="white"/>
              </a:solidFill>
              <a:cs typeface="Gordita" pitchFamily="2" charset="77"/>
            </a:endParaRPr>
          </a:p>
        </p:txBody>
      </p:sp>
      <p:sp>
        <p:nvSpPr>
          <p:cNvPr id="17" name="Espace réservé du contenu 16">
            <a:extLst>
              <a:ext uri="{FF2B5EF4-FFF2-40B4-BE49-F238E27FC236}">
                <a16:creationId xmlns="" xmlns:a16="http://schemas.microsoft.com/office/drawing/2014/main"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 xmlns:a16="http://schemas.microsoft.com/office/drawing/2014/main"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lnSpc>
                <a:spcPct val="100000"/>
              </a:lnSpc>
              <a:spcBef>
                <a:spcPts val="0"/>
              </a:spcBef>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lnSpc>
                <a:spcPct val="100000"/>
              </a:lnSpc>
              <a:spcBef>
                <a:spcPts val="0"/>
              </a:spcBef>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2" name="Image 1">
            <a:extLst>
              <a:ext uri="{FF2B5EF4-FFF2-40B4-BE49-F238E27FC236}">
                <a16:creationId xmlns="" xmlns:a16="http://schemas.microsoft.com/office/drawing/2014/main" id="{3B951BE8-DCA7-69C2-072D-4A5C49F102C8}"/>
              </a:ext>
            </a:extLst>
          </p:cNvPr>
          <p:cNvPicPr>
            <a:picLocks noChangeAspect="1"/>
          </p:cNvPicPr>
          <p:nvPr userDrawn="1"/>
        </p:nvPicPr>
        <p:blipFill>
          <a:blip r:embed="rId3"/>
          <a:stretch>
            <a:fillRect/>
          </a:stretch>
        </p:blipFill>
        <p:spPr>
          <a:xfrm>
            <a:off x="47776" y="6003011"/>
            <a:ext cx="780948" cy="804614"/>
          </a:xfrm>
          <a:prstGeom prst="rect">
            <a:avLst/>
          </a:prstGeom>
        </p:spPr>
      </p:pic>
    </p:spTree>
    <p:extLst>
      <p:ext uri="{BB962C8B-B14F-4D97-AF65-F5344CB8AC3E}">
        <p14:creationId xmlns:p14="http://schemas.microsoft.com/office/powerpoint/2010/main" val="3865541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Liens d'intérê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defTabSz="457200"/>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pPr defTabSz="457200"/>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defTabSz="457200">
              <a:tabLst>
                <a:tab pos="446088" algn="l"/>
                <a:tab pos="984250" algn="l"/>
              </a:tabLst>
            </a:pPr>
            <a:r>
              <a:rPr lang="fr-FR" sz="3600" b="1" dirty="0">
                <a:solidFill>
                  <a:srgbClr val="737078"/>
                </a:solidFill>
              </a:rPr>
              <a:t>DIGESTIF</a:t>
            </a:r>
          </a:p>
        </p:txBody>
      </p:sp>
      <p:sp>
        <p:nvSpPr>
          <p:cNvPr id="17" name="Espace réservé du contenu 16">
            <a:extLst>
              <a:ext uri="{FF2B5EF4-FFF2-40B4-BE49-F238E27FC236}">
                <a16:creationId xmlns="" xmlns:a16="http://schemas.microsoft.com/office/drawing/2014/main"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850714" y="503717"/>
            <a:ext cx="11259224" cy="492745"/>
          </a:xfrm>
          <a:prstGeom prst="rect">
            <a:avLst/>
          </a:prstGeom>
        </p:spPr>
        <p:txBody>
          <a:bodyPr lIns="180000">
            <a:noAutofit/>
          </a:bodyPr>
          <a:lstStyle>
            <a:lvl1pPr marL="0" indent="0">
              <a:lnSpc>
                <a:spcPct val="100000"/>
              </a:lnSpc>
              <a:spcBef>
                <a:spcPts val="0"/>
              </a:spcBef>
              <a:buNone/>
              <a:defRPr sz="2400" b="1" i="0">
                <a:solidFill>
                  <a:schemeClr val="accent3"/>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a:t>Sous titre</a:t>
            </a:r>
            <a:endParaRPr lang="fr-FR" dirty="0"/>
          </a:p>
        </p:txBody>
      </p:sp>
      <p:pic>
        <p:nvPicPr>
          <p:cNvPr id="3" name="Image 2">
            <a:extLst>
              <a:ext uri="{FF2B5EF4-FFF2-40B4-BE49-F238E27FC236}">
                <a16:creationId xmlns="" xmlns:a16="http://schemas.microsoft.com/office/drawing/2014/main" id="{79A57B22-FE3F-BFCA-224D-3DA0CB71CFA0}"/>
              </a:ext>
            </a:extLst>
          </p:cNvPr>
          <p:cNvPicPr>
            <a:picLocks noChangeAspect="1"/>
          </p:cNvPicPr>
          <p:nvPr userDrawn="1"/>
        </p:nvPicPr>
        <p:blipFill>
          <a:blip r:embed="rId3"/>
          <a:stretch>
            <a:fillRect/>
          </a:stretch>
        </p:blipFill>
        <p:spPr>
          <a:xfrm>
            <a:off x="47776" y="6003011"/>
            <a:ext cx="780948" cy="804614"/>
          </a:xfrm>
          <a:prstGeom prst="rect">
            <a:avLst/>
          </a:prstGeom>
        </p:spPr>
      </p:pic>
      <p:sp>
        <p:nvSpPr>
          <p:cNvPr id="14" name="ZoneTexte 13">
            <a:extLst>
              <a:ext uri="{FF2B5EF4-FFF2-40B4-BE49-F238E27FC236}">
                <a16:creationId xmlns="" xmlns:a16="http://schemas.microsoft.com/office/drawing/2014/main" id="{5643CAED-F0F2-0415-6C0D-9BFF9BECD3D0}"/>
              </a:ext>
            </a:extLst>
          </p:cNvPr>
          <p:cNvSpPr txBox="1"/>
          <p:nvPr userDrawn="1"/>
        </p:nvSpPr>
        <p:spPr>
          <a:xfrm>
            <a:off x="8242610" y="6184858"/>
            <a:ext cx="1502322" cy="430887"/>
          </a:xfrm>
          <a:prstGeom prst="rect">
            <a:avLst/>
          </a:prstGeom>
          <a:noFill/>
        </p:spPr>
        <p:txBody>
          <a:bodyPr wrap="square">
            <a:noAutofit/>
          </a:bodyPr>
          <a:lstStyle/>
          <a:p>
            <a:pPr algn="r" defTabSz="457200"/>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2" name="Titre 1"/>
          <p:cNvSpPr>
            <a:spLocks noGrp="1"/>
          </p:cNvSpPr>
          <p:nvPr>
            <p:ph type="title"/>
          </p:nvPr>
        </p:nvSpPr>
        <p:spPr/>
        <p:txBody>
          <a:bodyPr/>
          <a:lstStyle/>
          <a:p>
            <a:r>
              <a:rPr lang="fr-FR"/>
              <a:t>Modifiez le style du titre</a:t>
            </a:r>
          </a:p>
        </p:txBody>
      </p:sp>
      <p:sp>
        <p:nvSpPr>
          <p:cNvPr id="5" name="Espace réservé du contenu 4"/>
          <p:cNvSpPr>
            <a:spLocks noGrp="1"/>
          </p:cNvSpPr>
          <p:nvPr>
            <p:ph sz="quarter" idx="19"/>
          </p:nvPr>
        </p:nvSpPr>
        <p:spPr>
          <a:xfrm>
            <a:off x="1606062" y="1594337"/>
            <a:ext cx="9952526" cy="4244487"/>
          </a:xfrm>
        </p:spPr>
        <p:txBody>
          <a:bodyPr>
            <a:noAutofit/>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42237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691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690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225480" y="5043323"/>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139993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1" name="Espace réservé pour une image  29">
            <a:extLst>
              <a:ext uri="{FF2B5EF4-FFF2-40B4-BE49-F238E27FC236}">
                <a16:creationId xmlns="" xmlns:a16="http://schemas.microsoft.com/office/drawing/2014/main"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3" name="Espace réservé pour une image  29">
            <a:extLst>
              <a:ext uri="{FF2B5EF4-FFF2-40B4-BE49-F238E27FC236}">
                <a16:creationId xmlns="" xmlns:a16="http://schemas.microsoft.com/office/drawing/2014/main" id="{50B8ACF1-AE03-0097-E996-33378664416B}"/>
              </a:ext>
            </a:extLst>
          </p:cNvPr>
          <p:cNvSpPr>
            <a:spLocks noGrp="1"/>
          </p:cNvSpPr>
          <p:nvPr>
            <p:ph type="pic" sz="quarter" idx="20" hasCustomPrompt="1"/>
          </p:nvPr>
        </p:nvSpPr>
        <p:spPr>
          <a:xfrm>
            <a:off x="3202264"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 xmlns:a16="http://schemas.microsoft.com/office/drawing/2014/main" id="{53F86CC7-16AE-9DA0-3C4A-3F7A9FE7BF1A}"/>
              </a:ext>
            </a:extLst>
          </p:cNvPr>
          <p:cNvSpPr>
            <a:spLocks noGrp="1"/>
          </p:cNvSpPr>
          <p:nvPr>
            <p:ph type="pic" sz="quarter" idx="21" hasCustomPrompt="1"/>
          </p:nvPr>
        </p:nvSpPr>
        <p:spPr>
          <a:xfrm>
            <a:off x="6179048"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 xmlns:a16="http://schemas.microsoft.com/office/drawing/2014/main" id="{457ADAF9-1639-EF15-D360-90E1A62FCCF4}"/>
              </a:ext>
            </a:extLst>
          </p:cNvPr>
          <p:cNvSpPr>
            <a:spLocks noGrp="1"/>
          </p:cNvSpPr>
          <p:nvPr>
            <p:ph type="body" sz="quarter" idx="22" hasCustomPrompt="1"/>
          </p:nvPr>
        </p:nvSpPr>
        <p:spPr>
          <a:xfrm>
            <a:off x="4376188"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 xmlns:a16="http://schemas.microsoft.com/office/drawing/2014/main" id="{289E7E1F-AA8B-DC73-656E-035A81CC1424}"/>
              </a:ext>
            </a:extLst>
          </p:cNvPr>
          <p:cNvSpPr>
            <a:spLocks noGrp="1"/>
          </p:cNvSpPr>
          <p:nvPr>
            <p:ph type="body" sz="quarter" idx="23" hasCustomPrompt="1"/>
          </p:nvPr>
        </p:nvSpPr>
        <p:spPr>
          <a:xfrm>
            <a:off x="7352445"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9" name="Espace réservé du texte 4">
            <a:extLst>
              <a:ext uri="{FF2B5EF4-FFF2-40B4-BE49-F238E27FC236}">
                <a16:creationId xmlns="" xmlns:a16="http://schemas.microsoft.com/office/drawing/2014/main"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1395215" y="5627175"/>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 xmlns:a16="http://schemas.microsoft.com/office/drawing/2014/main" id="{D0952211-D5BA-4E59-914A-C2AC91DFDF6F}"/>
              </a:ext>
            </a:extLst>
          </p:cNvPr>
          <p:cNvSpPr>
            <a:spLocks noGrp="1"/>
          </p:cNvSpPr>
          <p:nvPr>
            <p:ph type="body" sz="quarter" idx="26" hasCustomPrompt="1"/>
          </p:nvPr>
        </p:nvSpPr>
        <p:spPr>
          <a:xfrm>
            <a:off x="4373044"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 xmlns:a16="http://schemas.microsoft.com/office/drawing/2014/main" id="{852FA44D-BA91-E543-D4DF-8882BC289B11}"/>
              </a:ext>
            </a:extLst>
          </p:cNvPr>
          <p:cNvSpPr>
            <a:spLocks noGrp="1"/>
          </p:cNvSpPr>
          <p:nvPr>
            <p:ph type="body" sz="quarter" idx="27" hasCustomPrompt="1"/>
          </p:nvPr>
        </p:nvSpPr>
        <p:spPr>
          <a:xfrm>
            <a:off x="7350873"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 xmlns:a16="http://schemas.microsoft.com/office/drawing/2014/main"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27540"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a:defRPr/>
            </a:pPr>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 xmlns:a16="http://schemas.microsoft.com/office/drawing/2014/main"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dirty="0">
                <a:solidFill>
                  <a:srgbClr val="002D4C"/>
                </a:solidFill>
              </a:rPr>
              <a:t>Un service </a:t>
            </a:r>
            <a:r>
              <a:rPr lang="fr-FR" sz="1600" b="1" dirty="0">
                <a:solidFill>
                  <a:srgbClr val="002C4C"/>
                </a:solidFill>
              </a:rPr>
              <a:t>proposé</a:t>
            </a:r>
            <a:r>
              <a:rPr lang="fr-FR" sz="1600" b="1" dirty="0">
                <a:solidFill>
                  <a:srgbClr val="002D4C"/>
                </a:solidFill>
              </a:rPr>
              <a:t> en toute indépendance par nos experts sur place :</a:t>
            </a:r>
          </a:p>
        </p:txBody>
      </p:sp>
      <p:pic>
        <p:nvPicPr>
          <p:cNvPr id="8" name="Image 7">
            <a:extLst>
              <a:ext uri="{FF2B5EF4-FFF2-40B4-BE49-F238E27FC236}">
                <a16:creationId xmlns="" xmlns:a16="http://schemas.microsoft.com/office/drawing/2014/main" id="{9934DDE9-EE5A-94D3-E6D8-C6A3C2556293}"/>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9649572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 xmlns:a16="http://schemas.microsoft.com/office/drawing/2014/main" id="{429AE2BF-B994-B373-A6A1-907A0236A462}"/>
              </a:ext>
            </a:extLst>
          </p:cNvPr>
          <p:cNvSpPr txBox="1"/>
          <p:nvPr userDrawn="1"/>
        </p:nvSpPr>
        <p:spPr>
          <a:xfrm>
            <a:off x="2940704" y="3884984"/>
            <a:ext cx="2162373" cy="461665"/>
          </a:xfrm>
          <a:prstGeom prst="rect">
            <a:avLst/>
          </a:prstGeom>
          <a:noFill/>
        </p:spPr>
        <p:txBody>
          <a:bodyPr wrap="square">
            <a:spAutoFit/>
          </a:bodyPr>
          <a:lstStyle/>
          <a:p>
            <a:r>
              <a:rPr lang="fr-FR" sz="2400" dirty="0">
                <a:solidFill>
                  <a:prstClr val="black"/>
                </a:solidFill>
              </a:rPr>
              <a:t>Programme :</a:t>
            </a:r>
          </a:p>
        </p:txBody>
      </p:sp>
      <p:sp>
        <p:nvSpPr>
          <p:cNvPr id="15" name="Espace réservé du texte 14">
            <a:extLst>
              <a:ext uri="{FF2B5EF4-FFF2-40B4-BE49-F238E27FC236}">
                <a16:creationId xmlns="" xmlns:a16="http://schemas.microsoft.com/office/drawing/2014/main" id="{C33B4A75-5EF8-DF64-7F8E-52DE7E778377}"/>
              </a:ext>
            </a:extLst>
          </p:cNvPr>
          <p:cNvSpPr>
            <a:spLocks noGrp="1"/>
          </p:cNvSpPr>
          <p:nvPr>
            <p:ph type="body" sz="quarter" idx="16" hasCustomPrompt="1"/>
          </p:nvPr>
        </p:nvSpPr>
        <p:spPr>
          <a:xfrm>
            <a:off x="5103077" y="3982447"/>
            <a:ext cx="5899540"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a:t>Item </a:t>
            </a:r>
            <a:r>
              <a:rPr lang="fr-FR" dirty="0"/>
              <a:t>#1</a:t>
            </a:r>
          </a:p>
          <a:p>
            <a:pPr lvl="0"/>
            <a:r>
              <a:rPr lang="fr-FR"/>
              <a:t>Item </a:t>
            </a:r>
            <a:r>
              <a:rPr lang="fr-FR" dirty="0"/>
              <a:t>#2</a:t>
            </a:r>
          </a:p>
          <a:p>
            <a:pPr lvl="0"/>
            <a:r>
              <a:rPr lang="fr-FR"/>
              <a:t>Item </a:t>
            </a:r>
            <a:r>
              <a:rPr lang="fr-FR" dirty="0"/>
              <a:t>#3</a:t>
            </a:r>
          </a:p>
          <a:p>
            <a:pPr lvl="0"/>
            <a:r>
              <a:rPr lang="fr-FR"/>
              <a:t>…</a:t>
            </a:r>
            <a:endParaRPr lang="fr-FR" dirty="0"/>
          </a:p>
        </p:txBody>
      </p:sp>
      <p:pic>
        <p:nvPicPr>
          <p:cNvPr id="4" name="Image 3">
            <a:extLst>
              <a:ext uri="{FF2B5EF4-FFF2-40B4-BE49-F238E27FC236}">
                <a16:creationId xmlns="" xmlns:a16="http://schemas.microsoft.com/office/drawing/2014/main" id="{AA2E8A3E-74B5-0D73-DCFD-7CEE8F26923C}"/>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5215699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 xmlns:a16="http://schemas.microsoft.com/office/drawing/2014/main"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err="1" smtClean="0">
                <a:solidFill>
                  <a:srgbClr val="FF7F4D"/>
                </a:solidFill>
                <a:latin typeface="Gordita" pitchFamily="2" charset="77"/>
                <a:cs typeface="Gordita" pitchFamily="2" charset="77"/>
              </a:rPr>
              <a:t>Webconférence</a:t>
            </a:r>
            <a:r>
              <a:rPr lang="fr-FR" sz="2000" b="1" dirty="0" smtClean="0">
                <a:solidFill>
                  <a:srgbClr val="FF7F4D"/>
                </a:solidFill>
                <a:latin typeface="Gordita" pitchFamily="2" charset="77"/>
                <a:cs typeface="Gordita" pitchFamily="2" charset="77"/>
              </a:rPr>
              <a:t> Live</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 xmlns:a16="http://schemas.microsoft.com/office/drawing/2014/main" id="{F63A436E-F325-BEA3-EAED-DB2AA8657720}"/>
              </a:ext>
            </a:extLst>
          </p:cNvPr>
          <p:cNvPicPr>
            <a:picLocks noChangeAspect="1"/>
          </p:cNvPicPr>
          <p:nvPr userDrawn="1"/>
        </p:nvPicPr>
        <p:blipFill>
          <a:blip r:embed="rId3"/>
          <a:stretch>
            <a:fillRect/>
          </a:stretch>
        </p:blipFill>
        <p:spPr>
          <a:xfrm>
            <a:off x="11356419" y="37043"/>
            <a:ext cx="780948" cy="804614"/>
          </a:xfrm>
          <a:prstGeom prst="rect">
            <a:avLst/>
          </a:prstGeom>
        </p:spPr>
      </p:pic>
    </p:spTree>
    <p:extLst>
      <p:ext uri="{BB962C8B-B14F-4D97-AF65-F5344CB8AC3E}">
        <p14:creationId xmlns:p14="http://schemas.microsoft.com/office/powerpoint/2010/main" val="1305584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3" name="ZoneTexte 12">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17" name="Espace réservé du contenu 16">
            <a:extLst>
              <a:ext uri="{FF2B5EF4-FFF2-40B4-BE49-F238E27FC236}">
                <a16:creationId xmlns="" xmlns:a16="http://schemas.microsoft.com/office/drawing/2014/main"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 xmlns:a16="http://schemas.microsoft.com/office/drawing/2014/main"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lnSpc>
                <a:spcPct val="100000"/>
              </a:lnSpc>
              <a:spcBef>
                <a:spcPts val="0"/>
              </a:spcBef>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lnSpc>
                <a:spcPct val="100000"/>
              </a:lnSpc>
              <a:spcBef>
                <a:spcPts val="0"/>
              </a:spcBef>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2" name="Image 1">
            <a:extLst>
              <a:ext uri="{FF2B5EF4-FFF2-40B4-BE49-F238E27FC236}">
                <a16:creationId xmlns="" xmlns:a16="http://schemas.microsoft.com/office/drawing/2014/main" id="{3B951BE8-DCA7-69C2-072D-4A5C49F102C8}"/>
              </a:ext>
            </a:extLst>
          </p:cNvPr>
          <p:cNvPicPr>
            <a:picLocks noChangeAspect="1"/>
          </p:cNvPicPr>
          <p:nvPr userDrawn="1"/>
        </p:nvPicPr>
        <p:blipFill>
          <a:blip r:embed="rId3"/>
          <a:stretch>
            <a:fillRect/>
          </a:stretch>
        </p:blipFill>
        <p:spPr>
          <a:xfrm>
            <a:off x="47776" y="6003011"/>
            <a:ext cx="780948" cy="804614"/>
          </a:xfrm>
          <a:prstGeom prst="rect">
            <a:avLst/>
          </a:prstGeom>
        </p:spPr>
      </p:pic>
    </p:spTree>
    <p:extLst>
      <p:ext uri="{BB962C8B-B14F-4D97-AF65-F5344CB8AC3E}">
        <p14:creationId xmlns:p14="http://schemas.microsoft.com/office/powerpoint/2010/main" val="27394255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iens d'intérê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sp>
        <p:nvSpPr>
          <p:cNvPr id="17" name="Espace réservé du contenu 16">
            <a:extLst>
              <a:ext uri="{FF2B5EF4-FFF2-40B4-BE49-F238E27FC236}">
                <a16:creationId xmlns="" xmlns:a16="http://schemas.microsoft.com/office/drawing/2014/main"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850714" y="503717"/>
            <a:ext cx="11259224" cy="492745"/>
          </a:xfrm>
          <a:prstGeom prst="rect">
            <a:avLst/>
          </a:prstGeom>
        </p:spPr>
        <p:txBody>
          <a:bodyPr lIns="180000">
            <a:noAutofit/>
          </a:bodyPr>
          <a:lstStyle>
            <a:lvl1pPr marL="0" indent="0">
              <a:lnSpc>
                <a:spcPct val="100000"/>
              </a:lnSpc>
              <a:spcBef>
                <a:spcPts val="0"/>
              </a:spcBef>
              <a:buNone/>
              <a:defRPr sz="2400" b="1" i="0">
                <a:solidFill>
                  <a:schemeClr val="accent3"/>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a:t>Sous titre</a:t>
            </a:r>
            <a:endParaRPr lang="fr-FR" dirty="0"/>
          </a:p>
        </p:txBody>
      </p:sp>
      <p:pic>
        <p:nvPicPr>
          <p:cNvPr id="3" name="Image 2">
            <a:extLst>
              <a:ext uri="{FF2B5EF4-FFF2-40B4-BE49-F238E27FC236}">
                <a16:creationId xmlns="" xmlns:a16="http://schemas.microsoft.com/office/drawing/2014/main" id="{79A57B22-FE3F-BFCA-224D-3DA0CB71CFA0}"/>
              </a:ext>
            </a:extLst>
          </p:cNvPr>
          <p:cNvPicPr>
            <a:picLocks noChangeAspect="1"/>
          </p:cNvPicPr>
          <p:nvPr userDrawn="1"/>
        </p:nvPicPr>
        <p:blipFill>
          <a:blip r:embed="rId3"/>
          <a:stretch>
            <a:fillRect/>
          </a:stretch>
        </p:blipFill>
        <p:spPr>
          <a:xfrm>
            <a:off x="47776" y="6003011"/>
            <a:ext cx="780948" cy="804614"/>
          </a:xfrm>
          <a:prstGeom prst="rect">
            <a:avLst/>
          </a:prstGeom>
        </p:spPr>
      </p:pic>
      <p:sp>
        <p:nvSpPr>
          <p:cNvPr id="14" name="ZoneTexte 13">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2" name="Titre 1"/>
          <p:cNvSpPr>
            <a:spLocks noGrp="1"/>
          </p:cNvSpPr>
          <p:nvPr>
            <p:ph type="title"/>
          </p:nvPr>
        </p:nvSpPr>
        <p:spPr/>
        <p:txBody>
          <a:bodyPr/>
          <a:lstStyle/>
          <a:p>
            <a:r>
              <a:rPr lang="fr-FR"/>
              <a:t>Modifiez le style du titre</a:t>
            </a:r>
          </a:p>
        </p:txBody>
      </p:sp>
      <p:sp>
        <p:nvSpPr>
          <p:cNvPr id="5" name="Espace réservé du contenu 4"/>
          <p:cNvSpPr>
            <a:spLocks noGrp="1"/>
          </p:cNvSpPr>
          <p:nvPr>
            <p:ph sz="quarter" idx="19"/>
          </p:nvPr>
        </p:nvSpPr>
        <p:spPr>
          <a:xfrm>
            <a:off x="1606062" y="1594337"/>
            <a:ext cx="9952526" cy="4244487"/>
          </a:xfrm>
        </p:spPr>
        <p:txBody>
          <a:bodyPr>
            <a:noAutofit/>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2077806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5208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Intro Expert">
    <p:spTree>
      <p:nvGrpSpPr>
        <p:cNvPr id="1" name=""/>
        <p:cNvGrpSpPr/>
        <p:nvPr/>
      </p:nvGrpSpPr>
      <p:grpSpPr>
        <a:xfrm>
          <a:off x="0" y="0"/>
          <a:ext cx="0" cy="0"/>
          <a:chOff x="0" y="0"/>
          <a:chExt cx="0" cy="0"/>
        </a:xfrm>
      </p:grpSpPr>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err="1" smtClean="0">
                <a:solidFill>
                  <a:srgbClr val="FF7F4D"/>
                </a:solidFill>
                <a:latin typeface="Gordita" pitchFamily="2" charset="77"/>
                <a:cs typeface="Gordita" pitchFamily="2" charset="77"/>
              </a:rPr>
              <a:t>Webconférence</a:t>
            </a:r>
            <a:r>
              <a:rPr lang="fr-FR" sz="2000" b="1" dirty="0" smtClean="0">
                <a:solidFill>
                  <a:srgbClr val="FF7F4D"/>
                </a:solidFill>
                <a:latin typeface="Gordita" pitchFamily="2" charset="77"/>
                <a:cs typeface="Gordita" pitchFamily="2" charset="77"/>
              </a:rPr>
              <a:t> Live</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smtClean="0"/>
              <a:t>13 Décembre 2023</a:t>
            </a:r>
            <a:endParaRPr lang="fr-FR" dirty="0"/>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56419" y="37043"/>
            <a:ext cx="780948" cy="804614"/>
          </a:xfrm>
          <a:prstGeom prst="rect">
            <a:avLst/>
          </a:prstGeom>
        </p:spPr>
      </p:pic>
      <p:sp>
        <p:nvSpPr>
          <p:cNvPr id="24" name="Rectangle 23">
            <a:extLst>
              <a:ext uri="{FF2B5EF4-FFF2-40B4-BE49-F238E27FC236}">
                <a16:creationId xmlns:a16="http://schemas.microsoft.com/office/drawing/2014/main" xmlns=""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25"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1377061" y="5009005"/>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6"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2551512" y="5010770"/>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7" name="Espace réservé pour une image  29">
            <a:extLst>
              <a:ext uri="{FF2B5EF4-FFF2-40B4-BE49-F238E27FC236}">
                <a16:creationId xmlns:a16="http://schemas.microsoft.com/office/drawing/2014/main" xmlns=""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9" name="Espace réservé pour une image  29">
            <a:extLst>
              <a:ext uri="{FF2B5EF4-FFF2-40B4-BE49-F238E27FC236}">
                <a16:creationId xmlns:a16="http://schemas.microsoft.com/office/drawing/2014/main" xmlns="" id="{53F86CC7-16AE-9DA0-3C4A-3F7A9FE7BF1A}"/>
              </a:ext>
            </a:extLst>
          </p:cNvPr>
          <p:cNvSpPr>
            <a:spLocks noGrp="1"/>
          </p:cNvSpPr>
          <p:nvPr>
            <p:ph type="pic" sz="quarter" idx="21" hasCustomPrompt="1"/>
          </p:nvPr>
        </p:nvSpPr>
        <p:spPr>
          <a:xfrm>
            <a:off x="5427934" y="5039001"/>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31" name="Espace réservé du texte 4">
            <a:extLst>
              <a:ext uri="{FF2B5EF4-FFF2-40B4-BE49-F238E27FC236}">
                <a16:creationId xmlns:a16="http://schemas.microsoft.com/office/drawing/2014/main" xmlns="" id="{289E7E1F-AA8B-DC73-656E-035A81CC1424}"/>
              </a:ext>
            </a:extLst>
          </p:cNvPr>
          <p:cNvSpPr>
            <a:spLocks noGrp="1"/>
          </p:cNvSpPr>
          <p:nvPr>
            <p:ph type="body" sz="quarter" idx="23" hasCustomPrompt="1"/>
          </p:nvPr>
        </p:nvSpPr>
        <p:spPr>
          <a:xfrm>
            <a:off x="6601331" y="5039001"/>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3" name="Espace réservé du texte 4">
            <a:extLst>
              <a:ext uri="{FF2B5EF4-FFF2-40B4-BE49-F238E27FC236}">
                <a16:creationId xmlns:a16="http://schemas.microsoft.com/office/drawing/2014/main" xmlns=""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4"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2546796" y="5592857"/>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a16="http://schemas.microsoft.com/office/drawing/2014/main" xmlns="" id="{852FA44D-BA91-E543-D4DF-8882BC289B11}"/>
              </a:ext>
            </a:extLst>
          </p:cNvPr>
          <p:cNvSpPr>
            <a:spLocks noGrp="1"/>
          </p:cNvSpPr>
          <p:nvPr>
            <p:ph type="body" sz="quarter" idx="27" hasCustomPrompt="1"/>
          </p:nvPr>
        </p:nvSpPr>
        <p:spPr>
          <a:xfrm>
            <a:off x="6599759" y="5621088"/>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6" name="Espace réservé du texte 4">
            <a:extLst>
              <a:ext uri="{FF2B5EF4-FFF2-40B4-BE49-F238E27FC236}">
                <a16:creationId xmlns:a16="http://schemas.microsoft.com/office/drawing/2014/main" xmlns=""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7" name="ZoneTexte 36">
            <a:extLst>
              <a:ext uri="{FF2B5EF4-FFF2-40B4-BE49-F238E27FC236}">
                <a16:creationId xmlns:a16="http://schemas.microsoft.com/office/drawing/2014/main" xmlns=""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dirty="0">
                <a:solidFill>
                  <a:srgbClr val="002D4C"/>
                </a:solidFill>
              </a:rPr>
              <a:t>Un service </a:t>
            </a:r>
            <a:r>
              <a:rPr lang="fr-FR" sz="1600" b="1" dirty="0">
                <a:solidFill>
                  <a:srgbClr val="002C4C"/>
                </a:solidFill>
              </a:rPr>
              <a:t>proposé</a:t>
            </a:r>
            <a:r>
              <a:rPr lang="fr-FR" sz="1600" b="1" dirty="0">
                <a:solidFill>
                  <a:srgbClr val="002D4C"/>
                </a:solidFill>
              </a:rPr>
              <a:t> en toute indépendance par nos experts </a:t>
            </a:r>
            <a:r>
              <a:rPr lang="fr-FR" sz="1600" b="1" dirty="0" smtClean="0">
                <a:solidFill>
                  <a:srgbClr val="002D4C"/>
                </a:solidFill>
              </a:rPr>
              <a:t>:</a:t>
            </a:r>
            <a:endParaRPr lang="fr-FR" sz="1600" b="1" dirty="0">
              <a:solidFill>
                <a:srgbClr val="002D4C"/>
              </a:solidFill>
            </a:endParaRPr>
          </a:p>
        </p:txBody>
      </p:sp>
    </p:spTree>
    <p:extLst>
      <p:ext uri="{BB962C8B-B14F-4D97-AF65-F5344CB8AC3E}">
        <p14:creationId xmlns:p14="http://schemas.microsoft.com/office/powerpoint/2010/main" val="13685133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Liens d'intérê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2"/>
          <a:stretch>
            <a:fillRect/>
          </a:stretch>
        </p:blipFill>
        <p:spPr>
          <a:xfrm>
            <a:off x="9744932" y="6113512"/>
            <a:ext cx="2306783" cy="690864"/>
          </a:xfrm>
          <a:prstGeom prst="rect">
            <a:avLst/>
          </a:prstGeom>
        </p:spPr>
      </p:pic>
      <p:sp>
        <p:nvSpPr>
          <p:cNvPr id="9" name="Rectangle 8">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3" name="ZoneTexte 12">
            <a:extLst>
              <a:ext uri="{FF2B5EF4-FFF2-40B4-BE49-F238E27FC236}">
                <a16:creationId xmlns:a16="http://schemas.microsoft.com/office/drawing/2014/main" xmlns="" id="{5643CAED-F0F2-0415-6C0D-9BFF9BECD3D0}"/>
              </a:ext>
            </a:extLst>
          </p:cNvPr>
          <p:cNvSpPr txBox="1"/>
          <p:nvPr userDrawn="1"/>
        </p:nvSpPr>
        <p:spPr>
          <a:xfrm>
            <a:off x="8242609" y="6158862"/>
            <a:ext cx="1502322" cy="430887"/>
          </a:xfrm>
          <a:prstGeom prst="rect">
            <a:avLst/>
          </a:prstGeom>
          <a:noFill/>
        </p:spPr>
        <p:txBody>
          <a:bodyPr wrap="square">
            <a:sp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15" name="Espace réservé du texte 21">
            <a:extLst>
              <a:ext uri="{FF2B5EF4-FFF2-40B4-BE49-F238E27FC236}">
                <a16:creationId xmlns:a16="http://schemas.microsoft.com/office/drawing/2014/main" xmlns="" id="{2AAAAE89-3710-6FC1-6165-7C18910D5ACE}"/>
              </a:ext>
            </a:extLst>
          </p:cNvPr>
          <p:cNvSpPr>
            <a:spLocks noGrp="1"/>
          </p:cNvSpPr>
          <p:nvPr>
            <p:ph type="body" sz="quarter" idx="15" hasCustomPrompt="1"/>
          </p:nvPr>
        </p:nvSpPr>
        <p:spPr>
          <a:xfrm>
            <a:off x="8235351" y="6554231"/>
            <a:ext cx="1411407" cy="242888"/>
          </a:xfrm>
          <a:prstGeom prst="rect">
            <a:avLst/>
          </a:prstGeom>
        </p:spPr>
        <p:txBody>
          <a:bodyPr rIns="0">
            <a:normAutofit/>
          </a:bodyPr>
          <a:lstStyle>
            <a:lvl1pPr marL="0" indent="0" algn="r">
              <a:buNone/>
              <a:defRPr sz="1050" b="1" i="0">
                <a:solidFill>
                  <a:schemeClr val="bg1"/>
                </a:solidFill>
                <a:latin typeface="Century Gothic" panose="020B0502020202020204" pitchFamily="34" charset="0"/>
              </a:defRPr>
            </a:lvl1pPr>
          </a:lstStyle>
          <a:p>
            <a:pPr lvl="0"/>
            <a:r>
              <a:rPr lang="fr-FR" dirty="0"/>
              <a:t>Date du congrès</a:t>
            </a:r>
          </a:p>
        </p:txBody>
      </p:sp>
      <p:sp>
        <p:nvSpPr>
          <p:cNvPr id="17" name="Espace réservé du contenu 16">
            <a:extLst>
              <a:ext uri="{FF2B5EF4-FFF2-40B4-BE49-F238E27FC236}">
                <a16:creationId xmlns:a16="http://schemas.microsoft.com/office/drawing/2014/main" xmlns=""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a16="http://schemas.microsoft.com/office/drawing/2014/main" xmlns="" id="{B19472D2-101B-E0E2-DE33-9218E328BE8C}"/>
              </a:ext>
            </a:extLst>
          </p:cNvPr>
          <p:cNvSpPr>
            <a:spLocks noGrp="1"/>
          </p:cNvSpPr>
          <p:nvPr>
            <p:ph type="body" sz="quarter" idx="18" hasCustomPrompt="1"/>
          </p:nvPr>
        </p:nvSpPr>
        <p:spPr>
          <a:xfrm>
            <a:off x="932775" y="632670"/>
            <a:ext cx="11259224" cy="341085"/>
          </a:xfrm>
          <a:prstGeom prst="rect">
            <a:avLst/>
          </a:prstGeom>
        </p:spPr>
        <p:txBody>
          <a:bodyPr lIns="180000">
            <a:noAutofit/>
          </a:bodyPr>
          <a:lstStyle>
            <a:lvl1pPr marL="0" indent="0">
              <a:buNone/>
              <a:defRPr sz="2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Nom expert…</a:t>
            </a:r>
          </a:p>
        </p:txBody>
      </p:sp>
      <p:sp>
        <p:nvSpPr>
          <p:cNvPr id="6" name="ZoneTexte 5">
            <a:extLst>
              <a:ext uri="{FF2B5EF4-FFF2-40B4-BE49-F238E27FC236}">
                <a16:creationId xmlns:a16="http://schemas.microsoft.com/office/drawing/2014/main" xmlns="" id="{55FE0FD8-3320-5147-8205-8CE4B96CF05A}"/>
              </a:ext>
            </a:extLst>
          </p:cNvPr>
          <p:cNvSpPr txBox="1"/>
          <p:nvPr userDrawn="1"/>
        </p:nvSpPr>
        <p:spPr>
          <a:xfrm>
            <a:off x="926898" y="-13661"/>
            <a:ext cx="4310742" cy="646331"/>
          </a:xfrm>
          <a:prstGeom prst="rect">
            <a:avLst/>
          </a:prstGeom>
          <a:noFill/>
        </p:spPr>
        <p:txBody>
          <a:bodyPr wrap="square" lIns="180000" rtlCol="0">
            <a:spAutoFit/>
          </a:bodyPr>
          <a:lstStyle/>
          <a:p>
            <a:r>
              <a:rPr lang="fr-FR" sz="3600" b="1" dirty="0">
                <a:solidFill>
                  <a:srgbClr val="FF7F4D"/>
                </a:solidFill>
              </a:rPr>
              <a:t>Liens d’intérêts</a:t>
            </a:r>
          </a:p>
        </p:txBody>
      </p:sp>
      <p:sp>
        <p:nvSpPr>
          <p:cNvPr id="21" name="Espace réservé du texte 20">
            <a:extLst>
              <a:ext uri="{FF2B5EF4-FFF2-40B4-BE49-F238E27FC236}">
                <a16:creationId xmlns:a16="http://schemas.microsoft.com/office/drawing/2014/main" xmlns="" id="{75657F91-6C9A-9CEA-5B38-56317D56103C}"/>
              </a:ext>
            </a:extLst>
          </p:cNvPr>
          <p:cNvSpPr>
            <a:spLocks noGrp="1"/>
          </p:cNvSpPr>
          <p:nvPr>
            <p:ph type="body" sz="quarter" idx="19" hasCustomPrompt="1"/>
          </p:nvPr>
        </p:nvSpPr>
        <p:spPr>
          <a:xfrm>
            <a:off x="2816225" y="1583079"/>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#1</a:t>
            </a:r>
          </a:p>
        </p:txBody>
      </p:sp>
      <p:sp>
        <p:nvSpPr>
          <p:cNvPr id="22" name="Espace réservé du texte 20">
            <a:extLst>
              <a:ext uri="{FF2B5EF4-FFF2-40B4-BE49-F238E27FC236}">
                <a16:creationId xmlns:a16="http://schemas.microsoft.com/office/drawing/2014/main" xmlns="" id="{E03A48C8-B74B-6E8A-B342-B3CDCBDFF7CE}"/>
              </a:ext>
            </a:extLst>
          </p:cNvPr>
          <p:cNvSpPr>
            <a:spLocks noGrp="1"/>
          </p:cNvSpPr>
          <p:nvPr>
            <p:ph type="body" sz="quarter" idx="20" hasCustomPrompt="1"/>
          </p:nvPr>
        </p:nvSpPr>
        <p:spPr>
          <a:xfrm>
            <a:off x="2816225" y="2020759"/>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4" name="Espace réservé du texte 20">
            <a:extLst>
              <a:ext uri="{FF2B5EF4-FFF2-40B4-BE49-F238E27FC236}">
                <a16:creationId xmlns:a16="http://schemas.microsoft.com/office/drawing/2014/main" xmlns="" id="{159B080C-1F3A-7A59-9F0C-7543F364631F}"/>
              </a:ext>
            </a:extLst>
          </p:cNvPr>
          <p:cNvSpPr>
            <a:spLocks noGrp="1"/>
          </p:cNvSpPr>
          <p:nvPr>
            <p:ph type="body" sz="quarter" idx="21" hasCustomPrompt="1"/>
          </p:nvPr>
        </p:nvSpPr>
        <p:spPr>
          <a:xfrm>
            <a:off x="2816225" y="2566803"/>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#2</a:t>
            </a:r>
          </a:p>
        </p:txBody>
      </p:sp>
      <p:sp>
        <p:nvSpPr>
          <p:cNvPr id="25" name="Espace réservé du texte 20">
            <a:extLst>
              <a:ext uri="{FF2B5EF4-FFF2-40B4-BE49-F238E27FC236}">
                <a16:creationId xmlns:a16="http://schemas.microsoft.com/office/drawing/2014/main" xmlns="" id="{7295987C-94D1-1C53-0E9B-6B1200248A43}"/>
              </a:ext>
            </a:extLst>
          </p:cNvPr>
          <p:cNvSpPr>
            <a:spLocks noGrp="1"/>
          </p:cNvSpPr>
          <p:nvPr>
            <p:ph type="body" sz="quarter" idx="22" hasCustomPrompt="1"/>
          </p:nvPr>
        </p:nvSpPr>
        <p:spPr>
          <a:xfrm>
            <a:off x="2816225" y="3004483"/>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6" name="Espace réservé du texte 20">
            <a:extLst>
              <a:ext uri="{FF2B5EF4-FFF2-40B4-BE49-F238E27FC236}">
                <a16:creationId xmlns:a16="http://schemas.microsoft.com/office/drawing/2014/main" xmlns="" id="{C15B2DC2-CFD3-27C2-D5E1-F8115E0C0779}"/>
              </a:ext>
            </a:extLst>
          </p:cNvPr>
          <p:cNvSpPr>
            <a:spLocks noGrp="1"/>
          </p:cNvSpPr>
          <p:nvPr>
            <p:ph type="body" sz="quarter" idx="23" hasCustomPrompt="1"/>
          </p:nvPr>
        </p:nvSpPr>
        <p:spPr>
          <a:xfrm>
            <a:off x="2816225" y="3550527"/>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#3</a:t>
            </a:r>
          </a:p>
        </p:txBody>
      </p:sp>
      <p:sp>
        <p:nvSpPr>
          <p:cNvPr id="27" name="Espace réservé du texte 20">
            <a:extLst>
              <a:ext uri="{FF2B5EF4-FFF2-40B4-BE49-F238E27FC236}">
                <a16:creationId xmlns:a16="http://schemas.microsoft.com/office/drawing/2014/main" xmlns="" id="{2A591045-41BB-1FC8-0305-CC88AA127373}"/>
              </a:ext>
            </a:extLst>
          </p:cNvPr>
          <p:cNvSpPr>
            <a:spLocks noGrp="1"/>
          </p:cNvSpPr>
          <p:nvPr>
            <p:ph type="body" sz="quarter" idx="24" hasCustomPrompt="1"/>
          </p:nvPr>
        </p:nvSpPr>
        <p:spPr>
          <a:xfrm>
            <a:off x="2816225" y="3988207"/>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8" name="Espace réservé du texte 20">
            <a:extLst>
              <a:ext uri="{FF2B5EF4-FFF2-40B4-BE49-F238E27FC236}">
                <a16:creationId xmlns:a16="http://schemas.microsoft.com/office/drawing/2014/main" xmlns="" id="{3BBF1EBD-20D4-C4E7-4492-D5CEC75AF0A3}"/>
              </a:ext>
            </a:extLst>
          </p:cNvPr>
          <p:cNvSpPr>
            <a:spLocks noGrp="1"/>
          </p:cNvSpPr>
          <p:nvPr>
            <p:ph type="body" sz="quarter" idx="25" hasCustomPrompt="1"/>
          </p:nvPr>
        </p:nvSpPr>
        <p:spPr>
          <a:xfrm>
            <a:off x="2816225" y="4530119"/>
            <a:ext cx="5739946" cy="455457"/>
          </a:xfrm>
          <a:prstGeom prst="rect">
            <a:avLst/>
          </a:prstGeom>
        </p:spPr>
        <p:txBody>
          <a:bodyPr/>
          <a:lstStyle>
            <a:lvl1pPr marL="0" indent="0">
              <a:buFont typeface="Wingdings" pitchFamily="2" charset="2"/>
              <a:buNone/>
              <a:defRPr sz="2800">
                <a:solidFill>
                  <a:srgbClr val="FF7F4D"/>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Type de lien #4</a:t>
            </a:r>
          </a:p>
        </p:txBody>
      </p:sp>
      <p:sp>
        <p:nvSpPr>
          <p:cNvPr id="30" name="Espace réservé du texte 20">
            <a:extLst>
              <a:ext uri="{FF2B5EF4-FFF2-40B4-BE49-F238E27FC236}">
                <a16:creationId xmlns:a16="http://schemas.microsoft.com/office/drawing/2014/main" xmlns="" id="{731D97DF-157D-4421-0207-3DBD4AF0DEF4}"/>
              </a:ext>
            </a:extLst>
          </p:cNvPr>
          <p:cNvSpPr>
            <a:spLocks noGrp="1"/>
          </p:cNvSpPr>
          <p:nvPr>
            <p:ph type="body" sz="quarter" idx="26" hasCustomPrompt="1"/>
          </p:nvPr>
        </p:nvSpPr>
        <p:spPr>
          <a:xfrm>
            <a:off x="2816225" y="4967799"/>
            <a:ext cx="5739946" cy="455457"/>
          </a:xfrm>
          <a:prstGeom prst="rect">
            <a:avLst/>
          </a:prstGeom>
        </p:spPr>
        <p:txBody>
          <a:bodyPr/>
          <a:lstStyle>
            <a:lvl1pPr marL="0" indent="0">
              <a:buFont typeface="Wingdings" pitchFamily="2" charset="2"/>
              <a:buNone/>
              <a:defRPr sz="2000" b="1">
                <a:solidFill>
                  <a:srgbClr val="005086"/>
                </a:solidFill>
              </a:defRPr>
            </a:lvl1pPr>
            <a:lvl2pPr>
              <a:defRPr sz="2800">
                <a:solidFill>
                  <a:srgbClr val="FF7F4D"/>
                </a:solidFill>
              </a:defRPr>
            </a:lvl2pPr>
            <a:lvl3pPr>
              <a:defRPr sz="2800">
                <a:solidFill>
                  <a:srgbClr val="FF7F4D"/>
                </a:solidFill>
              </a:defRPr>
            </a:lvl3pPr>
            <a:lvl4pPr>
              <a:defRPr sz="2800">
                <a:solidFill>
                  <a:srgbClr val="FF7F4D"/>
                </a:solidFill>
              </a:defRPr>
            </a:lvl4pPr>
            <a:lvl5pPr>
              <a:defRPr sz="2800">
                <a:solidFill>
                  <a:srgbClr val="FF7F4D"/>
                </a:solidFill>
              </a:defRPr>
            </a:lvl5pPr>
          </a:lstStyle>
          <a:p>
            <a:pPr lvl="0"/>
            <a:r>
              <a:rPr lang="fr-FR" dirty="0"/>
              <a:t>Labo #1, Labo 2</a:t>
            </a:r>
          </a:p>
        </p:txBody>
      </p:sp>
      <p:sp>
        <p:nvSpPr>
          <p:cNvPr id="2" name="Rectangle 1">
            <a:extLst>
              <a:ext uri="{FF2B5EF4-FFF2-40B4-BE49-F238E27FC236}">
                <a16:creationId xmlns:a16="http://schemas.microsoft.com/office/drawing/2014/main" xmlns="" id="{5A2D53C6-EA06-A2DE-4A2E-3E643DFEA2B1}"/>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smtClean="0">
                <a:solidFill>
                  <a:srgbClr val="737078"/>
                </a:solidFill>
              </a:rPr>
              <a:t>DIGESTIF</a:t>
            </a:r>
            <a:endParaRPr lang="fr-FR" sz="3600" b="1" dirty="0">
              <a:solidFill>
                <a:srgbClr val="737078"/>
              </a:solidFill>
            </a:endParaRPr>
          </a:p>
        </p:txBody>
      </p:sp>
      <p:pic>
        <p:nvPicPr>
          <p:cNvPr id="29" name="Image 28">
            <a:extLst>
              <a:ext uri="{FF2B5EF4-FFF2-40B4-BE49-F238E27FC236}">
                <a16:creationId xmlns="" xmlns:a16="http://schemas.microsoft.com/office/drawing/2014/main" id="{79A57B22-FE3F-BFCA-224D-3DA0CB71CFA0}"/>
              </a:ext>
            </a:extLst>
          </p:cNvPr>
          <p:cNvPicPr>
            <a:picLocks noChangeAspect="1"/>
          </p:cNvPicPr>
          <p:nvPr userDrawn="1"/>
        </p:nvPicPr>
        <p:blipFill>
          <a:blip r:embed="rId3"/>
          <a:stretch>
            <a:fillRect/>
          </a:stretch>
        </p:blipFill>
        <p:spPr>
          <a:xfrm>
            <a:off x="47776" y="6003011"/>
            <a:ext cx="780948" cy="804614"/>
          </a:xfrm>
          <a:prstGeom prst="rect">
            <a:avLst/>
          </a:prstGeom>
        </p:spPr>
      </p:pic>
    </p:spTree>
    <p:extLst>
      <p:ext uri="{BB962C8B-B14F-4D97-AF65-F5344CB8AC3E}">
        <p14:creationId xmlns:p14="http://schemas.microsoft.com/office/powerpoint/2010/main" val="2375828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225480" y="5043323"/>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139993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1" name="Espace réservé pour une image  29">
            <a:extLst>
              <a:ext uri="{FF2B5EF4-FFF2-40B4-BE49-F238E27FC236}">
                <a16:creationId xmlns="" xmlns:a16="http://schemas.microsoft.com/office/drawing/2014/main"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3" name="Espace réservé pour une image  29">
            <a:extLst>
              <a:ext uri="{FF2B5EF4-FFF2-40B4-BE49-F238E27FC236}">
                <a16:creationId xmlns="" xmlns:a16="http://schemas.microsoft.com/office/drawing/2014/main" id="{50B8ACF1-AE03-0097-E996-33378664416B}"/>
              </a:ext>
            </a:extLst>
          </p:cNvPr>
          <p:cNvSpPr>
            <a:spLocks noGrp="1"/>
          </p:cNvSpPr>
          <p:nvPr>
            <p:ph type="pic" sz="quarter" idx="20" hasCustomPrompt="1"/>
          </p:nvPr>
        </p:nvSpPr>
        <p:spPr>
          <a:xfrm>
            <a:off x="3202264"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 xmlns:a16="http://schemas.microsoft.com/office/drawing/2014/main" id="{53F86CC7-16AE-9DA0-3C4A-3F7A9FE7BF1A}"/>
              </a:ext>
            </a:extLst>
          </p:cNvPr>
          <p:cNvSpPr>
            <a:spLocks noGrp="1"/>
          </p:cNvSpPr>
          <p:nvPr>
            <p:ph type="pic" sz="quarter" idx="21" hasCustomPrompt="1"/>
          </p:nvPr>
        </p:nvSpPr>
        <p:spPr>
          <a:xfrm>
            <a:off x="6179048"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 xmlns:a16="http://schemas.microsoft.com/office/drawing/2014/main" id="{457ADAF9-1639-EF15-D360-90E1A62FCCF4}"/>
              </a:ext>
            </a:extLst>
          </p:cNvPr>
          <p:cNvSpPr>
            <a:spLocks noGrp="1"/>
          </p:cNvSpPr>
          <p:nvPr>
            <p:ph type="body" sz="quarter" idx="22" hasCustomPrompt="1"/>
          </p:nvPr>
        </p:nvSpPr>
        <p:spPr>
          <a:xfrm>
            <a:off x="4376188"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 xmlns:a16="http://schemas.microsoft.com/office/drawing/2014/main" id="{289E7E1F-AA8B-DC73-656E-035A81CC1424}"/>
              </a:ext>
            </a:extLst>
          </p:cNvPr>
          <p:cNvSpPr>
            <a:spLocks noGrp="1"/>
          </p:cNvSpPr>
          <p:nvPr>
            <p:ph type="body" sz="quarter" idx="23" hasCustomPrompt="1"/>
          </p:nvPr>
        </p:nvSpPr>
        <p:spPr>
          <a:xfrm>
            <a:off x="7352445"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9" name="Espace réservé du texte 4">
            <a:extLst>
              <a:ext uri="{FF2B5EF4-FFF2-40B4-BE49-F238E27FC236}">
                <a16:creationId xmlns="" xmlns:a16="http://schemas.microsoft.com/office/drawing/2014/main"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1395215" y="5627175"/>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 xmlns:a16="http://schemas.microsoft.com/office/drawing/2014/main" id="{D0952211-D5BA-4E59-914A-C2AC91DFDF6F}"/>
              </a:ext>
            </a:extLst>
          </p:cNvPr>
          <p:cNvSpPr>
            <a:spLocks noGrp="1"/>
          </p:cNvSpPr>
          <p:nvPr>
            <p:ph type="body" sz="quarter" idx="26" hasCustomPrompt="1"/>
          </p:nvPr>
        </p:nvSpPr>
        <p:spPr>
          <a:xfrm>
            <a:off x="4373044"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 xmlns:a16="http://schemas.microsoft.com/office/drawing/2014/main" id="{852FA44D-BA91-E543-D4DF-8882BC289B11}"/>
              </a:ext>
            </a:extLst>
          </p:cNvPr>
          <p:cNvSpPr>
            <a:spLocks noGrp="1"/>
          </p:cNvSpPr>
          <p:nvPr>
            <p:ph type="body" sz="quarter" idx="27" hasCustomPrompt="1"/>
          </p:nvPr>
        </p:nvSpPr>
        <p:spPr>
          <a:xfrm>
            <a:off x="7350873"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 xmlns:a16="http://schemas.microsoft.com/office/drawing/2014/main"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27540"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a:defRPr/>
            </a:pPr>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 xmlns:a16="http://schemas.microsoft.com/office/drawing/2014/main"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dirty="0">
                <a:solidFill>
                  <a:srgbClr val="002D4C"/>
                </a:solidFill>
              </a:rPr>
              <a:t>Un service </a:t>
            </a:r>
            <a:r>
              <a:rPr lang="fr-FR" sz="1600" b="1" dirty="0">
                <a:solidFill>
                  <a:srgbClr val="002C4C"/>
                </a:solidFill>
              </a:rPr>
              <a:t>proposé</a:t>
            </a:r>
            <a:r>
              <a:rPr lang="fr-FR" sz="1600" b="1" dirty="0">
                <a:solidFill>
                  <a:srgbClr val="002D4C"/>
                </a:solidFill>
              </a:rPr>
              <a:t> en toute indépendance par nos experts sur place :</a:t>
            </a:r>
          </a:p>
        </p:txBody>
      </p:sp>
      <p:pic>
        <p:nvPicPr>
          <p:cNvPr id="8" name="Image 7">
            <a:extLst>
              <a:ext uri="{FF2B5EF4-FFF2-40B4-BE49-F238E27FC236}">
                <a16:creationId xmlns="" xmlns:a16="http://schemas.microsoft.com/office/drawing/2014/main" id="{9934DDE9-EE5A-94D3-E6D8-C6A3C25562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40357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grès et Expert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21605"/>
            <a:ext cx="12191999" cy="2093101"/>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225480" y="5043323"/>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139993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1" name="Espace réservé pour une image  29">
            <a:extLst>
              <a:ext uri="{FF2B5EF4-FFF2-40B4-BE49-F238E27FC236}">
                <a16:creationId xmlns:a16="http://schemas.microsoft.com/office/drawing/2014/main" xmlns="" id="{C1840AF0-3D9A-2332-E4B7-5400A7BA9038}"/>
              </a:ext>
            </a:extLst>
          </p:cNvPr>
          <p:cNvSpPr>
            <a:spLocks noGrp="1"/>
          </p:cNvSpPr>
          <p:nvPr>
            <p:ph type="pic" sz="quarter" idx="19" hasCustomPrompt="1"/>
          </p:nvPr>
        </p:nvSpPr>
        <p:spPr>
          <a:xfrm>
            <a:off x="9155833"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3" name="Espace réservé pour une image  29">
            <a:extLst>
              <a:ext uri="{FF2B5EF4-FFF2-40B4-BE49-F238E27FC236}">
                <a16:creationId xmlns:a16="http://schemas.microsoft.com/office/drawing/2014/main" xmlns="" id="{50B8ACF1-AE03-0097-E996-33378664416B}"/>
              </a:ext>
            </a:extLst>
          </p:cNvPr>
          <p:cNvSpPr>
            <a:spLocks noGrp="1"/>
          </p:cNvSpPr>
          <p:nvPr>
            <p:ph type="pic" sz="quarter" idx="20" hasCustomPrompt="1"/>
          </p:nvPr>
        </p:nvSpPr>
        <p:spPr>
          <a:xfrm>
            <a:off x="3202264"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4" name="Espace réservé pour une image  29">
            <a:extLst>
              <a:ext uri="{FF2B5EF4-FFF2-40B4-BE49-F238E27FC236}">
                <a16:creationId xmlns:a16="http://schemas.microsoft.com/office/drawing/2014/main" xmlns="" id="{53F86CC7-16AE-9DA0-3C4A-3F7A9FE7BF1A}"/>
              </a:ext>
            </a:extLst>
          </p:cNvPr>
          <p:cNvSpPr>
            <a:spLocks noGrp="1"/>
          </p:cNvSpPr>
          <p:nvPr>
            <p:ph type="pic" sz="quarter" idx="21" hasCustomPrompt="1"/>
          </p:nvPr>
        </p:nvSpPr>
        <p:spPr>
          <a:xfrm>
            <a:off x="6179048" y="5045088"/>
            <a:ext cx="1152000" cy="1152000"/>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25" name="Espace réservé du texte 4">
            <a:extLst>
              <a:ext uri="{FF2B5EF4-FFF2-40B4-BE49-F238E27FC236}">
                <a16:creationId xmlns:a16="http://schemas.microsoft.com/office/drawing/2014/main" xmlns="" id="{457ADAF9-1639-EF15-D360-90E1A62FCCF4}"/>
              </a:ext>
            </a:extLst>
          </p:cNvPr>
          <p:cNvSpPr>
            <a:spLocks noGrp="1"/>
          </p:cNvSpPr>
          <p:nvPr>
            <p:ph type="body" sz="quarter" idx="22" hasCustomPrompt="1"/>
          </p:nvPr>
        </p:nvSpPr>
        <p:spPr>
          <a:xfrm>
            <a:off x="4376188"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6" name="Espace réservé du texte 4">
            <a:extLst>
              <a:ext uri="{FF2B5EF4-FFF2-40B4-BE49-F238E27FC236}">
                <a16:creationId xmlns:a16="http://schemas.microsoft.com/office/drawing/2014/main" xmlns="" id="{289E7E1F-AA8B-DC73-656E-035A81CC1424}"/>
              </a:ext>
            </a:extLst>
          </p:cNvPr>
          <p:cNvSpPr>
            <a:spLocks noGrp="1"/>
          </p:cNvSpPr>
          <p:nvPr>
            <p:ph type="body" sz="quarter" idx="23" hasCustomPrompt="1"/>
          </p:nvPr>
        </p:nvSpPr>
        <p:spPr>
          <a:xfrm>
            <a:off x="7352445"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29" name="Espace réservé du texte 4">
            <a:extLst>
              <a:ext uri="{FF2B5EF4-FFF2-40B4-BE49-F238E27FC236}">
                <a16:creationId xmlns:a16="http://schemas.microsoft.com/office/drawing/2014/main" xmlns="" id="{C38D9668-B730-59C9-ACB0-85C591F8DFAC}"/>
              </a:ext>
            </a:extLst>
          </p:cNvPr>
          <p:cNvSpPr>
            <a:spLocks noGrp="1"/>
          </p:cNvSpPr>
          <p:nvPr>
            <p:ph type="body" sz="quarter" idx="24" hasCustomPrompt="1"/>
          </p:nvPr>
        </p:nvSpPr>
        <p:spPr>
          <a:xfrm>
            <a:off x="10328701" y="5045088"/>
            <a:ext cx="1782524" cy="569913"/>
          </a:xfrm>
          <a:prstGeom prst="rect">
            <a:avLst/>
          </a:prstGeom>
        </p:spPr>
        <p:txBody>
          <a:bodyPr/>
          <a:lstStyle>
            <a:lvl1pPr marL="0" indent="0">
              <a:lnSpc>
                <a:spcPct val="100000"/>
              </a:lnSpc>
              <a:spcBef>
                <a:spcPts val="0"/>
              </a:spcBef>
              <a:buNone/>
              <a:defRPr sz="14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a:t>
            </a:r>
          </a:p>
          <a:p>
            <a:pPr lvl="0"/>
            <a:r>
              <a:rPr lang="fr-FR" dirty="0"/>
              <a:t>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1395215" y="5627175"/>
            <a:ext cx="1782524" cy="987531"/>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3" name="Espace réservé du texte 4">
            <a:extLst>
              <a:ext uri="{FF2B5EF4-FFF2-40B4-BE49-F238E27FC236}">
                <a16:creationId xmlns:a16="http://schemas.microsoft.com/office/drawing/2014/main" xmlns="" id="{D0952211-D5BA-4E59-914A-C2AC91DFDF6F}"/>
              </a:ext>
            </a:extLst>
          </p:cNvPr>
          <p:cNvSpPr>
            <a:spLocks noGrp="1"/>
          </p:cNvSpPr>
          <p:nvPr>
            <p:ph type="body" sz="quarter" idx="26" hasCustomPrompt="1"/>
          </p:nvPr>
        </p:nvSpPr>
        <p:spPr>
          <a:xfrm>
            <a:off x="4373044"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4" name="Espace réservé du texte 4">
            <a:extLst>
              <a:ext uri="{FF2B5EF4-FFF2-40B4-BE49-F238E27FC236}">
                <a16:creationId xmlns:a16="http://schemas.microsoft.com/office/drawing/2014/main" xmlns="" id="{852FA44D-BA91-E543-D4DF-8882BC289B11}"/>
              </a:ext>
            </a:extLst>
          </p:cNvPr>
          <p:cNvSpPr>
            <a:spLocks noGrp="1"/>
          </p:cNvSpPr>
          <p:nvPr>
            <p:ph type="body" sz="quarter" idx="27" hasCustomPrompt="1"/>
          </p:nvPr>
        </p:nvSpPr>
        <p:spPr>
          <a:xfrm>
            <a:off x="7350873"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35" name="Espace réservé du texte 4">
            <a:extLst>
              <a:ext uri="{FF2B5EF4-FFF2-40B4-BE49-F238E27FC236}">
                <a16:creationId xmlns:a16="http://schemas.microsoft.com/office/drawing/2014/main" xmlns="" id="{C9D7777E-5AE1-2DB4-7224-A6CF81BAD854}"/>
              </a:ext>
            </a:extLst>
          </p:cNvPr>
          <p:cNvSpPr>
            <a:spLocks noGrp="1"/>
          </p:cNvSpPr>
          <p:nvPr>
            <p:ph type="body" sz="quarter" idx="28" hasCustomPrompt="1"/>
          </p:nvPr>
        </p:nvSpPr>
        <p:spPr>
          <a:xfrm>
            <a:off x="10328701" y="5627175"/>
            <a:ext cx="1782524" cy="981032"/>
          </a:xfrm>
          <a:prstGeom prst="rect">
            <a:avLst/>
          </a:prstGeom>
        </p:spPr>
        <p:txBody>
          <a:bodyPr/>
          <a:lstStyle>
            <a:lvl1pPr marL="0" indent="0">
              <a:lnSpc>
                <a:spcPct val="100000"/>
              </a:lnSpc>
              <a:spcBef>
                <a:spcPts val="0"/>
              </a:spcBef>
              <a:buNone/>
              <a:defRPr sz="11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27540"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defRPr/>
            </a:pP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6" name="ZoneTexte 5">
            <a:extLst>
              <a:ext uri="{FF2B5EF4-FFF2-40B4-BE49-F238E27FC236}">
                <a16:creationId xmlns:a16="http://schemas.microsoft.com/office/drawing/2014/main" xmlns="" id="{24B31910-DB0E-F648-D21B-B8985F528716}"/>
              </a:ext>
            </a:extLst>
          </p:cNvPr>
          <p:cNvSpPr txBox="1"/>
          <p:nvPr userDrawn="1"/>
        </p:nvSpPr>
        <p:spPr>
          <a:xfrm>
            <a:off x="120301" y="4596028"/>
            <a:ext cx="7673434" cy="338554"/>
          </a:xfrm>
          <a:prstGeom prst="rect">
            <a:avLst/>
          </a:prstGeom>
          <a:noFill/>
        </p:spPr>
        <p:txBody>
          <a:bodyPr wrap="square">
            <a:spAutoFit/>
          </a:bodyPr>
          <a:lstStyle/>
          <a:p>
            <a:r>
              <a:rPr lang="fr-FR" sz="1600" b="1" dirty="0">
                <a:solidFill>
                  <a:srgbClr val="002D4C"/>
                </a:solidFill>
              </a:rPr>
              <a:t>Un service </a:t>
            </a:r>
            <a:r>
              <a:rPr lang="fr-FR" sz="1600" b="1" dirty="0">
                <a:solidFill>
                  <a:srgbClr val="002C4C"/>
                </a:solidFill>
              </a:rPr>
              <a:t>proposé</a:t>
            </a:r>
            <a:r>
              <a:rPr lang="fr-FR" sz="1600" b="1" dirty="0">
                <a:solidFill>
                  <a:srgbClr val="002D4C"/>
                </a:solidFill>
              </a:rPr>
              <a:t> en toute indépendance par nos experts sur place :</a:t>
            </a:r>
          </a:p>
        </p:txBody>
      </p:sp>
      <p:pic>
        <p:nvPicPr>
          <p:cNvPr id="8" name="Image 7">
            <a:extLst>
              <a:ext uri="{FF2B5EF4-FFF2-40B4-BE49-F238E27FC236}">
                <a16:creationId xmlns:a16="http://schemas.microsoft.com/office/drawing/2014/main" xmlns="" id="{9934DDE9-EE5A-94D3-E6D8-C6A3C25562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906992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 xmlns:a16="http://schemas.microsoft.com/office/drawing/2014/main" id="{429AE2BF-B994-B373-A6A1-907A0236A462}"/>
              </a:ext>
            </a:extLst>
          </p:cNvPr>
          <p:cNvSpPr txBox="1"/>
          <p:nvPr userDrawn="1"/>
        </p:nvSpPr>
        <p:spPr>
          <a:xfrm>
            <a:off x="2940704" y="3884984"/>
            <a:ext cx="2162373" cy="461665"/>
          </a:xfrm>
          <a:prstGeom prst="rect">
            <a:avLst/>
          </a:prstGeom>
          <a:noFill/>
        </p:spPr>
        <p:txBody>
          <a:bodyPr wrap="square">
            <a:spAutoFit/>
          </a:bodyPr>
          <a:lstStyle/>
          <a:p>
            <a:r>
              <a:rPr lang="fr-FR" sz="2400" dirty="0">
                <a:solidFill>
                  <a:prstClr val="black"/>
                </a:solidFill>
              </a:rPr>
              <a:t>Programme :</a:t>
            </a:r>
          </a:p>
        </p:txBody>
      </p:sp>
      <p:sp>
        <p:nvSpPr>
          <p:cNvPr id="15" name="Espace réservé du texte 14">
            <a:extLst>
              <a:ext uri="{FF2B5EF4-FFF2-40B4-BE49-F238E27FC236}">
                <a16:creationId xmlns="" xmlns:a16="http://schemas.microsoft.com/office/drawing/2014/main" id="{C33B4A75-5EF8-DF64-7F8E-52DE7E778377}"/>
              </a:ext>
            </a:extLst>
          </p:cNvPr>
          <p:cNvSpPr>
            <a:spLocks noGrp="1"/>
          </p:cNvSpPr>
          <p:nvPr>
            <p:ph type="body" sz="quarter" idx="16" hasCustomPrompt="1"/>
          </p:nvPr>
        </p:nvSpPr>
        <p:spPr>
          <a:xfrm>
            <a:off x="5103077" y="3982447"/>
            <a:ext cx="5899540"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a:t>Item </a:t>
            </a:r>
            <a:r>
              <a:rPr lang="fr-FR" dirty="0"/>
              <a:t>#1</a:t>
            </a:r>
          </a:p>
          <a:p>
            <a:pPr lvl="0"/>
            <a:r>
              <a:rPr lang="fr-FR"/>
              <a:t>Item </a:t>
            </a:r>
            <a:r>
              <a:rPr lang="fr-FR" dirty="0"/>
              <a:t>#2</a:t>
            </a:r>
          </a:p>
          <a:p>
            <a:pPr lvl="0"/>
            <a:r>
              <a:rPr lang="fr-FR"/>
              <a:t>Item </a:t>
            </a:r>
            <a:r>
              <a:rPr lang="fr-FR" dirty="0"/>
              <a:t>#3</a:t>
            </a:r>
          </a:p>
          <a:p>
            <a:pPr lvl="0"/>
            <a:r>
              <a:rPr lang="fr-FR"/>
              <a:t>…</a:t>
            </a:r>
            <a:endParaRPr lang="fr-FR" dirty="0"/>
          </a:p>
        </p:txBody>
      </p:sp>
      <p:pic>
        <p:nvPicPr>
          <p:cNvPr id="4" name="Image 3">
            <a:extLst>
              <a:ext uri="{FF2B5EF4-FFF2-40B4-BE49-F238E27FC236}">
                <a16:creationId xmlns="" xmlns:a16="http://schemas.microsoft.com/office/drawing/2014/main" id="{AA2E8A3E-74B5-0D73-DCFD-7CEE8F2692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11020102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 xmlns:a16="http://schemas.microsoft.com/office/drawing/2014/main"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 xmlns:a16="http://schemas.microsoft.com/office/drawing/2014/main"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 xmlns:a16="http://schemas.microsoft.com/office/drawing/2014/main"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 xmlns:a16="http://schemas.microsoft.com/office/drawing/2014/main"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 xmlns:a16="http://schemas.microsoft.com/office/drawing/2014/main"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 xmlns:a16="http://schemas.microsoft.com/office/drawing/2014/main"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 xmlns:a16="http://schemas.microsoft.com/office/drawing/2014/main"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 xmlns:a16="http://schemas.microsoft.com/office/drawing/2014/main"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 xmlns:a16="http://schemas.microsoft.com/office/drawing/2014/main"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 xmlns:a16="http://schemas.microsoft.com/office/drawing/2014/main"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 xmlns:a16="http://schemas.microsoft.com/office/drawing/2014/main"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 xmlns:a16="http://schemas.microsoft.com/office/drawing/2014/main"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 xmlns:a16="http://schemas.microsoft.com/office/drawing/2014/main"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 xmlns:a16="http://schemas.microsoft.com/office/drawing/2014/main" id="{F63A436E-F325-BEA3-EAED-DB2AA86577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28475211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Abstrac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3" name="ZoneTexte 12">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a:p>
            <a:pPr algn="r"/>
            <a:endParaRPr lang="fr-FR" sz="1100" dirty="0">
              <a:solidFill>
                <a:prstClr val="white"/>
              </a:solidFill>
              <a:cs typeface="Gordita" pitchFamily="2" charset="77"/>
            </a:endParaRPr>
          </a:p>
        </p:txBody>
      </p:sp>
      <p:sp>
        <p:nvSpPr>
          <p:cNvPr id="17" name="Espace réservé du contenu 16">
            <a:extLst>
              <a:ext uri="{FF2B5EF4-FFF2-40B4-BE49-F238E27FC236}">
                <a16:creationId xmlns="" xmlns:a16="http://schemas.microsoft.com/office/drawing/2014/main"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19" name="Espace réservé du texte 18">
            <a:extLst>
              <a:ext uri="{FF2B5EF4-FFF2-40B4-BE49-F238E27FC236}">
                <a16:creationId xmlns="" xmlns:a16="http://schemas.microsoft.com/office/drawing/2014/main" id="{A6141D7E-6A11-9A05-41CA-2C5C54BC029E}"/>
              </a:ext>
            </a:extLst>
          </p:cNvPr>
          <p:cNvSpPr>
            <a:spLocks noGrp="1"/>
          </p:cNvSpPr>
          <p:nvPr>
            <p:ph type="body" sz="quarter" idx="17" hasCustomPrompt="1"/>
          </p:nvPr>
        </p:nvSpPr>
        <p:spPr>
          <a:xfrm>
            <a:off x="1306583" y="1944913"/>
            <a:ext cx="10370160" cy="1690915"/>
          </a:xfrm>
          <a:prstGeom prst="rect">
            <a:avLst/>
          </a:prstGeom>
        </p:spPr>
        <p:txBody>
          <a:bodyPr>
            <a:noAutofit/>
          </a:bodyPr>
          <a:lstStyle>
            <a:lvl1pPr marL="0" indent="0">
              <a:lnSpc>
                <a:spcPct val="100000"/>
              </a:lnSpc>
              <a:spcBef>
                <a:spcPts val="0"/>
              </a:spcBef>
              <a:buNone/>
              <a:defRPr sz="4000" b="1" i="0">
                <a:solidFill>
                  <a:srgbClr val="FF7F4D"/>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Titre abstract…</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1306583" y="3635828"/>
            <a:ext cx="10370160" cy="1690915"/>
          </a:xfrm>
          <a:prstGeom prst="rect">
            <a:avLst/>
          </a:prstGeom>
        </p:spPr>
        <p:txBody>
          <a:bodyPr>
            <a:noAutofit/>
          </a:bodyPr>
          <a:lstStyle>
            <a:lvl1pPr marL="0" indent="0">
              <a:lnSpc>
                <a:spcPct val="100000"/>
              </a:lnSpc>
              <a:spcBef>
                <a:spcPts val="0"/>
              </a:spcBef>
              <a:buNone/>
              <a:defRPr sz="4000" b="1" i="0">
                <a:solidFill>
                  <a:srgbClr val="005086"/>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dirty="0"/>
              <a:t>Sous-titre abstract…</a:t>
            </a:r>
          </a:p>
        </p:txBody>
      </p:sp>
      <p:pic>
        <p:nvPicPr>
          <p:cNvPr id="2" name="Image 1">
            <a:extLst>
              <a:ext uri="{FF2B5EF4-FFF2-40B4-BE49-F238E27FC236}">
                <a16:creationId xmlns="" xmlns:a16="http://schemas.microsoft.com/office/drawing/2014/main" id="{3B951BE8-DCA7-69C2-072D-4A5C49F102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Tree>
    <p:extLst>
      <p:ext uri="{BB962C8B-B14F-4D97-AF65-F5344CB8AC3E}">
        <p14:creationId xmlns:p14="http://schemas.microsoft.com/office/powerpoint/2010/main" val="1544034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Liens d'intérê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Rectangle 8">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10" name="Rectangle 9">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11" name="Rectangle 10">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sp>
        <p:nvSpPr>
          <p:cNvPr id="17" name="Espace réservé du contenu 16">
            <a:extLst>
              <a:ext uri="{FF2B5EF4-FFF2-40B4-BE49-F238E27FC236}">
                <a16:creationId xmlns="" xmlns:a16="http://schemas.microsoft.com/office/drawing/2014/main" id="{4C09A83B-48CE-BFDD-DC13-A8DC2A1787C0}"/>
              </a:ext>
            </a:extLst>
          </p:cNvPr>
          <p:cNvSpPr>
            <a:spLocks noGrp="1"/>
          </p:cNvSpPr>
          <p:nvPr>
            <p:ph sz="quarter" idx="16" hasCustomPrompt="1"/>
          </p:nvPr>
        </p:nvSpPr>
        <p:spPr>
          <a:xfrm>
            <a:off x="1017816" y="6342603"/>
            <a:ext cx="5159375" cy="247196"/>
          </a:xfrm>
          <a:prstGeom prst="rect">
            <a:avLst/>
          </a:prstGeom>
        </p:spPr>
        <p:txBody>
          <a:bodyPr>
            <a:noAutofit/>
          </a:bodyPr>
          <a:lstStyle>
            <a:lvl1pPr marL="0" indent="0">
              <a:buNone/>
              <a:defRPr sz="1200" i="1">
                <a:solidFill>
                  <a:schemeClr val="bg1"/>
                </a:solidFill>
                <a:latin typeface="Century Gothic" panose="020B0502020202020204" pitchFamily="34" charset="0"/>
              </a:defRPr>
            </a:lvl1pPr>
            <a:lvl2pPr marL="457200" indent="0">
              <a:buNone/>
              <a:defRPr sz="1200" i="1">
                <a:latin typeface="Century Gothic" panose="020B0502020202020204" pitchFamily="34" charset="0"/>
              </a:defRPr>
            </a:lvl2pPr>
            <a:lvl3pPr marL="914400" indent="0">
              <a:buNone/>
              <a:defRPr sz="1200" i="1">
                <a:latin typeface="Century Gothic" panose="020B0502020202020204" pitchFamily="34" charset="0"/>
              </a:defRPr>
            </a:lvl3pPr>
            <a:lvl4pPr marL="1371600" indent="0">
              <a:buNone/>
              <a:defRPr sz="1200" i="1">
                <a:latin typeface="Century Gothic" panose="020B0502020202020204" pitchFamily="34" charset="0"/>
              </a:defRPr>
            </a:lvl4pPr>
            <a:lvl5pPr marL="1828800" indent="0">
              <a:buNone/>
              <a:defRPr sz="1200" i="1">
                <a:latin typeface="Century Gothic" panose="020B0502020202020204" pitchFamily="34" charset="0"/>
              </a:defRPr>
            </a:lvl5pPr>
          </a:lstStyle>
          <a:p>
            <a:r>
              <a:rPr lang="fr-FR" sz="1200" i="1" dirty="0">
                <a:latin typeface="Century Gothic" panose="020B0502020202020204" pitchFamily="34" charset="0"/>
              </a:rPr>
              <a:t>Xx. XXXXXX et al., ASCO</a:t>
            </a:r>
            <a:r>
              <a:rPr lang="fr-FR" sz="1200" i="1" baseline="30000" dirty="0">
                <a:latin typeface="Century Gothic" panose="020B0502020202020204" pitchFamily="34" charset="0"/>
              </a:rPr>
              <a:t>® </a:t>
            </a:r>
            <a:r>
              <a:rPr lang="fr-FR" sz="1200" i="1" dirty="0">
                <a:latin typeface="Century Gothic" panose="020B0502020202020204" pitchFamily="34" charset="0"/>
              </a:rPr>
              <a:t>2023, Abs #1111</a:t>
            </a:r>
          </a:p>
        </p:txBody>
      </p:sp>
      <p:sp>
        <p:nvSpPr>
          <p:cNvPr id="20" name="Espace réservé du texte 18">
            <a:extLst>
              <a:ext uri="{FF2B5EF4-FFF2-40B4-BE49-F238E27FC236}">
                <a16:creationId xmlns="" xmlns:a16="http://schemas.microsoft.com/office/drawing/2014/main" id="{B19472D2-101B-E0E2-DE33-9218E328BE8C}"/>
              </a:ext>
            </a:extLst>
          </p:cNvPr>
          <p:cNvSpPr>
            <a:spLocks noGrp="1"/>
          </p:cNvSpPr>
          <p:nvPr>
            <p:ph type="body" sz="quarter" idx="18" hasCustomPrompt="1"/>
          </p:nvPr>
        </p:nvSpPr>
        <p:spPr>
          <a:xfrm>
            <a:off x="850714" y="503717"/>
            <a:ext cx="11259224" cy="492745"/>
          </a:xfrm>
          <a:prstGeom prst="rect">
            <a:avLst/>
          </a:prstGeom>
        </p:spPr>
        <p:txBody>
          <a:bodyPr lIns="180000">
            <a:noAutofit/>
          </a:bodyPr>
          <a:lstStyle>
            <a:lvl1pPr marL="0" indent="0">
              <a:lnSpc>
                <a:spcPct val="100000"/>
              </a:lnSpc>
              <a:spcBef>
                <a:spcPts val="0"/>
              </a:spcBef>
              <a:buNone/>
              <a:defRPr sz="2400" b="1" i="0">
                <a:solidFill>
                  <a:schemeClr val="accent3"/>
                </a:solidFill>
                <a:latin typeface="Century Gothic" panose="020B0502020202020204" pitchFamily="34" charset="0"/>
              </a:defRPr>
            </a:lvl1pPr>
            <a:lvl2pPr marL="457200" indent="0">
              <a:buNone/>
              <a:defRPr sz="4000" b="1" i="0">
                <a:solidFill>
                  <a:srgbClr val="FF7F4D"/>
                </a:solidFill>
                <a:latin typeface="Century Gothic" panose="020B0502020202020204" pitchFamily="34" charset="0"/>
              </a:defRPr>
            </a:lvl2pPr>
            <a:lvl3pPr marL="914400" indent="0">
              <a:buNone/>
              <a:defRPr sz="4000" b="1" i="0">
                <a:solidFill>
                  <a:srgbClr val="FF7F4D"/>
                </a:solidFill>
                <a:latin typeface="Century Gothic" panose="020B0502020202020204" pitchFamily="34" charset="0"/>
              </a:defRPr>
            </a:lvl3pPr>
            <a:lvl4pPr marL="1371600" indent="0">
              <a:buNone/>
              <a:defRPr sz="4000" b="1" i="0">
                <a:solidFill>
                  <a:srgbClr val="FF7F4D"/>
                </a:solidFill>
                <a:latin typeface="Century Gothic" panose="020B0502020202020204" pitchFamily="34" charset="0"/>
              </a:defRPr>
            </a:lvl4pPr>
            <a:lvl5pPr marL="1828800" indent="0">
              <a:buNone/>
              <a:defRPr sz="4000" b="1" i="0">
                <a:solidFill>
                  <a:srgbClr val="FF7F4D"/>
                </a:solidFill>
                <a:latin typeface="Century Gothic" panose="020B0502020202020204" pitchFamily="34" charset="0"/>
              </a:defRPr>
            </a:lvl5pPr>
          </a:lstStyle>
          <a:p>
            <a:pPr lvl="0"/>
            <a:r>
              <a:rPr lang="fr-FR"/>
              <a:t>Sous titre</a:t>
            </a:r>
            <a:endParaRPr lang="fr-FR" dirty="0"/>
          </a:p>
        </p:txBody>
      </p:sp>
      <p:pic>
        <p:nvPicPr>
          <p:cNvPr id="3" name="Image 2">
            <a:extLst>
              <a:ext uri="{FF2B5EF4-FFF2-40B4-BE49-F238E27FC236}">
                <a16:creationId xmlns="" xmlns:a16="http://schemas.microsoft.com/office/drawing/2014/main" id="{79A57B22-FE3F-BFCA-224D-3DA0CB71CF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
        <p:nvSpPr>
          <p:cNvPr id="14" name="ZoneTexte 13">
            <a:extLst>
              <a:ext uri="{FF2B5EF4-FFF2-40B4-BE49-F238E27FC236}">
                <a16:creationId xmlns="" xmlns:a16="http://schemas.microsoft.com/office/drawing/2014/main" id="{5643CAED-F0F2-0415-6C0D-9BFF9BECD3D0}"/>
              </a:ext>
            </a:extLst>
          </p:cNvPr>
          <p:cNvSpPr txBox="1"/>
          <p:nvPr userDrawn="1"/>
        </p:nvSpPr>
        <p:spPr>
          <a:xfrm>
            <a:off x="8242609" y="6158862"/>
            <a:ext cx="1502322" cy="430887"/>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2" name="Titre 1"/>
          <p:cNvSpPr>
            <a:spLocks noGrp="1"/>
          </p:cNvSpPr>
          <p:nvPr>
            <p:ph type="title"/>
          </p:nvPr>
        </p:nvSpPr>
        <p:spPr/>
        <p:txBody>
          <a:bodyPr/>
          <a:lstStyle/>
          <a:p>
            <a:r>
              <a:rPr lang="fr-FR"/>
              <a:t>Modifiez le style du titre</a:t>
            </a:r>
          </a:p>
        </p:txBody>
      </p:sp>
      <p:sp>
        <p:nvSpPr>
          <p:cNvPr id="5" name="Espace réservé du contenu 4"/>
          <p:cNvSpPr>
            <a:spLocks noGrp="1"/>
          </p:cNvSpPr>
          <p:nvPr>
            <p:ph sz="quarter" idx="19"/>
          </p:nvPr>
        </p:nvSpPr>
        <p:spPr>
          <a:xfrm>
            <a:off x="1606062" y="1594337"/>
            <a:ext cx="9952526" cy="4244487"/>
          </a:xfrm>
        </p:spPr>
        <p:txBody>
          <a:bodyPr>
            <a:noAutofit/>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8695577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1011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49487"/>
                </a:solidFill>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1066585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rm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sp>
        <p:nvSpPr>
          <p:cNvPr id="7" name="ZoneTexte 6">
            <a:extLst>
              <a:ext uri="{FF2B5EF4-FFF2-40B4-BE49-F238E27FC236}">
                <a16:creationId xmlns:a16="http://schemas.microsoft.com/office/drawing/2014/main" xmlns="" id="{429AE2BF-B994-B373-A6A1-907A0236A462}"/>
              </a:ext>
            </a:extLst>
          </p:cNvPr>
          <p:cNvSpPr txBox="1"/>
          <p:nvPr userDrawn="1"/>
        </p:nvSpPr>
        <p:spPr>
          <a:xfrm>
            <a:off x="2940704" y="3884984"/>
            <a:ext cx="2162373" cy="461665"/>
          </a:xfrm>
          <a:prstGeom prst="rect">
            <a:avLst/>
          </a:prstGeom>
          <a:noFill/>
        </p:spPr>
        <p:txBody>
          <a:bodyPr wrap="square">
            <a:spAutoFit/>
          </a:bodyPr>
          <a:lstStyle/>
          <a:p>
            <a:r>
              <a:rPr lang="fr-FR" sz="2400" dirty="0">
                <a:solidFill>
                  <a:prstClr val="black"/>
                </a:solidFill>
              </a:rPr>
              <a:t>Programme :</a:t>
            </a:r>
          </a:p>
        </p:txBody>
      </p:sp>
      <p:sp>
        <p:nvSpPr>
          <p:cNvPr id="15" name="Espace réservé du texte 14">
            <a:extLst>
              <a:ext uri="{FF2B5EF4-FFF2-40B4-BE49-F238E27FC236}">
                <a16:creationId xmlns:a16="http://schemas.microsoft.com/office/drawing/2014/main" xmlns="" id="{C33B4A75-5EF8-DF64-7F8E-52DE7E778377}"/>
              </a:ext>
            </a:extLst>
          </p:cNvPr>
          <p:cNvSpPr>
            <a:spLocks noGrp="1"/>
          </p:cNvSpPr>
          <p:nvPr>
            <p:ph type="body" sz="quarter" idx="16" hasCustomPrompt="1"/>
          </p:nvPr>
        </p:nvSpPr>
        <p:spPr>
          <a:xfrm>
            <a:off x="5103077" y="3982447"/>
            <a:ext cx="5899540" cy="2739487"/>
          </a:xfrm>
          <a:prstGeom prst="rect">
            <a:avLst/>
          </a:prstGeom>
        </p:spPr>
        <p:txBody>
          <a:bodyPr/>
          <a:lstStyle>
            <a:lvl1pPr marL="0" indent="-228600">
              <a:lnSpc>
                <a:spcPct val="90000"/>
              </a:lnSpc>
              <a:spcBef>
                <a:spcPts val="0"/>
              </a:spcBef>
              <a:buClr>
                <a:srgbClr val="FF7F4D"/>
              </a:buClr>
              <a:buFont typeface="Wingdings" pitchFamily="2" charset="2"/>
              <a:buChar char="§"/>
              <a:defRPr sz="2400" b="1" i="0">
                <a:solidFill>
                  <a:srgbClr val="005086"/>
                </a:solidFill>
                <a:latin typeface="Century Gothic" panose="020B0502020202020204" pitchFamily="34" charset="0"/>
              </a:defRPr>
            </a:lvl1pPr>
            <a:lvl2pPr>
              <a:defRPr sz="2400" b="1" i="0">
                <a:latin typeface="Century Gothic" panose="020B0502020202020204" pitchFamily="34" charset="0"/>
              </a:defRPr>
            </a:lvl2pPr>
            <a:lvl3pPr>
              <a:defRPr sz="2400" b="1" i="0">
                <a:latin typeface="Century Gothic" panose="020B0502020202020204" pitchFamily="34" charset="0"/>
              </a:defRPr>
            </a:lvl3pPr>
            <a:lvl4pPr>
              <a:defRPr sz="2400" b="1" i="0">
                <a:latin typeface="Century Gothic" panose="020B0502020202020204" pitchFamily="34" charset="0"/>
              </a:defRPr>
            </a:lvl4pPr>
            <a:lvl5pPr>
              <a:defRPr sz="2400" b="1" i="0">
                <a:latin typeface="Century Gothic" panose="020B0502020202020204" pitchFamily="34" charset="0"/>
              </a:defRPr>
            </a:lvl5pPr>
          </a:lstStyle>
          <a:p>
            <a:pPr lvl="0"/>
            <a:r>
              <a:rPr lang="fr-FR"/>
              <a:t>Item </a:t>
            </a:r>
            <a:r>
              <a:rPr lang="fr-FR" dirty="0"/>
              <a:t>#1</a:t>
            </a:r>
          </a:p>
          <a:p>
            <a:pPr lvl="0"/>
            <a:r>
              <a:rPr lang="fr-FR"/>
              <a:t>Item </a:t>
            </a:r>
            <a:r>
              <a:rPr lang="fr-FR" dirty="0"/>
              <a:t>#2</a:t>
            </a:r>
          </a:p>
          <a:p>
            <a:pPr lvl="0"/>
            <a:r>
              <a:rPr lang="fr-FR"/>
              <a:t>Item </a:t>
            </a:r>
            <a:r>
              <a:rPr lang="fr-FR" dirty="0"/>
              <a:t>#3</a:t>
            </a:r>
          </a:p>
          <a:p>
            <a:pPr lvl="0"/>
            <a:r>
              <a:rPr lang="fr-FR"/>
              <a:t>…</a:t>
            </a:r>
            <a:endParaRPr lang="fr-FR" dirty="0"/>
          </a:p>
        </p:txBody>
      </p:sp>
      <p:pic>
        <p:nvPicPr>
          <p:cNvPr id="4" name="Image 3">
            <a:extLst>
              <a:ext uri="{FF2B5EF4-FFF2-40B4-BE49-F238E27FC236}">
                <a16:creationId xmlns:a16="http://schemas.microsoft.com/office/drawing/2014/main" xmlns="" id="{AA2E8A3E-74B5-0D73-DCFD-7CEE8F2692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161929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 Exper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4D0B334-62B8-E95D-4011-3B1D512B42AD}"/>
              </a:ext>
            </a:extLst>
          </p:cNvPr>
          <p:cNvSpPr/>
          <p:nvPr userDrawn="1"/>
        </p:nvSpPr>
        <p:spPr>
          <a:xfrm>
            <a:off x="0" y="4502597"/>
            <a:ext cx="12191999" cy="2112109"/>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fr-FR" sz="1600" b="1" dirty="0">
              <a:solidFill>
                <a:srgbClr val="FF7F4D"/>
              </a:solidFill>
              <a:latin typeface="geneve"/>
            </a:endParaRPr>
          </a:p>
        </p:txBody>
      </p:sp>
      <p:sp>
        <p:nvSpPr>
          <p:cNvPr id="30" name="Espace réservé pour une image  29">
            <a:extLst>
              <a:ext uri="{FF2B5EF4-FFF2-40B4-BE49-F238E27FC236}">
                <a16:creationId xmlns:a16="http://schemas.microsoft.com/office/drawing/2014/main" xmlns="" id="{E8F03D56-581E-FAB7-12E2-724ABC932EE9}"/>
              </a:ext>
            </a:extLst>
          </p:cNvPr>
          <p:cNvSpPr>
            <a:spLocks noGrp="1"/>
          </p:cNvSpPr>
          <p:nvPr>
            <p:ph type="pic" sz="quarter" idx="17" hasCustomPrompt="1"/>
          </p:nvPr>
        </p:nvSpPr>
        <p:spPr>
          <a:xfrm>
            <a:off x="4663359" y="4700665"/>
            <a:ext cx="1796104" cy="1796104"/>
          </a:xfrm>
          <a:prstGeom prst="rect">
            <a:avLst/>
          </a:prstGeom>
        </p:spPr>
        <p:txBody>
          <a:bodyPr>
            <a:normAutofit/>
          </a:bodyPr>
          <a:lstStyle>
            <a:lvl1pPr marL="0" indent="0">
              <a:buNone/>
              <a:defRPr sz="1200"/>
            </a:lvl1pPr>
          </a:lstStyle>
          <a:p>
            <a:r>
              <a:rPr lang="fr-FR" dirty="0"/>
              <a:t>Image expert 1 N&amp;B en cercle</a:t>
            </a:r>
          </a:p>
          <a:p>
            <a:r>
              <a:rPr lang="fr-FR" dirty="0"/>
              <a:t>Trait 2 points bleu foncé</a:t>
            </a:r>
          </a:p>
        </p:txBody>
      </p:sp>
      <p:sp>
        <p:nvSpPr>
          <p:cNvPr id="15" name="Espace réservé du texte 4">
            <a:extLst>
              <a:ext uri="{FF2B5EF4-FFF2-40B4-BE49-F238E27FC236}">
                <a16:creationId xmlns:a16="http://schemas.microsoft.com/office/drawing/2014/main" xmlns="" id="{ECF23FBF-FE34-F1DA-BD90-00F92103CC9F}"/>
              </a:ext>
            </a:extLst>
          </p:cNvPr>
          <p:cNvSpPr>
            <a:spLocks noGrp="1"/>
          </p:cNvSpPr>
          <p:nvPr>
            <p:ph type="body" sz="quarter" idx="26" hasCustomPrompt="1"/>
          </p:nvPr>
        </p:nvSpPr>
        <p:spPr>
          <a:xfrm>
            <a:off x="3021245" y="3856892"/>
            <a:ext cx="9170755" cy="596145"/>
          </a:xfrm>
          <a:prstGeom prst="rect">
            <a:avLst/>
          </a:prstGeom>
        </p:spPr>
        <p:txBody>
          <a:bodyPr tIns="0" bIns="0" anchor="ctr"/>
          <a:lstStyle>
            <a:lvl1pPr marL="0" indent="0">
              <a:lnSpc>
                <a:spcPct val="100000"/>
              </a:lnSpc>
              <a:spcBef>
                <a:spcPts val="0"/>
              </a:spcBef>
              <a:buNone/>
              <a:defRPr sz="4400" b="1" i="0">
                <a:solidFill>
                  <a:srgbClr val="005086"/>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Titre Section</a:t>
            </a:r>
          </a:p>
        </p:txBody>
      </p:sp>
      <p:sp>
        <p:nvSpPr>
          <p:cNvPr id="5" name="Espace réservé du texte 4">
            <a:extLst>
              <a:ext uri="{FF2B5EF4-FFF2-40B4-BE49-F238E27FC236}">
                <a16:creationId xmlns:a16="http://schemas.microsoft.com/office/drawing/2014/main" xmlns="" id="{5F770F35-D21C-8D15-1E0D-13CA86D222C2}"/>
              </a:ext>
            </a:extLst>
          </p:cNvPr>
          <p:cNvSpPr>
            <a:spLocks noGrp="1"/>
          </p:cNvSpPr>
          <p:nvPr>
            <p:ph type="body" sz="quarter" idx="18" hasCustomPrompt="1"/>
          </p:nvPr>
        </p:nvSpPr>
        <p:spPr>
          <a:xfrm>
            <a:off x="6732939" y="4852271"/>
            <a:ext cx="5459059" cy="569913"/>
          </a:xfrm>
          <a:prstGeom prst="rect">
            <a:avLst/>
          </a:prstGeom>
        </p:spPr>
        <p:txBody>
          <a:bodyPr/>
          <a:lstStyle>
            <a:lvl1pPr marL="0" indent="0">
              <a:lnSpc>
                <a:spcPct val="100000"/>
              </a:lnSpc>
              <a:spcBef>
                <a:spcPts val="0"/>
              </a:spcBef>
              <a:buNone/>
              <a:defRPr sz="2800" b="1">
                <a:solidFill>
                  <a:schemeClr val="bg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Pr Prénom NOM</a:t>
            </a:r>
          </a:p>
        </p:txBody>
      </p:sp>
      <p:sp>
        <p:nvSpPr>
          <p:cNvPr id="32" name="Espace réservé du texte 4">
            <a:extLst>
              <a:ext uri="{FF2B5EF4-FFF2-40B4-BE49-F238E27FC236}">
                <a16:creationId xmlns:a16="http://schemas.microsoft.com/office/drawing/2014/main" xmlns="" id="{E53E4662-2047-347B-3E84-27E6569FF9B5}"/>
              </a:ext>
            </a:extLst>
          </p:cNvPr>
          <p:cNvSpPr>
            <a:spLocks noGrp="1"/>
          </p:cNvSpPr>
          <p:nvPr>
            <p:ph type="body" sz="quarter" idx="25" hasCustomPrompt="1"/>
          </p:nvPr>
        </p:nvSpPr>
        <p:spPr>
          <a:xfrm>
            <a:off x="6739678" y="5442393"/>
            <a:ext cx="5459058" cy="987531"/>
          </a:xfrm>
          <a:prstGeom prst="rect">
            <a:avLst/>
          </a:prstGeom>
        </p:spPr>
        <p:txBody>
          <a:bodyPr/>
          <a:lstStyle>
            <a:lvl1pPr marL="0" indent="0">
              <a:lnSpc>
                <a:spcPct val="100000"/>
              </a:lnSpc>
              <a:spcBef>
                <a:spcPts val="0"/>
              </a:spcBef>
              <a:buNone/>
              <a:defRPr sz="1800" b="0" i="1">
                <a:solidFill>
                  <a:schemeClr val="bg1"/>
                </a:solidFill>
                <a:latin typeface="Century Gothic" panose="020B0502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fr-FR" dirty="0"/>
              <a:t>Nom Institut</a:t>
            </a:r>
          </a:p>
          <a:p>
            <a:pPr lvl="0"/>
            <a:r>
              <a:rPr lang="fr-FR" dirty="0"/>
              <a:t>ou Hôpital</a:t>
            </a:r>
          </a:p>
          <a:p>
            <a:pPr lvl="0"/>
            <a:r>
              <a:rPr lang="fr-FR" dirty="0"/>
              <a:t>Université et Ville</a:t>
            </a:r>
          </a:p>
        </p:txBody>
      </p:sp>
      <p:sp>
        <p:nvSpPr>
          <p:cNvPr id="18" name="Espace réservé du texte 17">
            <a:extLst>
              <a:ext uri="{FF2B5EF4-FFF2-40B4-BE49-F238E27FC236}">
                <a16:creationId xmlns:a16="http://schemas.microsoft.com/office/drawing/2014/main" xmlns="" id="{9A6B4D7B-5487-778A-ED36-37AFB3EF6246}"/>
              </a:ext>
            </a:extLst>
          </p:cNvPr>
          <p:cNvSpPr>
            <a:spLocks noGrp="1"/>
          </p:cNvSpPr>
          <p:nvPr>
            <p:ph type="body" sz="quarter" idx="14" hasCustomPrompt="1"/>
          </p:nvPr>
        </p:nvSpPr>
        <p:spPr>
          <a:xfrm>
            <a:off x="2940704" y="944755"/>
            <a:ext cx="9190355" cy="485469"/>
          </a:xfrm>
          <a:prstGeom prst="rect">
            <a:avLst/>
          </a:prstGeom>
        </p:spPr>
        <p:txBody>
          <a:bodyPr/>
          <a:lstStyle>
            <a:lvl1pPr marL="0" indent="0">
              <a:lnSpc>
                <a:spcPct val="100000"/>
              </a:lnSpc>
              <a:spcBef>
                <a:spcPts val="0"/>
              </a:spcBef>
              <a:buNone/>
              <a:defRPr sz="3200" b="1" i="0">
                <a:latin typeface="Century Gothic" panose="020B0502020202020204" pitchFamily="34" charset="0"/>
              </a:defRPr>
            </a:lvl1pPr>
            <a:lvl2pPr marL="457200" indent="0">
              <a:buNone/>
              <a:defRPr/>
            </a:lvl2pPr>
          </a:lstStyle>
          <a:p>
            <a:pPr lvl="0"/>
            <a:r>
              <a:rPr lang="fr-FR" dirty="0"/>
              <a:t>Titre du Congrès</a:t>
            </a:r>
          </a:p>
        </p:txBody>
      </p:sp>
      <p:sp>
        <p:nvSpPr>
          <p:cNvPr id="3" name="Espace réservé pour une image  2">
            <a:extLst>
              <a:ext uri="{FF2B5EF4-FFF2-40B4-BE49-F238E27FC236}">
                <a16:creationId xmlns:a16="http://schemas.microsoft.com/office/drawing/2014/main" xmlns="" id="{336828D2-9867-855C-8074-D31F04837A74}"/>
              </a:ext>
            </a:extLst>
          </p:cNvPr>
          <p:cNvSpPr>
            <a:spLocks noGrp="1"/>
          </p:cNvSpPr>
          <p:nvPr>
            <p:ph type="pic" idx="1"/>
          </p:nvPr>
        </p:nvSpPr>
        <p:spPr>
          <a:xfrm>
            <a:off x="0" y="2016419"/>
            <a:ext cx="12192000" cy="1813403"/>
          </a:xfrm>
          <a:prstGeom prst="rect">
            <a:avLst/>
          </a:prstGeom>
          <a:solidFill>
            <a:srgbClr val="005087"/>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xmlns="" id="{611BC6B7-F7D0-CD8F-504D-C0525FA818EC}"/>
              </a:ext>
            </a:extLst>
          </p:cNvPr>
          <p:cNvSpPr>
            <a:spLocks noGrp="1"/>
          </p:cNvSpPr>
          <p:nvPr>
            <p:ph type="title" hasCustomPrompt="1"/>
          </p:nvPr>
        </p:nvSpPr>
        <p:spPr>
          <a:xfrm>
            <a:off x="2940704" y="1444738"/>
            <a:ext cx="9190355" cy="419056"/>
          </a:xfrm>
          <a:prstGeom prst="rect">
            <a:avLst/>
          </a:prstGeom>
        </p:spPr>
        <p:txBody>
          <a:bodyPr anchor="t">
            <a:noAutofit/>
          </a:bodyPr>
          <a:lstStyle>
            <a:lvl1pPr algn="l">
              <a:lnSpc>
                <a:spcPct val="100000"/>
              </a:lnSpc>
              <a:defRPr sz="2000" b="0">
                <a:solidFill>
                  <a:srgbClr val="005087"/>
                </a:solidFill>
                <a:latin typeface="Century Gothic" panose="020B0502020202020204" pitchFamily="34" charset="0"/>
              </a:defRPr>
            </a:lvl1pPr>
          </a:lstStyle>
          <a:p>
            <a:r>
              <a:rPr lang="fr-FR" dirty="0"/>
              <a:t>Sous titre du Congrès</a:t>
            </a:r>
          </a:p>
        </p:txBody>
      </p:sp>
      <p:sp>
        <p:nvSpPr>
          <p:cNvPr id="9" name="Rectangle 8">
            <a:extLst>
              <a:ext uri="{FF2B5EF4-FFF2-40B4-BE49-F238E27FC236}">
                <a16:creationId xmlns:a16="http://schemas.microsoft.com/office/drawing/2014/main" xmlns="" id="{A8932535-FFA1-0DF5-F581-9FAA2917DAFE}"/>
              </a:ext>
            </a:extLst>
          </p:cNvPr>
          <p:cNvSpPr/>
          <p:nvPr userDrawn="1"/>
        </p:nvSpPr>
        <p:spPr>
          <a:xfrm>
            <a:off x="3050265" y="0"/>
            <a:ext cx="9141734" cy="888908"/>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rgbClr val="3A3839"/>
              </a:solidFill>
              <a:latin typeface="Calibri" panose="020F0502020204030204"/>
            </a:endParaRPr>
          </a:p>
        </p:txBody>
      </p:sp>
      <p:sp>
        <p:nvSpPr>
          <p:cNvPr id="10" name="ZoneTexte 9">
            <a:extLst>
              <a:ext uri="{FF2B5EF4-FFF2-40B4-BE49-F238E27FC236}">
                <a16:creationId xmlns:a16="http://schemas.microsoft.com/office/drawing/2014/main" xmlns="" id="{83FB68E0-10BC-4EED-9B91-C43EEB670F05}"/>
              </a:ext>
            </a:extLst>
          </p:cNvPr>
          <p:cNvSpPr txBox="1"/>
          <p:nvPr userDrawn="1"/>
        </p:nvSpPr>
        <p:spPr>
          <a:xfrm>
            <a:off x="3205857" y="243294"/>
            <a:ext cx="5989179" cy="400110"/>
          </a:xfrm>
          <a:prstGeom prst="rect">
            <a:avLst/>
          </a:prstGeom>
          <a:noFill/>
        </p:spPr>
        <p:txBody>
          <a:bodyPr wrap="square">
            <a:spAutoFit/>
          </a:bodyPr>
          <a:lstStyle/>
          <a:p>
            <a:pPr algn="r"/>
            <a:r>
              <a:rPr lang="fr-FR" sz="2000" b="1" dirty="0">
                <a:solidFill>
                  <a:srgbClr val="FF7F4D"/>
                </a:solidFill>
                <a:latin typeface="Gordita" pitchFamily="2" charset="77"/>
                <a:cs typeface="Gordita" pitchFamily="2" charset="77"/>
              </a:rPr>
              <a:t>Congrès</a:t>
            </a:r>
            <a:endParaRPr lang="fr-FR" sz="2000" b="1" dirty="0">
              <a:solidFill>
                <a:srgbClr val="FF7F4D">
                  <a:lumMod val="75000"/>
                </a:srgbClr>
              </a:solidFill>
              <a:latin typeface="Gordita" pitchFamily="2" charset="77"/>
              <a:cs typeface="Gordita" pitchFamily="2" charset="77"/>
            </a:endParaRPr>
          </a:p>
        </p:txBody>
      </p:sp>
      <p:pic>
        <p:nvPicPr>
          <p:cNvPr id="11" name="Image 10">
            <a:extLst>
              <a:ext uri="{FF2B5EF4-FFF2-40B4-BE49-F238E27FC236}">
                <a16:creationId xmlns:a16="http://schemas.microsoft.com/office/drawing/2014/main" xmlns="" id="{82876690-0BEF-AB6A-028A-C49472408F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537" y="86385"/>
            <a:ext cx="2243259" cy="671839"/>
          </a:xfrm>
          <a:prstGeom prst="rect">
            <a:avLst/>
          </a:prstGeom>
        </p:spPr>
      </p:pic>
      <p:sp>
        <p:nvSpPr>
          <p:cNvPr id="12" name="Rectangle 11">
            <a:extLst>
              <a:ext uri="{FF2B5EF4-FFF2-40B4-BE49-F238E27FC236}">
                <a16:creationId xmlns:a16="http://schemas.microsoft.com/office/drawing/2014/main" xmlns="" id="{4E55831D-C24F-8EE6-D28E-96C2DC1CB7B8}"/>
              </a:ext>
            </a:extLst>
          </p:cNvPr>
          <p:cNvSpPr/>
          <p:nvPr userDrawn="1"/>
        </p:nvSpPr>
        <p:spPr>
          <a:xfrm>
            <a:off x="8575058" y="109857"/>
            <a:ext cx="2806702" cy="646331"/>
          </a:xfrm>
          <a:prstGeom prst="rect">
            <a:avLst/>
          </a:prstGeom>
        </p:spPr>
        <p:txBody>
          <a:bodyPr wrap="square" rIns="216000">
            <a:spAutoFit/>
          </a:bodyPr>
          <a:lstStyle/>
          <a:p>
            <a:pPr algn="r"/>
            <a:r>
              <a:rPr lang="fr-FR" sz="3600" b="1" dirty="0">
                <a:solidFill>
                  <a:srgbClr val="737078"/>
                </a:solidFill>
              </a:rPr>
              <a:t>DIGESTIF</a:t>
            </a:r>
          </a:p>
        </p:txBody>
      </p:sp>
      <p:sp>
        <p:nvSpPr>
          <p:cNvPr id="14" name="ZoneTexte 13">
            <a:extLst>
              <a:ext uri="{FF2B5EF4-FFF2-40B4-BE49-F238E27FC236}">
                <a16:creationId xmlns:a16="http://schemas.microsoft.com/office/drawing/2014/main" xmlns="" id="{61F9AC1B-77FA-780F-DB0C-EACCEF4CB53F}"/>
              </a:ext>
            </a:extLst>
          </p:cNvPr>
          <p:cNvSpPr txBox="1"/>
          <p:nvPr userDrawn="1"/>
        </p:nvSpPr>
        <p:spPr>
          <a:xfrm>
            <a:off x="3205857" y="109986"/>
            <a:ext cx="1502322" cy="430887"/>
          </a:xfrm>
          <a:prstGeom prst="rect">
            <a:avLst/>
          </a:prstGeom>
          <a:noFill/>
        </p:spPr>
        <p:txBody>
          <a:bodyPr wrap="square">
            <a:spAutoFit/>
          </a:bodyPr>
          <a:lstStyle/>
          <a:p>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oncologie</a:t>
            </a:r>
          </a:p>
        </p:txBody>
      </p:sp>
      <p:sp>
        <p:nvSpPr>
          <p:cNvPr id="22" name="Espace réservé du texte 21">
            <a:extLst>
              <a:ext uri="{FF2B5EF4-FFF2-40B4-BE49-F238E27FC236}">
                <a16:creationId xmlns:a16="http://schemas.microsoft.com/office/drawing/2014/main" xmlns="" id="{1D7125B1-5B5B-B9C6-6DDD-63E06A5B6108}"/>
              </a:ext>
            </a:extLst>
          </p:cNvPr>
          <p:cNvSpPr>
            <a:spLocks noGrp="1"/>
          </p:cNvSpPr>
          <p:nvPr>
            <p:ph type="body" sz="quarter" idx="15" hasCustomPrompt="1"/>
          </p:nvPr>
        </p:nvSpPr>
        <p:spPr>
          <a:xfrm>
            <a:off x="3205857" y="482309"/>
            <a:ext cx="1411407" cy="242888"/>
          </a:xfrm>
          <a:prstGeom prst="rect">
            <a:avLst/>
          </a:prstGeom>
        </p:spPr>
        <p:txBody>
          <a:bodyPr>
            <a:normAutofit/>
          </a:bodyPr>
          <a:lstStyle>
            <a:lvl1pPr marL="0" indent="0">
              <a:buNone/>
              <a:defRPr sz="1050" b="1" i="0">
                <a:solidFill>
                  <a:schemeClr val="bg1"/>
                </a:solidFill>
                <a:latin typeface="Century Gothic" panose="020B0502020202020204" pitchFamily="34" charset="0"/>
              </a:defRPr>
            </a:lvl1pPr>
          </a:lstStyle>
          <a:p>
            <a:pPr lvl="0"/>
            <a:r>
              <a:rPr lang="fr-FR" dirty="0"/>
              <a:t>Date du congrès</a:t>
            </a:r>
          </a:p>
        </p:txBody>
      </p:sp>
      <p:pic>
        <p:nvPicPr>
          <p:cNvPr id="4" name="Image 3">
            <a:extLst>
              <a:ext uri="{FF2B5EF4-FFF2-40B4-BE49-F238E27FC236}">
                <a16:creationId xmlns:a16="http://schemas.microsoft.com/office/drawing/2014/main" xmlns="" id="{F63A436E-F325-BEA3-EAED-DB2AA865772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6419" y="37043"/>
            <a:ext cx="780948" cy="804614"/>
          </a:xfrm>
          <a:prstGeom prst="rect">
            <a:avLst/>
          </a:prstGeom>
        </p:spPr>
      </p:pic>
    </p:spTree>
    <p:extLst>
      <p:ext uri="{BB962C8B-B14F-4D97-AF65-F5344CB8AC3E}">
        <p14:creationId xmlns:p14="http://schemas.microsoft.com/office/powerpoint/2010/main" val="58029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9.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8.png"/><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2.png"/><Relationship Id="rId5" Type="http://schemas.openxmlformats.org/officeDocument/2006/relationships/slideLayout" Target="../slideLayouts/slideLayout65.xml"/><Relationship Id="rId10" Type="http://schemas.openxmlformats.org/officeDocument/2006/relationships/image" Target="../media/image1.png"/><Relationship Id="rId4" Type="http://schemas.openxmlformats.org/officeDocument/2006/relationships/slideLayout" Target="../slideLayouts/slideLayout6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image" Target="../media/image5.png"/><Relationship Id="rId4" Type="http://schemas.openxmlformats.org/officeDocument/2006/relationships/slideLayout" Target="../slideLayouts/slideLayout7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schemeClr val="bg1"/>
                </a:solidFill>
                <a:latin typeface="Century Gothic" panose="020B0502020202020204" pitchFamily="34" charset="0"/>
              </a:rPr>
              <a:t>Ce contenu est un rapport et/ou un résumé des communications d'un congrès dont l'objectif est d'informer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sur l'état actuel de la recherche ; les données présentées ici peuvent ne pas être validées par les autorités de santé et, </a:t>
            </a:r>
            <a:br>
              <a:rPr lang="fr-FR" sz="800" dirty="0">
                <a:solidFill>
                  <a:schemeClr val="bg1"/>
                </a:solidFill>
                <a:latin typeface="Century Gothic" panose="020B0502020202020204" pitchFamily="34" charset="0"/>
              </a:rPr>
            </a:br>
            <a:r>
              <a:rPr lang="fr-FR" sz="800" dirty="0">
                <a:solidFill>
                  <a:schemeClr val="bg1"/>
                </a:solidFill>
                <a:latin typeface="Century Gothic" panose="020B0502020202020204" pitchFamily="34" charset="0"/>
              </a:rPr>
              <a:t>le cas échéant, ne doivent pas être mises en pratique.</a:t>
            </a:r>
          </a:p>
        </p:txBody>
      </p:sp>
      <p:sp>
        <p:nvSpPr>
          <p:cNvPr id="5" name="Rectangle 4">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latin typeface="Century Gothic" panose="020B0502020202020204" pitchFamily="34" charset="0"/>
              </a:rPr>
              <a:t>DIGESTIF</a:t>
            </a:r>
          </a:p>
        </p:txBody>
      </p:sp>
      <p:pic>
        <p:nvPicPr>
          <p:cNvPr id="6" name="Image 5">
            <a:extLst>
              <a:ext uri="{FF2B5EF4-FFF2-40B4-BE49-F238E27FC236}">
                <a16:creationId xmlns:a16="http://schemas.microsoft.com/office/drawing/2014/main" xmlns="" id="{79A57B22-FE3F-BFCA-224D-3DA0CB71CFA0}"/>
              </a:ext>
            </a:extLst>
          </p:cNvPr>
          <p:cNvPicPr>
            <a:picLocks noChangeAspect="1"/>
          </p:cNvPicPr>
          <p:nvPr userDrawn="1"/>
        </p:nvPicPr>
        <p:blipFill>
          <a:blip r:embed="rId8"/>
          <a:stretch>
            <a:fillRect/>
          </a:stretch>
        </p:blipFill>
        <p:spPr>
          <a:xfrm>
            <a:off x="47776" y="6003011"/>
            <a:ext cx="780948" cy="804614"/>
          </a:xfrm>
          <a:prstGeom prst="rect">
            <a:avLst/>
          </a:prstGeom>
        </p:spPr>
      </p:pic>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latin typeface="Century Gothic" panose="020B0502020202020204" pitchFamily="34" charset="0"/>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9"/>
          <a:stretch>
            <a:fillRect/>
          </a:stretch>
        </p:blipFill>
        <p:spPr>
          <a:xfrm>
            <a:off x="9744932" y="6113512"/>
            <a:ext cx="2306783" cy="690864"/>
          </a:xfrm>
          <a:prstGeom prst="rect">
            <a:avLst/>
          </a:prstGeom>
        </p:spPr>
      </p:pic>
      <p:sp>
        <p:nvSpPr>
          <p:cNvPr id="9" name="Espace réservé du contenu 16">
            <a:extLst>
              <a:ext uri="{FF2B5EF4-FFF2-40B4-BE49-F238E27FC236}">
                <a16:creationId xmlns:a16="http://schemas.microsoft.com/office/drawing/2014/main" xmlns="" id="{4C09A83B-48CE-BFDD-DC13-A8DC2A1787C0}"/>
              </a:ext>
            </a:extLst>
          </p:cNvPr>
          <p:cNvSpPr txBox="1">
            <a:spLocks/>
          </p:cNvSpPr>
          <p:nvPr userDrawn="1"/>
        </p:nvSpPr>
        <p:spPr>
          <a:xfrm>
            <a:off x="1017816" y="6342603"/>
            <a:ext cx="5159375" cy="24719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i="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Xx. XXXXXX et al., ASCO</a:t>
            </a:r>
            <a:r>
              <a:rPr lang="fr-FR" baseline="30000"/>
              <a:t>® </a:t>
            </a:r>
            <a:r>
              <a:rPr lang="fr-FR"/>
              <a:t>2023, Abs #</a:t>
            </a:r>
            <a:endParaRPr lang="fr-FR" dirty="0"/>
          </a:p>
        </p:txBody>
      </p:sp>
      <p:sp>
        <p:nvSpPr>
          <p:cNvPr id="11" name="ZoneTexte 10">
            <a:extLst>
              <a:ext uri="{FF2B5EF4-FFF2-40B4-BE49-F238E27FC236}">
                <a16:creationId xmlns:a16="http://schemas.microsoft.com/office/drawing/2014/main" xmlns="" id="{5643CAED-F0F2-0415-6C0D-9BFF9BECD3D0}"/>
              </a:ext>
            </a:extLst>
          </p:cNvPr>
          <p:cNvSpPr txBox="1"/>
          <p:nvPr userDrawn="1"/>
        </p:nvSpPr>
        <p:spPr>
          <a:xfrm>
            <a:off x="8242609" y="6158862"/>
            <a:ext cx="1502322" cy="557624"/>
          </a:xfrm>
          <a:prstGeom prst="rect">
            <a:avLst/>
          </a:prstGeom>
          <a:noFill/>
        </p:spPr>
        <p:txBody>
          <a:bodyPr wrap="square">
            <a:noAutofit/>
          </a:bodyPr>
          <a:lstStyle/>
          <a:p>
            <a:pPr algn="r">
              <a:lnSpc>
                <a:spcPct val="100000"/>
              </a:lnSpc>
              <a:spcBef>
                <a:spcPts val="0"/>
              </a:spcBef>
            </a:pPr>
            <a:r>
              <a:rPr kumimoji="0" lang="fr-FR" sz="1100" u="none" strike="noStrike" kern="1200" cap="none" spc="0" normalizeH="0" baseline="0" noProof="0" dirty="0">
                <a:ln>
                  <a:noFill/>
                </a:ln>
                <a:solidFill>
                  <a:srgbClr val="FF7F4D"/>
                </a:solidFill>
                <a:effectLst/>
                <a:uLnTx/>
                <a:uFillTx/>
                <a:latin typeface="Century Gothic" panose="020B0502020202020204" pitchFamily="34" charset="0"/>
                <a:cs typeface="Gordita" pitchFamily="2" charset="77"/>
              </a:rPr>
              <a:t>L’actualité</a:t>
            </a: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
            </a:r>
            <a:b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br>
            <a:r>
              <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rPr>
              <a:t>en </a:t>
            </a:r>
            <a:r>
              <a:rPr kumimoji="0" lang="fr-FR" sz="1100" u="none" strike="noStrike" kern="1200" cap="none" spc="0" normalizeH="0" baseline="0" noProof="0" dirty="0" smtClean="0">
                <a:ln>
                  <a:noFill/>
                </a:ln>
                <a:solidFill>
                  <a:schemeClr val="bg1"/>
                </a:solidFill>
                <a:effectLst/>
                <a:uLnTx/>
                <a:uFillTx/>
                <a:latin typeface="Century Gothic" panose="020B0502020202020204" pitchFamily="34" charset="0"/>
                <a:cs typeface="Gordita" pitchFamily="2" charset="77"/>
              </a:rPr>
              <a:t>oncologie</a:t>
            </a:r>
            <a:endParaRPr kumimoji="0" lang="fr-FR" sz="1100" u="none" strike="noStrike" kern="1200" cap="none" spc="0" normalizeH="0" baseline="0" noProof="0" dirty="0">
              <a:ln>
                <a:noFill/>
              </a:ln>
              <a:solidFill>
                <a:schemeClr val="bg1"/>
              </a:solidFill>
              <a:effectLst/>
              <a:uLnTx/>
              <a:uFillTx/>
              <a:latin typeface="Century Gothic" panose="020B0502020202020204" pitchFamily="34" charset="0"/>
              <a:cs typeface="Gordita" pitchFamily="2" charset="77"/>
            </a:endParaRPr>
          </a:p>
        </p:txBody>
      </p:sp>
      <p:sp>
        <p:nvSpPr>
          <p:cNvPr id="13" name="Espace réservé du titre 12"/>
          <p:cNvSpPr>
            <a:spLocks noGrp="1"/>
          </p:cNvSpPr>
          <p:nvPr>
            <p:ph type="title"/>
          </p:nvPr>
        </p:nvSpPr>
        <p:spPr>
          <a:xfrm>
            <a:off x="937845" y="83772"/>
            <a:ext cx="11254155" cy="584443"/>
          </a:xfrm>
          <a:prstGeom prst="rect">
            <a:avLst/>
          </a:prstGeom>
        </p:spPr>
        <p:txBody>
          <a:bodyPr vert="horz" lIns="91440" tIns="45720" rIns="91440" bIns="45720" rtlCol="0" anchor="t">
            <a:noAutofit/>
          </a:bodyPr>
          <a:lstStyle/>
          <a:p>
            <a:r>
              <a:rPr lang="fr-FR"/>
              <a:t>Modifiez le style du titre</a:t>
            </a:r>
          </a:p>
        </p:txBody>
      </p:sp>
      <p:sp>
        <p:nvSpPr>
          <p:cNvPr id="14" name="Espace réservé du texte 13"/>
          <p:cNvSpPr>
            <a:spLocks noGrp="1"/>
          </p:cNvSpPr>
          <p:nvPr>
            <p:ph type="body" idx="1"/>
          </p:nvPr>
        </p:nvSpPr>
        <p:spPr>
          <a:xfrm>
            <a:off x="1354015" y="1321532"/>
            <a:ext cx="10515600" cy="4351338"/>
          </a:xfrm>
          <a:prstGeom prst="rect">
            <a:avLst/>
          </a:prstGeom>
        </p:spPr>
        <p:txBody>
          <a:bodyPr vert="horz" lIns="91440" tIns="45720" rIns="91440" bIns="45720" rtlCol="0">
            <a:noAutofit/>
          </a:bodyPr>
          <a:lstStyle/>
          <a:p>
            <a:pPr lvl="0"/>
            <a:r>
              <a:rPr lang="fr-FR" dirty="0"/>
              <a:t>Modifiez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69870491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l" defTabSz="914400" rtl="0" eaLnBrk="1" latinLnBrk="0" hangingPunct="1">
        <a:lnSpc>
          <a:spcPct val="100000"/>
        </a:lnSpc>
        <a:spcBef>
          <a:spcPct val="0"/>
        </a:spcBef>
        <a:buNone/>
        <a:defRPr sz="2600" b="1" i="0" kern="1200">
          <a:solidFill>
            <a:schemeClr val="bg2"/>
          </a:solidFill>
          <a:latin typeface="Century Gothic" panose="020B0502020202020204" pitchFamily="34" charset="0"/>
          <a:ea typeface="+mj-ea"/>
          <a:cs typeface="+mj-cs"/>
        </a:defRPr>
      </a:lvl1pPr>
    </p:titleStyle>
    <p:bodyStyle>
      <a:lvl1pPr marL="315913" indent="-315913" algn="l" defTabSz="914400" rtl="0" eaLnBrk="1" latinLnBrk="0" hangingPunct="1">
        <a:lnSpc>
          <a:spcPct val="90000"/>
        </a:lnSpc>
        <a:spcBef>
          <a:spcPts val="1000"/>
        </a:spcBef>
        <a:buClr>
          <a:schemeClr val="bg2"/>
        </a:buClr>
        <a:buSzPct val="70000"/>
        <a:buFont typeface="Wingdings" panose="05000000000000000000" pitchFamily="2" charset="2"/>
        <a:buChar char="n"/>
        <a:defRPr sz="2400" kern="1200">
          <a:solidFill>
            <a:schemeClr val="tx1"/>
          </a:solidFill>
          <a:latin typeface="+mn-lt"/>
          <a:ea typeface="+mn-ea"/>
          <a:cs typeface="+mn-cs"/>
        </a:defRPr>
      </a:lvl1pPr>
      <a:lvl2pPr marL="620713" indent="-292100" algn="l" defTabSz="914400" rtl="0" eaLnBrk="1" latinLnBrk="0" hangingPunct="1">
        <a:lnSpc>
          <a:spcPct val="90000"/>
        </a:lnSpc>
        <a:spcBef>
          <a:spcPts val="500"/>
        </a:spcBef>
        <a:buClr>
          <a:schemeClr val="accent3"/>
        </a:buClr>
        <a:buSzPct val="100000"/>
        <a:buFont typeface="Wingdings 3" panose="05040102010807070707" pitchFamily="18" charset="2"/>
        <a:buChar char=""/>
        <a:defRPr sz="2000" kern="1200">
          <a:solidFill>
            <a:schemeClr val="accent3"/>
          </a:solidFill>
          <a:latin typeface="+mn-lt"/>
          <a:ea typeface="+mn-ea"/>
          <a:cs typeface="+mn-cs"/>
        </a:defRPr>
      </a:lvl2pPr>
      <a:lvl3pPr marL="820738" indent="-187325" algn="l" defTabSz="914400" rtl="0" eaLnBrk="1" latinLnBrk="0" hangingPunct="1">
        <a:lnSpc>
          <a:spcPct val="90000"/>
        </a:lnSpc>
        <a:spcBef>
          <a:spcPts val="500"/>
        </a:spcBef>
        <a:buClr>
          <a:schemeClr val="tx1">
            <a:lumMod val="65000"/>
            <a:lumOff val="35000"/>
          </a:schemeClr>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5" name="Rectangle 4">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pic>
        <p:nvPicPr>
          <p:cNvPr id="6" name="Image 5">
            <a:extLst>
              <a:ext uri="{FF2B5EF4-FFF2-40B4-BE49-F238E27FC236}">
                <a16:creationId xmlns:a16="http://schemas.microsoft.com/office/drawing/2014/main" xmlns="" id="{79A57B22-FE3F-BFCA-224D-3DA0CB71CFA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Espace réservé du contenu 16">
            <a:extLst>
              <a:ext uri="{FF2B5EF4-FFF2-40B4-BE49-F238E27FC236}">
                <a16:creationId xmlns:a16="http://schemas.microsoft.com/office/drawing/2014/main" xmlns="" id="{4C09A83B-48CE-BFDD-DC13-A8DC2A1787C0}"/>
              </a:ext>
            </a:extLst>
          </p:cNvPr>
          <p:cNvSpPr txBox="1">
            <a:spLocks/>
          </p:cNvSpPr>
          <p:nvPr userDrawn="1"/>
        </p:nvSpPr>
        <p:spPr>
          <a:xfrm>
            <a:off x="1017816" y="6342603"/>
            <a:ext cx="5159375" cy="24719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i="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white"/>
                </a:solidFill>
              </a:rPr>
              <a:t>Xx. XXXXXX et al., ASCO</a:t>
            </a:r>
            <a:r>
              <a:rPr lang="fr-FR" baseline="30000">
                <a:solidFill>
                  <a:prstClr val="white"/>
                </a:solidFill>
              </a:rPr>
              <a:t>® </a:t>
            </a:r>
            <a:r>
              <a:rPr lang="fr-FR">
                <a:solidFill>
                  <a:prstClr val="white"/>
                </a:solidFill>
              </a:rPr>
              <a:t>2023, Abs #</a:t>
            </a:r>
            <a:endParaRPr lang="fr-FR" dirty="0">
              <a:solidFill>
                <a:prstClr val="white"/>
              </a:solidFill>
            </a:endParaRPr>
          </a:p>
        </p:txBody>
      </p:sp>
      <p:sp>
        <p:nvSpPr>
          <p:cNvPr id="11" name="ZoneTexte 10">
            <a:extLst>
              <a:ext uri="{FF2B5EF4-FFF2-40B4-BE49-F238E27FC236}">
                <a16:creationId xmlns:a16="http://schemas.microsoft.com/office/drawing/2014/main" xmlns="" id="{5643CAED-F0F2-0415-6C0D-9BFF9BECD3D0}"/>
              </a:ext>
            </a:extLst>
          </p:cNvPr>
          <p:cNvSpPr txBox="1"/>
          <p:nvPr userDrawn="1"/>
        </p:nvSpPr>
        <p:spPr>
          <a:xfrm>
            <a:off x="8242609" y="6158862"/>
            <a:ext cx="1502322" cy="557624"/>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13" name="Espace réservé du titre 12"/>
          <p:cNvSpPr>
            <a:spLocks noGrp="1"/>
          </p:cNvSpPr>
          <p:nvPr>
            <p:ph type="title"/>
          </p:nvPr>
        </p:nvSpPr>
        <p:spPr>
          <a:xfrm>
            <a:off x="937845" y="83772"/>
            <a:ext cx="11254155" cy="584443"/>
          </a:xfrm>
          <a:prstGeom prst="rect">
            <a:avLst/>
          </a:prstGeom>
        </p:spPr>
        <p:txBody>
          <a:bodyPr vert="horz" lIns="91440" tIns="45720" rIns="91440" bIns="45720" rtlCol="0" anchor="t">
            <a:noAutofit/>
          </a:bodyPr>
          <a:lstStyle/>
          <a:p>
            <a:r>
              <a:rPr lang="fr-FR"/>
              <a:t>Modifiez le style du titre</a:t>
            </a:r>
          </a:p>
        </p:txBody>
      </p:sp>
      <p:sp>
        <p:nvSpPr>
          <p:cNvPr id="14" name="Espace réservé du texte 13"/>
          <p:cNvSpPr>
            <a:spLocks noGrp="1"/>
          </p:cNvSpPr>
          <p:nvPr>
            <p:ph type="body" idx="1"/>
          </p:nvPr>
        </p:nvSpPr>
        <p:spPr>
          <a:xfrm>
            <a:off x="1354015" y="1321532"/>
            <a:ext cx="10515600" cy="4351338"/>
          </a:xfrm>
          <a:prstGeom prst="rect">
            <a:avLst/>
          </a:prstGeom>
        </p:spPr>
        <p:txBody>
          <a:bodyPr vert="horz" lIns="91440" tIns="45720" rIns="91440" bIns="45720" rtlCol="0">
            <a:noAutofit/>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6391547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80" r:id="rId7"/>
  </p:sldLayoutIdLst>
  <p:txStyles>
    <p:titleStyle>
      <a:lvl1pPr algn="l" defTabSz="914400" rtl="0" eaLnBrk="1" latinLnBrk="0" hangingPunct="1">
        <a:lnSpc>
          <a:spcPct val="100000"/>
        </a:lnSpc>
        <a:spcBef>
          <a:spcPct val="0"/>
        </a:spcBef>
        <a:buNone/>
        <a:defRPr sz="2600" b="1" i="0" kern="1200">
          <a:solidFill>
            <a:schemeClr val="bg2"/>
          </a:solidFill>
          <a:latin typeface="Century Gothic" panose="020B0502020202020204" pitchFamily="34" charset="0"/>
          <a:ea typeface="+mj-ea"/>
          <a:cs typeface="+mj-cs"/>
        </a:defRPr>
      </a:lvl1pPr>
    </p:titleStyle>
    <p:bodyStyle>
      <a:lvl1pPr marL="315913" indent="-315913" algn="l" defTabSz="914400" rtl="0" eaLnBrk="1" latinLnBrk="0" hangingPunct="1">
        <a:lnSpc>
          <a:spcPct val="90000"/>
        </a:lnSpc>
        <a:spcBef>
          <a:spcPts val="1000"/>
        </a:spcBef>
        <a:buClr>
          <a:schemeClr val="bg2"/>
        </a:buClr>
        <a:buSzPct val="70000"/>
        <a:buFont typeface="Wingdings" panose="05000000000000000000" pitchFamily="2" charset="2"/>
        <a:buChar char="n"/>
        <a:defRPr sz="2400" kern="1200">
          <a:solidFill>
            <a:schemeClr val="tx1"/>
          </a:solidFill>
          <a:latin typeface="+mn-lt"/>
          <a:ea typeface="+mn-ea"/>
          <a:cs typeface="+mn-cs"/>
        </a:defRPr>
      </a:lvl1pPr>
      <a:lvl2pPr marL="620713" indent="-292100" algn="l" defTabSz="914400" rtl="0" eaLnBrk="1" latinLnBrk="0" hangingPunct="1">
        <a:lnSpc>
          <a:spcPct val="90000"/>
        </a:lnSpc>
        <a:spcBef>
          <a:spcPts val="500"/>
        </a:spcBef>
        <a:buClr>
          <a:schemeClr val="accent3"/>
        </a:buClr>
        <a:buSzPct val="100000"/>
        <a:buFont typeface="Wingdings 3" panose="05040102010807070707" pitchFamily="18" charset="2"/>
        <a:buChar char=""/>
        <a:defRPr sz="2000" kern="1200">
          <a:solidFill>
            <a:schemeClr val="accent3"/>
          </a:solidFill>
          <a:latin typeface="+mn-lt"/>
          <a:ea typeface="+mn-ea"/>
          <a:cs typeface="+mn-cs"/>
        </a:defRPr>
      </a:lvl2pPr>
      <a:lvl3pPr marL="820738" indent="-187325" algn="l" defTabSz="914400" rtl="0" eaLnBrk="1" latinLnBrk="0" hangingPunct="1">
        <a:lnSpc>
          <a:spcPct val="90000"/>
        </a:lnSpc>
        <a:spcBef>
          <a:spcPts val="500"/>
        </a:spcBef>
        <a:buClr>
          <a:schemeClr val="tx1">
            <a:lumMod val="65000"/>
            <a:lumOff val="35000"/>
          </a:schemeClr>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5" name="Rectangle 4">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pic>
        <p:nvPicPr>
          <p:cNvPr id="6" name="Image 5">
            <a:extLst>
              <a:ext uri="{FF2B5EF4-FFF2-40B4-BE49-F238E27FC236}">
                <a16:creationId xmlns:a16="http://schemas.microsoft.com/office/drawing/2014/main" xmlns="" id="{79A57B22-FE3F-BFCA-224D-3DA0CB71CFA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Espace réservé du contenu 16">
            <a:extLst>
              <a:ext uri="{FF2B5EF4-FFF2-40B4-BE49-F238E27FC236}">
                <a16:creationId xmlns:a16="http://schemas.microsoft.com/office/drawing/2014/main" xmlns="" id="{4C09A83B-48CE-BFDD-DC13-A8DC2A1787C0}"/>
              </a:ext>
            </a:extLst>
          </p:cNvPr>
          <p:cNvSpPr txBox="1">
            <a:spLocks/>
          </p:cNvSpPr>
          <p:nvPr userDrawn="1"/>
        </p:nvSpPr>
        <p:spPr>
          <a:xfrm>
            <a:off x="1017816" y="6342603"/>
            <a:ext cx="5159375" cy="24719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i="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white"/>
                </a:solidFill>
              </a:rPr>
              <a:t>Xx. XXXXXX et al., ASCO</a:t>
            </a:r>
            <a:r>
              <a:rPr lang="fr-FR" baseline="30000">
                <a:solidFill>
                  <a:prstClr val="white"/>
                </a:solidFill>
              </a:rPr>
              <a:t>® </a:t>
            </a:r>
            <a:r>
              <a:rPr lang="fr-FR">
                <a:solidFill>
                  <a:prstClr val="white"/>
                </a:solidFill>
              </a:rPr>
              <a:t>2023, Abs #</a:t>
            </a:r>
            <a:endParaRPr lang="fr-FR" dirty="0">
              <a:solidFill>
                <a:prstClr val="white"/>
              </a:solidFill>
            </a:endParaRPr>
          </a:p>
        </p:txBody>
      </p:sp>
      <p:sp>
        <p:nvSpPr>
          <p:cNvPr id="11" name="ZoneTexte 10">
            <a:extLst>
              <a:ext uri="{FF2B5EF4-FFF2-40B4-BE49-F238E27FC236}">
                <a16:creationId xmlns:a16="http://schemas.microsoft.com/office/drawing/2014/main" xmlns="" id="{5643CAED-F0F2-0415-6C0D-9BFF9BECD3D0}"/>
              </a:ext>
            </a:extLst>
          </p:cNvPr>
          <p:cNvSpPr txBox="1"/>
          <p:nvPr userDrawn="1"/>
        </p:nvSpPr>
        <p:spPr>
          <a:xfrm>
            <a:off x="8242609" y="6158862"/>
            <a:ext cx="1502322" cy="557624"/>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13" name="Espace réservé du titre 12"/>
          <p:cNvSpPr>
            <a:spLocks noGrp="1"/>
          </p:cNvSpPr>
          <p:nvPr>
            <p:ph type="title"/>
          </p:nvPr>
        </p:nvSpPr>
        <p:spPr>
          <a:xfrm>
            <a:off x="937845" y="83772"/>
            <a:ext cx="11254155" cy="584443"/>
          </a:xfrm>
          <a:prstGeom prst="rect">
            <a:avLst/>
          </a:prstGeom>
        </p:spPr>
        <p:txBody>
          <a:bodyPr vert="horz" lIns="91440" tIns="45720" rIns="91440" bIns="45720" rtlCol="0" anchor="t">
            <a:noAutofit/>
          </a:bodyPr>
          <a:lstStyle/>
          <a:p>
            <a:r>
              <a:rPr lang="fr-FR"/>
              <a:t>Modifiez le style du titre</a:t>
            </a:r>
          </a:p>
        </p:txBody>
      </p:sp>
      <p:sp>
        <p:nvSpPr>
          <p:cNvPr id="14" name="Espace réservé du texte 13"/>
          <p:cNvSpPr>
            <a:spLocks noGrp="1"/>
          </p:cNvSpPr>
          <p:nvPr>
            <p:ph type="body" idx="1"/>
          </p:nvPr>
        </p:nvSpPr>
        <p:spPr>
          <a:xfrm>
            <a:off x="1354015" y="1321532"/>
            <a:ext cx="10515600" cy="4351338"/>
          </a:xfrm>
          <a:prstGeom prst="rect">
            <a:avLst/>
          </a:prstGeom>
        </p:spPr>
        <p:txBody>
          <a:bodyPr vert="horz" lIns="91440" tIns="45720" rIns="91440" bIns="45720" rtlCol="0">
            <a:noAutofit/>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6085896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xStyles>
    <p:titleStyle>
      <a:lvl1pPr algn="l" defTabSz="914400" rtl="0" eaLnBrk="1" latinLnBrk="0" hangingPunct="1">
        <a:lnSpc>
          <a:spcPct val="100000"/>
        </a:lnSpc>
        <a:spcBef>
          <a:spcPct val="0"/>
        </a:spcBef>
        <a:buNone/>
        <a:defRPr sz="2600" b="1" i="0" kern="1200">
          <a:solidFill>
            <a:schemeClr val="bg2"/>
          </a:solidFill>
          <a:latin typeface="Century Gothic" panose="020B0502020202020204" pitchFamily="34" charset="0"/>
          <a:ea typeface="+mj-ea"/>
          <a:cs typeface="+mj-cs"/>
        </a:defRPr>
      </a:lvl1pPr>
    </p:titleStyle>
    <p:bodyStyle>
      <a:lvl1pPr marL="315913" indent="-315913" algn="l" defTabSz="914400" rtl="0" eaLnBrk="1" latinLnBrk="0" hangingPunct="1">
        <a:lnSpc>
          <a:spcPct val="90000"/>
        </a:lnSpc>
        <a:spcBef>
          <a:spcPts val="1000"/>
        </a:spcBef>
        <a:buClr>
          <a:schemeClr val="bg2"/>
        </a:buClr>
        <a:buSzPct val="70000"/>
        <a:buFont typeface="Wingdings" panose="05000000000000000000" pitchFamily="2" charset="2"/>
        <a:buChar char="n"/>
        <a:defRPr sz="2400" kern="1200">
          <a:solidFill>
            <a:schemeClr val="tx1"/>
          </a:solidFill>
          <a:latin typeface="+mn-lt"/>
          <a:ea typeface="+mn-ea"/>
          <a:cs typeface="+mn-cs"/>
        </a:defRPr>
      </a:lvl1pPr>
      <a:lvl2pPr marL="620713" indent="-292100" algn="l" defTabSz="914400" rtl="0" eaLnBrk="1" latinLnBrk="0" hangingPunct="1">
        <a:lnSpc>
          <a:spcPct val="90000"/>
        </a:lnSpc>
        <a:spcBef>
          <a:spcPts val="500"/>
        </a:spcBef>
        <a:buClr>
          <a:schemeClr val="accent3"/>
        </a:buClr>
        <a:buSzPct val="100000"/>
        <a:buFont typeface="Wingdings 3" panose="05040102010807070707" pitchFamily="18" charset="2"/>
        <a:buChar char=""/>
        <a:defRPr sz="2000" kern="1200">
          <a:solidFill>
            <a:schemeClr val="accent3"/>
          </a:solidFill>
          <a:latin typeface="+mn-lt"/>
          <a:ea typeface="+mn-ea"/>
          <a:cs typeface="+mn-cs"/>
        </a:defRPr>
      </a:lvl2pPr>
      <a:lvl3pPr marL="820738" indent="-187325" algn="l" defTabSz="914400" rtl="0" eaLnBrk="1" latinLnBrk="0" hangingPunct="1">
        <a:lnSpc>
          <a:spcPct val="90000"/>
        </a:lnSpc>
        <a:spcBef>
          <a:spcPts val="500"/>
        </a:spcBef>
        <a:buClr>
          <a:schemeClr val="tx1">
            <a:lumMod val="65000"/>
            <a:lumOff val="35000"/>
          </a:schemeClr>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76698AE-A4E4-4573-B371-B76950135AE7}" type="datetimeFigureOut">
              <a:rPr lang="fr-FR" smtClean="0">
                <a:solidFill>
                  <a:prstClr val="black">
                    <a:tint val="75000"/>
                  </a:prstClr>
                </a:solidFill>
              </a:rPr>
              <a:pPr defTabSz="457200"/>
              <a:t>18/12/2023</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5C365F7-2F56-40FD-B212-BC3179B213BA}"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39271057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70" r:id="rId13"/>
    <p:sldLayoutId id="21474837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a16="http://schemas.microsoft.com/office/drawing/2014/main" xmlns=""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5" name="Rectangle 4">
            <a:extLst>
              <a:ext uri="{FF2B5EF4-FFF2-40B4-BE49-F238E27FC236}">
                <a16:creationId xmlns:a16="http://schemas.microsoft.com/office/drawing/2014/main" xmlns=""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pic>
        <p:nvPicPr>
          <p:cNvPr id="6" name="Image 5">
            <a:extLst>
              <a:ext uri="{FF2B5EF4-FFF2-40B4-BE49-F238E27FC236}">
                <a16:creationId xmlns:a16="http://schemas.microsoft.com/office/drawing/2014/main" xmlns="" id="{79A57B22-FE3F-BFCA-224D-3DA0CB71CFA0}"/>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47776" y="6003011"/>
            <a:ext cx="780948" cy="804614"/>
          </a:xfrm>
          <a:prstGeom prst="rect">
            <a:avLst/>
          </a:prstGeom>
        </p:spPr>
      </p:pic>
      <p:sp>
        <p:nvSpPr>
          <p:cNvPr id="7" name="Rectangle 6">
            <a:extLst>
              <a:ext uri="{FF2B5EF4-FFF2-40B4-BE49-F238E27FC236}">
                <a16:creationId xmlns:a16="http://schemas.microsoft.com/office/drawing/2014/main" xmlns=""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a16="http://schemas.microsoft.com/office/drawing/2014/main" xmlns="" id="{70A865FB-40C9-5CAF-BAAC-E4ED60099240}"/>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9744932" y="6113512"/>
            <a:ext cx="2306783" cy="690864"/>
          </a:xfrm>
          <a:prstGeom prst="rect">
            <a:avLst/>
          </a:prstGeom>
        </p:spPr>
      </p:pic>
      <p:sp>
        <p:nvSpPr>
          <p:cNvPr id="11" name="ZoneTexte 10">
            <a:extLst>
              <a:ext uri="{FF2B5EF4-FFF2-40B4-BE49-F238E27FC236}">
                <a16:creationId xmlns:a16="http://schemas.microsoft.com/office/drawing/2014/main" xmlns="" id="{5643CAED-F0F2-0415-6C0D-9BFF9BECD3D0}"/>
              </a:ext>
            </a:extLst>
          </p:cNvPr>
          <p:cNvSpPr txBox="1"/>
          <p:nvPr userDrawn="1"/>
        </p:nvSpPr>
        <p:spPr>
          <a:xfrm>
            <a:off x="8242609" y="6158862"/>
            <a:ext cx="1502322" cy="557624"/>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a:solidFill>
                  <a:prstClr val="white"/>
                </a:solidFill>
                <a:cs typeface="Gordita" pitchFamily="2" charset="77"/>
              </a:rPr>
              <a:t>en oncologie</a:t>
            </a:r>
          </a:p>
          <a:p>
            <a:pPr algn="r">
              <a:spcBef>
                <a:spcPts val="200"/>
              </a:spcBef>
              <a:defRPr/>
            </a:pPr>
            <a:r>
              <a:rPr lang="fr-FR" sz="1100" b="1">
                <a:solidFill>
                  <a:prstClr val="white"/>
                </a:solidFill>
                <a:cs typeface="Gordita" pitchFamily="2" charset="77"/>
              </a:rPr>
              <a:t>2-6 juin 2023 </a:t>
            </a:r>
          </a:p>
        </p:txBody>
      </p:sp>
      <p:sp>
        <p:nvSpPr>
          <p:cNvPr id="13" name="Espace réservé du titre 12"/>
          <p:cNvSpPr>
            <a:spLocks noGrp="1"/>
          </p:cNvSpPr>
          <p:nvPr>
            <p:ph type="title"/>
          </p:nvPr>
        </p:nvSpPr>
        <p:spPr>
          <a:xfrm>
            <a:off x="937845" y="83772"/>
            <a:ext cx="11254155" cy="584443"/>
          </a:xfrm>
          <a:prstGeom prst="rect">
            <a:avLst/>
          </a:prstGeom>
        </p:spPr>
        <p:txBody>
          <a:bodyPr vert="horz" lIns="91440" tIns="45720" rIns="91440" bIns="45720" rtlCol="0" anchor="t">
            <a:noAutofit/>
          </a:bodyPr>
          <a:lstStyle/>
          <a:p>
            <a:r>
              <a:rPr lang="fr-FR"/>
              <a:t>Modifiez le style du titre</a:t>
            </a:r>
          </a:p>
        </p:txBody>
      </p:sp>
      <p:sp>
        <p:nvSpPr>
          <p:cNvPr id="14" name="Espace réservé du texte 13"/>
          <p:cNvSpPr>
            <a:spLocks noGrp="1"/>
          </p:cNvSpPr>
          <p:nvPr>
            <p:ph type="body" idx="1"/>
          </p:nvPr>
        </p:nvSpPr>
        <p:spPr>
          <a:xfrm>
            <a:off x="1354015" y="1321532"/>
            <a:ext cx="10515600" cy="4351338"/>
          </a:xfrm>
          <a:prstGeom prst="rect">
            <a:avLst/>
          </a:prstGeom>
        </p:spPr>
        <p:txBody>
          <a:bodyPr vert="horz" lIns="91440" tIns="45720" rIns="91440" bIns="45720" rtlCol="0">
            <a:noAutofit/>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7899289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xStyles>
    <p:titleStyle>
      <a:lvl1pPr algn="l" defTabSz="914400" rtl="0" eaLnBrk="1" latinLnBrk="0" hangingPunct="1">
        <a:lnSpc>
          <a:spcPct val="100000"/>
        </a:lnSpc>
        <a:spcBef>
          <a:spcPct val="0"/>
        </a:spcBef>
        <a:buNone/>
        <a:defRPr sz="2600" b="1" i="0" kern="1200">
          <a:solidFill>
            <a:schemeClr val="bg2"/>
          </a:solidFill>
          <a:latin typeface="Century Gothic" panose="020B0502020202020204" pitchFamily="34" charset="0"/>
          <a:ea typeface="+mj-ea"/>
          <a:cs typeface="+mj-cs"/>
        </a:defRPr>
      </a:lvl1pPr>
    </p:titleStyle>
    <p:bodyStyle>
      <a:lvl1pPr marL="315913" indent="-315913" algn="l" defTabSz="914400" rtl="0" eaLnBrk="1" latinLnBrk="0" hangingPunct="1">
        <a:lnSpc>
          <a:spcPct val="90000"/>
        </a:lnSpc>
        <a:spcBef>
          <a:spcPts val="1000"/>
        </a:spcBef>
        <a:buClr>
          <a:schemeClr val="bg2"/>
        </a:buClr>
        <a:buSzPct val="70000"/>
        <a:buFont typeface="Wingdings" panose="05000000000000000000" pitchFamily="2" charset="2"/>
        <a:buChar char="n"/>
        <a:defRPr sz="2400" kern="1200">
          <a:solidFill>
            <a:schemeClr val="tx1"/>
          </a:solidFill>
          <a:latin typeface="+mn-lt"/>
          <a:ea typeface="+mn-ea"/>
          <a:cs typeface="+mn-cs"/>
        </a:defRPr>
      </a:lvl1pPr>
      <a:lvl2pPr marL="620713" indent="-292100" algn="l" defTabSz="914400" rtl="0" eaLnBrk="1" latinLnBrk="0" hangingPunct="1">
        <a:lnSpc>
          <a:spcPct val="90000"/>
        </a:lnSpc>
        <a:spcBef>
          <a:spcPts val="500"/>
        </a:spcBef>
        <a:buClr>
          <a:schemeClr val="accent3"/>
        </a:buClr>
        <a:buSzPct val="100000"/>
        <a:buFont typeface="Wingdings 3" panose="05040102010807070707" pitchFamily="18" charset="2"/>
        <a:buChar char=""/>
        <a:defRPr sz="2000" kern="1200">
          <a:solidFill>
            <a:schemeClr val="accent3"/>
          </a:solidFill>
          <a:latin typeface="+mn-lt"/>
          <a:ea typeface="+mn-ea"/>
          <a:cs typeface="+mn-cs"/>
        </a:defRPr>
      </a:lvl2pPr>
      <a:lvl3pPr marL="820738" indent="-187325" algn="l" defTabSz="914400" rtl="0" eaLnBrk="1" latinLnBrk="0" hangingPunct="1">
        <a:lnSpc>
          <a:spcPct val="90000"/>
        </a:lnSpc>
        <a:spcBef>
          <a:spcPts val="500"/>
        </a:spcBef>
        <a:buClr>
          <a:schemeClr val="tx1">
            <a:lumMod val="65000"/>
            <a:lumOff val="35000"/>
          </a:schemeClr>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76698AE-A4E4-4573-B371-B76950135AE7}" type="datetimeFigureOut">
              <a:rPr lang="fr-FR" smtClean="0">
                <a:solidFill>
                  <a:prstClr val="black">
                    <a:tint val="75000"/>
                  </a:prstClr>
                </a:solidFill>
              </a:rPr>
              <a:pPr defTabSz="457200"/>
              <a:t>18/12/2023</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5C365F7-2F56-40FD-B212-BC3179B213BA}"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188447640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pPr defTabSz="457200"/>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5" name="Rectangle 4">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defTabSz="457200">
              <a:tabLst>
                <a:tab pos="446088" algn="l"/>
                <a:tab pos="984250" algn="l"/>
              </a:tabLst>
            </a:pPr>
            <a:r>
              <a:rPr lang="fr-FR" sz="3600" b="1" dirty="0">
                <a:solidFill>
                  <a:srgbClr val="737078"/>
                </a:solidFill>
              </a:rPr>
              <a:t>DIGESTIF</a:t>
            </a:r>
          </a:p>
        </p:txBody>
      </p:sp>
      <p:pic>
        <p:nvPicPr>
          <p:cNvPr id="6" name="Image 5">
            <a:extLst>
              <a:ext uri="{FF2B5EF4-FFF2-40B4-BE49-F238E27FC236}">
                <a16:creationId xmlns="" xmlns:a16="http://schemas.microsoft.com/office/drawing/2014/main" id="{79A57B22-FE3F-BFCA-224D-3DA0CB71CFA0}"/>
              </a:ext>
            </a:extLst>
          </p:cNvPr>
          <p:cNvPicPr>
            <a:picLocks noChangeAspect="1"/>
          </p:cNvPicPr>
          <p:nvPr userDrawn="1"/>
        </p:nvPicPr>
        <p:blipFill>
          <a:blip r:embed="rId8"/>
          <a:stretch>
            <a:fillRect/>
          </a:stretch>
        </p:blipFill>
        <p:spPr>
          <a:xfrm>
            <a:off x="47776" y="6003011"/>
            <a:ext cx="780948" cy="804614"/>
          </a:xfrm>
          <a:prstGeom prst="rect">
            <a:avLst/>
          </a:prstGeom>
        </p:spPr>
      </p:pic>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defTabSz="457200"/>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9"/>
          <a:stretch>
            <a:fillRect/>
          </a:stretch>
        </p:blipFill>
        <p:spPr>
          <a:xfrm>
            <a:off x="9744932" y="6113512"/>
            <a:ext cx="2306783" cy="690864"/>
          </a:xfrm>
          <a:prstGeom prst="rect">
            <a:avLst/>
          </a:prstGeom>
        </p:spPr>
      </p:pic>
      <p:sp>
        <p:nvSpPr>
          <p:cNvPr id="9" name="Espace réservé du contenu 16">
            <a:extLst>
              <a:ext uri="{FF2B5EF4-FFF2-40B4-BE49-F238E27FC236}">
                <a16:creationId xmlns="" xmlns:a16="http://schemas.microsoft.com/office/drawing/2014/main" id="{4C09A83B-48CE-BFDD-DC13-A8DC2A1787C0}"/>
              </a:ext>
            </a:extLst>
          </p:cNvPr>
          <p:cNvSpPr txBox="1">
            <a:spLocks/>
          </p:cNvSpPr>
          <p:nvPr userDrawn="1"/>
        </p:nvSpPr>
        <p:spPr>
          <a:xfrm>
            <a:off x="1017816" y="6342603"/>
            <a:ext cx="5159375" cy="24719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i="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white"/>
                </a:solidFill>
              </a:rPr>
              <a:t>Xx. XXXXXX et al., ASCO</a:t>
            </a:r>
            <a:r>
              <a:rPr lang="fr-FR" baseline="30000">
                <a:solidFill>
                  <a:prstClr val="white"/>
                </a:solidFill>
              </a:rPr>
              <a:t>® </a:t>
            </a:r>
            <a:r>
              <a:rPr lang="fr-FR">
                <a:solidFill>
                  <a:prstClr val="white"/>
                </a:solidFill>
              </a:rPr>
              <a:t>2023, Abs #</a:t>
            </a:r>
            <a:endParaRPr lang="fr-FR" dirty="0">
              <a:solidFill>
                <a:prstClr val="white"/>
              </a:solidFill>
            </a:endParaRPr>
          </a:p>
        </p:txBody>
      </p:sp>
      <p:sp>
        <p:nvSpPr>
          <p:cNvPr id="11" name="ZoneTexte 10">
            <a:extLst>
              <a:ext uri="{FF2B5EF4-FFF2-40B4-BE49-F238E27FC236}">
                <a16:creationId xmlns="" xmlns:a16="http://schemas.microsoft.com/office/drawing/2014/main" id="{5643CAED-F0F2-0415-6C0D-9BFF9BECD3D0}"/>
              </a:ext>
            </a:extLst>
          </p:cNvPr>
          <p:cNvSpPr txBox="1"/>
          <p:nvPr userDrawn="1"/>
        </p:nvSpPr>
        <p:spPr>
          <a:xfrm>
            <a:off x="8242609" y="6158862"/>
            <a:ext cx="1502322" cy="557624"/>
          </a:xfrm>
          <a:prstGeom prst="rect">
            <a:avLst/>
          </a:prstGeom>
          <a:noFill/>
        </p:spPr>
        <p:txBody>
          <a:bodyPr wrap="square">
            <a:noAutofit/>
          </a:bodyPr>
          <a:lstStyle/>
          <a:p>
            <a:pPr algn="r" defTabSz="457200"/>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a:solidFill>
                  <a:prstClr val="white"/>
                </a:solidFill>
                <a:cs typeface="Gordita" pitchFamily="2" charset="77"/>
              </a:rPr>
              <a:t>en oncologie</a:t>
            </a:r>
          </a:p>
          <a:p>
            <a:pPr algn="r">
              <a:spcBef>
                <a:spcPts val="200"/>
              </a:spcBef>
              <a:defRPr/>
            </a:pPr>
            <a:r>
              <a:rPr lang="fr-FR" sz="1100" b="1">
                <a:solidFill>
                  <a:prstClr val="white"/>
                </a:solidFill>
                <a:cs typeface="Gordita" pitchFamily="2" charset="77"/>
              </a:rPr>
              <a:t>2-6 juin 2023 </a:t>
            </a:r>
          </a:p>
        </p:txBody>
      </p:sp>
      <p:sp>
        <p:nvSpPr>
          <p:cNvPr id="13" name="Espace réservé du titre 12"/>
          <p:cNvSpPr>
            <a:spLocks noGrp="1"/>
          </p:cNvSpPr>
          <p:nvPr>
            <p:ph type="title"/>
          </p:nvPr>
        </p:nvSpPr>
        <p:spPr>
          <a:xfrm>
            <a:off x="937845" y="83772"/>
            <a:ext cx="11254155" cy="584443"/>
          </a:xfrm>
          <a:prstGeom prst="rect">
            <a:avLst/>
          </a:prstGeom>
        </p:spPr>
        <p:txBody>
          <a:bodyPr vert="horz" lIns="91440" tIns="45720" rIns="91440" bIns="45720" rtlCol="0" anchor="t">
            <a:noAutofit/>
          </a:bodyPr>
          <a:lstStyle/>
          <a:p>
            <a:r>
              <a:rPr lang="fr-FR"/>
              <a:t>Modifiez le style du titre</a:t>
            </a:r>
          </a:p>
        </p:txBody>
      </p:sp>
      <p:sp>
        <p:nvSpPr>
          <p:cNvPr id="14" name="Espace réservé du texte 13"/>
          <p:cNvSpPr>
            <a:spLocks noGrp="1"/>
          </p:cNvSpPr>
          <p:nvPr>
            <p:ph type="body" idx="1"/>
          </p:nvPr>
        </p:nvSpPr>
        <p:spPr>
          <a:xfrm>
            <a:off x="1354015" y="1321532"/>
            <a:ext cx="10515600" cy="4351338"/>
          </a:xfrm>
          <a:prstGeom prst="rect">
            <a:avLst/>
          </a:prstGeom>
        </p:spPr>
        <p:txBody>
          <a:bodyPr vert="horz" lIns="91440" tIns="45720" rIns="91440" bIns="45720" rtlCol="0">
            <a:noAutofit/>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40343831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xStyles>
    <p:titleStyle>
      <a:lvl1pPr algn="l" defTabSz="914400" rtl="0" eaLnBrk="1" latinLnBrk="0" hangingPunct="1">
        <a:lnSpc>
          <a:spcPct val="100000"/>
        </a:lnSpc>
        <a:spcBef>
          <a:spcPct val="0"/>
        </a:spcBef>
        <a:buNone/>
        <a:defRPr sz="2600" b="1" i="0" kern="1200">
          <a:solidFill>
            <a:schemeClr val="bg2"/>
          </a:solidFill>
          <a:latin typeface="Century Gothic" panose="020B0502020202020204" pitchFamily="34" charset="0"/>
          <a:ea typeface="+mj-ea"/>
          <a:cs typeface="+mj-cs"/>
        </a:defRPr>
      </a:lvl1pPr>
    </p:titleStyle>
    <p:bodyStyle>
      <a:lvl1pPr marL="315913" indent="-315913" algn="l" defTabSz="914400" rtl="0" eaLnBrk="1" latinLnBrk="0" hangingPunct="1">
        <a:lnSpc>
          <a:spcPct val="90000"/>
        </a:lnSpc>
        <a:spcBef>
          <a:spcPts val="1000"/>
        </a:spcBef>
        <a:buClr>
          <a:schemeClr val="bg2"/>
        </a:buClr>
        <a:buSzPct val="70000"/>
        <a:buFont typeface="Wingdings" panose="05000000000000000000" pitchFamily="2" charset="2"/>
        <a:buChar char="n"/>
        <a:defRPr sz="2400" kern="1200">
          <a:solidFill>
            <a:schemeClr val="tx1"/>
          </a:solidFill>
          <a:latin typeface="+mn-lt"/>
          <a:ea typeface="+mn-ea"/>
          <a:cs typeface="+mn-cs"/>
        </a:defRPr>
      </a:lvl1pPr>
      <a:lvl2pPr marL="620713" indent="-292100" algn="l" defTabSz="914400" rtl="0" eaLnBrk="1" latinLnBrk="0" hangingPunct="1">
        <a:lnSpc>
          <a:spcPct val="90000"/>
        </a:lnSpc>
        <a:spcBef>
          <a:spcPts val="500"/>
        </a:spcBef>
        <a:buClr>
          <a:schemeClr val="accent3"/>
        </a:buClr>
        <a:buSzPct val="100000"/>
        <a:buFont typeface="Wingdings 3" panose="05040102010807070707" pitchFamily="18" charset="2"/>
        <a:buChar char=""/>
        <a:defRPr sz="2000" kern="1200">
          <a:solidFill>
            <a:schemeClr val="accent3"/>
          </a:solidFill>
          <a:latin typeface="+mn-lt"/>
          <a:ea typeface="+mn-ea"/>
          <a:cs typeface="+mn-cs"/>
        </a:defRPr>
      </a:lvl2pPr>
      <a:lvl3pPr marL="820738" indent="-187325" algn="l" defTabSz="914400" rtl="0" eaLnBrk="1" latinLnBrk="0" hangingPunct="1">
        <a:lnSpc>
          <a:spcPct val="90000"/>
        </a:lnSpc>
        <a:spcBef>
          <a:spcPts val="500"/>
        </a:spcBef>
        <a:buClr>
          <a:schemeClr val="tx1">
            <a:lumMod val="65000"/>
            <a:lumOff val="35000"/>
          </a:schemeClr>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5" name="Rectangle 4">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pic>
        <p:nvPicPr>
          <p:cNvPr id="6" name="Image 5">
            <a:extLst>
              <a:ext uri="{FF2B5EF4-FFF2-40B4-BE49-F238E27FC236}">
                <a16:creationId xmlns="" xmlns:a16="http://schemas.microsoft.com/office/drawing/2014/main" id="{79A57B22-FE3F-BFCA-224D-3DA0CB71CFA0}"/>
              </a:ext>
            </a:extLst>
          </p:cNvPr>
          <p:cNvPicPr>
            <a:picLocks noChangeAspect="1"/>
          </p:cNvPicPr>
          <p:nvPr userDrawn="1"/>
        </p:nvPicPr>
        <p:blipFill>
          <a:blip r:embed="rId10"/>
          <a:stretch>
            <a:fillRect/>
          </a:stretch>
        </p:blipFill>
        <p:spPr>
          <a:xfrm>
            <a:off x="47776" y="6003011"/>
            <a:ext cx="780948" cy="804614"/>
          </a:xfrm>
          <a:prstGeom prst="rect">
            <a:avLst/>
          </a:prstGeom>
        </p:spPr>
      </p:pic>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11"/>
          <a:stretch>
            <a:fillRect/>
          </a:stretch>
        </p:blipFill>
        <p:spPr>
          <a:xfrm>
            <a:off x="9744932" y="6113512"/>
            <a:ext cx="2306783" cy="690864"/>
          </a:xfrm>
          <a:prstGeom prst="rect">
            <a:avLst/>
          </a:prstGeom>
        </p:spPr>
      </p:pic>
      <p:sp>
        <p:nvSpPr>
          <p:cNvPr id="9" name="Espace réservé du contenu 16">
            <a:extLst>
              <a:ext uri="{FF2B5EF4-FFF2-40B4-BE49-F238E27FC236}">
                <a16:creationId xmlns="" xmlns:a16="http://schemas.microsoft.com/office/drawing/2014/main" id="{4C09A83B-48CE-BFDD-DC13-A8DC2A1787C0}"/>
              </a:ext>
            </a:extLst>
          </p:cNvPr>
          <p:cNvSpPr txBox="1">
            <a:spLocks/>
          </p:cNvSpPr>
          <p:nvPr userDrawn="1"/>
        </p:nvSpPr>
        <p:spPr>
          <a:xfrm>
            <a:off x="1017816" y="6342603"/>
            <a:ext cx="5159375" cy="24719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i="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white"/>
                </a:solidFill>
              </a:rPr>
              <a:t>Xx. XXXXXX et al., ASCO</a:t>
            </a:r>
            <a:r>
              <a:rPr lang="fr-FR" baseline="30000">
                <a:solidFill>
                  <a:prstClr val="white"/>
                </a:solidFill>
              </a:rPr>
              <a:t>® </a:t>
            </a:r>
            <a:r>
              <a:rPr lang="fr-FR">
                <a:solidFill>
                  <a:prstClr val="white"/>
                </a:solidFill>
              </a:rPr>
              <a:t>2023, Abs #</a:t>
            </a:r>
            <a:endParaRPr lang="fr-FR" dirty="0">
              <a:solidFill>
                <a:prstClr val="white"/>
              </a:solidFill>
            </a:endParaRPr>
          </a:p>
        </p:txBody>
      </p:sp>
      <p:sp>
        <p:nvSpPr>
          <p:cNvPr id="11" name="ZoneTexte 10">
            <a:extLst>
              <a:ext uri="{FF2B5EF4-FFF2-40B4-BE49-F238E27FC236}">
                <a16:creationId xmlns="" xmlns:a16="http://schemas.microsoft.com/office/drawing/2014/main" id="{5643CAED-F0F2-0415-6C0D-9BFF9BECD3D0}"/>
              </a:ext>
            </a:extLst>
          </p:cNvPr>
          <p:cNvSpPr txBox="1"/>
          <p:nvPr userDrawn="1"/>
        </p:nvSpPr>
        <p:spPr>
          <a:xfrm>
            <a:off x="8242609" y="6158862"/>
            <a:ext cx="1502322" cy="557624"/>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13" name="Espace réservé du titre 12"/>
          <p:cNvSpPr>
            <a:spLocks noGrp="1"/>
          </p:cNvSpPr>
          <p:nvPr>
            <p:ph type="title"/>
          </p:nvPr>
        </p:nvSpPr>
        <p:spPr>
          <a:xfrm>
            <a:off x="937845" y="83772"/>
            <a:ext cx="11254155" cy="584443"/>
          </a:xfrm>
          <a:prstGeom prst="rect">
            <a:avLst/>
          </a:prstGeom>
        </p:spPr>
        <p:txBody>
          <a:bodyPr vert="horz" lIns="91440" tIns="45720" rIns="91440" bIns="45720" rtlCol="0" anchor="t">
            <a:noAutofit/>
          </a:bodyPr>
          <a:lstStyle/>
          <a:p>
            <a:r>
              <a:rPr lang="fr-FR"/>
              <a:t>Modifiez le style du titre</a:t>
            </a:r>
          </a:p>
        </p:txBody>
      </p:sp>
      <p:sp>
        <p:nvSpPr>
          <p:cNvPr id="14" name="Espace réservé du texte 13"/>
          <p:cNvSpPr>
            <a:spLocks noGrp="1"/>
          </p:cNvSpPr>
          <p:nvPr>
            <p:ph type="body" idx="1"/>
          </p:nvPr>
        </p:nvSpPr>
        <p:spPr>
          <a:xfrm>
            <a:off x="1354015" y="1321532"/>
            <a:ext cx="10515600" cy="4351338"/>
          </a:xfrm>
          <a:prstGeom prst="rect">
            <a:avLst/>
          </a:prstGeom>
        </p:spPr>
        <p:txBody>
          <a:bodyPr vert="horz" lIns="91440" tIns="45720" rIns="91440" bIns="45720" rtlCol="0">
            <a:noAutofit/>
          </a:bodyPr>
          <a:lstStyle/>
          <a:p>
            <a:pPr lvl="0"/>
            <a:r>
              <a:rPr lang="fr-FR" dirty="0"/>
              <a:t>Modifiez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25979501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txStyles>
    <p:titleStyle>
      <a:lvl1pPr algn="l" defTabSz="914400" rtl="0" eaLnBrk="1" latinLnBrk="0" hangingPunct="1">
        <a:lnSpc>
          <a:spcPct val="100000"/>
        </a:lnSpc>
        <a:spcBef>
          <a:spcPct val="0"/>
        </a:spcBef>
        <a:buNone/>
        <a:defRPr sz="2600" b="1" i="0" kern="1200">
          <a:solidFill>
            <a:schemeClr val="bg2"/>
          </a:solidFill>
          <a:latin typeface="Century Gothic" panose="020B0502020202020204" pitchFamily="34" charset="0"/>
          <a:ea typeface="+mj-ea"/>
          <a:cs typeface="+mj-cs"/>
        </a:defRPr>
      </a:lvl1pPr>
    </p:titleStyle>
    <p:bodyStyle>
      <a:lvl1pPr marL="315913" indent="-315913" algn="l" defTabSz="914400" rtl="0" eaLnBrk="1" latinLnBrk="0" hangingPunct="1">
        <a:lnSpc>
          <a:spcPct val="90000"/>
        </a:lnSpc>
        <a:spcBef>
          <a:spcPts val="1000"/>
        </a:spcBef>
        <a:buClr>
          <a:schemeClr val="bg2"/>
        </a:buClr>
        <a:buSzPct val="70000"/>
        <a:buFont typeface="Wingdings" panose="05000000000000000000" pitchFamily="2" charset="2"/>
        <a:buChar char="n"/>
        <a:defRPr sz="2400" kern="1200">
          <a:solidFill>
            <a:schemeClr val="tx1"/>
          </a:solidFill>
          <a:latin typeface="+mn-lt"/>
          <a:ea typeface="+mn-ea"/>
          <a:cs typeface="+mn-cs"/>
        </a:defRPr>
      </a:lvl1pPr>
      <a:lvl2pPr marL="620713" indent="-292100" algn="l" defTabSz="914400" rtl="0" eaLnBrk="1" latinLnBrk="0" hangingPunct="1">
        <a:lnSpc>
          <a:spcPct val="90000"/>
        </a:lnSpc>
        <a:spcBef>
          <a:spcPts val="500"/>
        </a:spcBef>
        <a:buClr>
          <a:schemeClr val="accent3"/>
        </a:buClr>
        <a:buSzPct val="100000"/>
        <a:buFont typeface="Wingdings 3" panose="05040102010807070707" pitchFamily="18" charset="2"/>
        <a:buChar char=""/>
        <a:defRPr sz="2000" kern="1200">
          <a:solidFill>
            <a:schemeClr val="accent3"/>
          </a:solidFill>
          <a:latin typeface="+mn-lt"/>
          <a:ea typeface="+mn-ea"/>
          <a:cs typeface="+mn-cs"/>
        </a:defRPr>
      </a:lvl2pPr>
      <a:lvl3pPr marL="820738" indent="-187325" algn="l" defTabSz="914400" rtl="0" eaLnBrk="1" latinLnBrk="0" hangingPunct="1">
        <a:lnSpc>
          <a:spcPct val="90000"/>
        </a:lnSpc>
        <a:spcBef>
          <a:spcPts val="500"/>
        </a:spcBef>
        <a:buClr>
          <a:schemeClr val="tx1">
            <a:lumMod val="65000"/>
            <a:lumOff val="35000"/>
          </a:schemeClr>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1592C02-83E5-A5C8-E162-287DE145FD68}"/>
              </a:ext>
            </a:extLst>
          </p:cNvPr>
          <p:cNvSpPr/>
          <p:nvPr userDrawn="1"/>
        </p:nvSpPr>
        <p:spPr>
          <a:xfrm>
            <a:off x="0" y="0"/>
            <a:ext cx="926899" cy="6858000"/>
          </a:xfrm>
          <a:prstGeom prst="rect">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Narrow" panose="020B0604020202020204" pitchFamily="34" charset="0"/>
              <a:cs typeface="Arial Narrow" panose="020B0604020202020204" pitchFamily="34" charset="0"/>
            </a:endParaRPr>
          </a:p>
        </p:txBody>
      </p:sp>
      <p:sp>
        <p:nvSpPr>
          <p:cNvPr id="4" name="Rectangle 3">
            <a:extLst>
              <a:ext uri="{FF2B5EF4-FFF2-40B4-BE49-F238E27FC236}">
                <a16:creationId xmlns="" xmlns:a16="http://schemas.microsoft.com/office/drawing/2014/main" id="{E8032FB2-8A0C-F093-959E-CBF277FEC978}"/>
              </a:ext>
            </a:extLst>
          </p:cNvPr>
          <p:cNvSpPr/>
          <p:nvPr userDrawn="1"/>
        </p:nvSpPr>
        <p:spPr>
          <a:xfrm rot="16200000">
            <a:off x="-1201106" y="3998441"/>
            <a:ext cx="3291213" cy="707886"/>
          </a:xfrm>
          <a:prstGeom prst="rect">
            <a:avLst/>
          </a:prstGeom>
        </p:spPr>
        <p:txBody>
          <a:bodyPr wrap="square">
            <a:spAutoFit/>
          </a:bodyPr>
          <a:lstStyle/>
          <a:p>
            <a:r>
              <a:rPr lang="fr-FR" sz="800" dirty="0">
                <a:solidFill>
                  <a:prstClr val="white"/>
                </a:solidFill>
              </a:rPr>
              <a:t>Ce contenu est un rapport et/ou un résumé des communications d'un congrès dont l'objectif est d'informer </a:t>
            </a:r>
            <a:br>
              <a:rPr lang="fr-FR" sz="800" dirty="0">
                <a:solidFill>
                  <a:prstClr val="white"/>
                </a:solidFill>
              </a:rPr>
            </a:br>
            <a:r>
              <a:rPr lang="fr-FR" sz="800" dirty="0">
                <a:solidFill>
                  <a:prstClr val="white"/>
                </a:solidFill>
              </a:rPr>
              <a:t>sur l'état actuel de la recherche ; les données présentées ici peuvent ne pas être validées par les autorités de santé et, </a:t>
            </a:r>
            <a:br>
              <a:rPr lang="fr-FR" sz="800" dirty="0">
                <a:solidFill>
                  <a:prstClr val="white"/>
                </a:solidFill>
              </a:rPr>
            </a:br>
            <a:r>
              <a:rPr lang="fr-FR" sz="800" dirty="0">
                <a:solidFill>
                  <a:prstClr val="white"/>
                </a:solidFill>
              </a:rPr>
              <a:t>le cas échéant, ne doivent pas être mises en pratique.</a:t>
            </a:r>
          </a:p>
        </p:txBody>
      </p:sp>
      <p:sp>
        <p:nvSpPr>
          <p:cNvPr id="5" name="Rectangle 4">
            <a:extLst>
              <a:ext uri="{FF2B5EF4-FFF2-40B4-BE49-F238E27FC236}">
                <a16:creationId xmlns="" xmlns:a16="http://schemas.microsoft.com/office/drawing/2014/main" id="{8C8C5CF4-FDF8-693F-C82B-BF84330624DC}"/>
              </a:ext>
            </a:extLst>
          </p:cNvPr>
          <p:cNvSpPr/>
          <p:nvPr userDrawn="1"/>
        </p:nvSpPr>
        <p:spPr>
          <a:xfrm rot="16200000">
            <a:off x="-950941" y="1080182"/>
            <a:ext cx="2806702" cy="646331"/>
          </a:xfrm>
          <a:prstGeom prst="rect">
            <a:avLst/>
          </a:prstGeom>
        </p:spPr>
        <p:txBody>
          <a:bodyPr wrap="square" rIns="216000">
            <a:spAutoFit/>
          </a:bodyPr>
          <a:lstStyle/>
          <a:p>
            <a:pPr algn="r">
              <a:tabLst>
                <a:tab pos="446088" algn="l"/>
                <a:tab pos="984250" algn="l"/>
              </a:tabLst>
            </a:pPr>
            <a:r>
              <a:rPr lang="fr-FR" sz="3600" b="1" dirty="0">
                <a:solidFill>
                  <a:srgbClr val="737078"/>
                </a:solidFill>
              </a:rPr>
              <a:t>DIGESTIF</a:t>
            </a:r>
          </a:p>
        </p:txBody>
      </p:sp>
      <p:pic>
        <p:nvPicPr>
          <p:cNvPr id="6" name="Image 5">
            <a:extLst>
              <a:ext uri="{FF2B5EF4-FFF2-40B4-BE49-F238E27FC236}">
                <a16:creationId xmlns="" xmlns:a16="http://schemas.microsoft.com/office/drawing/2014/main" id="{79A57B22-FE3F-BFCA-224D-3DA0CB71CFA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7776" y="6003011"/>
            <a:ext cx="780948" cy="804614"/>
          </a:xfrm>
          <a:prstGeom prst="rect">
            <a:avLst/>
          </a:prstGeom>
        </p:spPr>
      </p:pic>
      <p:sp>
        <p:nvSpPr>
          <p:cNvPr id="7" name="Rectangle 6">
            <a:extLst>
              <a:ext uri="{FF2B5EF4-FFF2-40B4-BE49-F238E27FC236}">
                <a16:creationId xmlns="" xmlns:a16="http://schemas.microsoft.com/office/drawing/2014/main" id="{FE173DC7-B4D3-4321-AE79-E30BAB9140F0}"/>
              </a:ext>
            </a:extLst>
          </p:cNvPr>
          <p:cNvSpPr/>
          <p:nvPr userDrawn="1"/>
        </p:nvSpPr>
        <p:spPr>
          <a:xfrm>
            <a:off x="926898" y="6059887"/>
            <a:ext cx="11265101" cy="798114"/>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fr-FR" sz="1200" i="1" dirty="0">
              <a:solidFill>
                <a:prstClr val="white"/>
              </a:solidFill>
            </a:endParaRPr>
          </a:p>
        </p:txBody>
      </p:sp>
      <p:pic>
        <p:nvPicPr>
          <p:cNvPr id="8" name="Image 7" descr="Une image contenant texte, clipart&#10;&#10;Description générée automatiquement">
            <a:extLst>
              <a:ext uri="{FF2B5EF4-FFF2-40B4-BE49-F238E27FC236}">
                <a16:creationId xmlns="" xmlns:a16="http://schemas.microsoft.com/office/drawing/2014/main" id="{70A865FB-40C9-5CAF-BAAC-E4ED6009924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44932" y="6113512"/>
            <a:ext cx="2306783" cy="690864"/>
          </a:xfrm>
          <a:prstGeom prst="rect">
            <a:avLst/>
          </a:prstGeom>
        </p:spPr>
      </p:pic>
      <p:sp>
        <p:nvSpPr>
          <p:cNvPr id="9" name="Espace réservé du contenu 16">
            <a:extLst>
              <a:ext uri="{FF2B5EF4-FFF2-40B4-BE49-F238E27FC236}">
                <a16:creationId xmlns="" xmlns:a16="http://schemas.microsoft.com/office/drawing/2014/main" id="{4C09A83B-48CE-BFDD-DC13-A8DC2A1787C0}"/>
              </a:ext>
            </a:extLst>
          </p:cNvPr>
          <p:cNvSpPr txBox="1">
            <a:spLocks/>
          </p:cNvSpPr>
          <p:nvPr userDrawn="1"/>
        </p:nvSpPr>
        <p:spPr>
          <a:xfrm>
            <a:off x="1017816" y="6342603"/>
            <a:ext cx="5159375" cy="24719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i="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prstClr val="white"/>
                </a:solidFill>
              </a:rPr>
              <a:t>Xx. XXXXXX et al., ASCO</a:t>
            </a:r>
            <a:r>
              <a:rPr lang="fr-FR" baseline="30000">
                <a:solidFill>
                  <a:prstClr val="white"/>
                </a:solidFill>
              </a:rPr>
              <a:t>® </a:t>
            </a:r>
            <a:r>
              <a:rPr lang="fr-FR">
                <a:solidFill>
                  <a:prstClr val="white"/>
                </a:solidFill>
              </a:rPr>
              <a:t>2023, Abs #</a:t>
            </a:r>
            <a:endParaRPr lang="fr-FR" dirty="0">
              <a:solidFill>
                <a:prstClr val="white"/>
              </a:solidFill>
            </a:endParaRPr>
          </a:p>
        </p:txBody>
      </p:sp>
      <p:sp>
        <p:nvSpPr>
          <p:cNvPr id="11" name="ZoneTexte 10">
            <a:extLst>
              <a:ext uri="{FF2B5EF4-FFF2-40B4-BE49-F238E27FC236}">
                <a16:creationId xmlns="" xmlns:a16="http://schemas.microsoft.com/office/drawing/2014/main" id="{5643CAED-F0F2-0415-6C0D-9BFF9BECD3D0}"/>
              </a:ext>
            </a:extLst>
          </p:cNvPr>
          <p:cNvSpPr txBox="1"/>
          <p:nvPr userDrawn="1"/>
        </p:nvSpPr>
        <p:spPr>
          <a:xfrm>
            <a:off x="8242609" y="6158862"/>
            <a:ext cx="1502322" cy="557624"/>
          </a:xfrm>
          <a:prstGeom prst="rect">
            <a:avLst/>
          </a:prstGeom>
          <a:noFill/>
        </p:spPr>
        <p:txBody>
          <a:bodyPr wrap="square">
            <a:noAutofit/>
          </a:bodyPr>
          <a:lstStyle/>
          <a:p>
            <a:pPr algn="r"/>
            <a:r>
              <a:rPr lang="fr-FR" sz="1100" dirty="0">
                <a:solidFill>
                  <a:srgbClr val="FF7F4D"/>
                </a:solidFill>
                <a:cs typeface="Gordita" pitchFamily="2" charset="77"/>
              </a:rPr>
              <a:t>L’actualité</a:t>
            </a:r>
            <a:r>
              <a:rPr lang="fr-FR" sz="1100" dirty="0">
                <a:solidFill>
                  <a:prstClr val="white"/>
                </a:solidFill>
                <a:cs typeface="Gordita" pitchFamily="2" charset="77"/>
              </a:rPr>
              <a:t/>
            </a:r>
            <a:br>
              <a:rPr lang="fr-FR" sz="1100" dirty="0">
                <a:solidFill>
                  <a:prstClr val="white"/>
                </a:solidFill>
                <a:cs typeface="Gordita" pitchFamily="2" charset="77"/>
              </a:rPr>
            </a:br>
            <a:r>
              <a:rPr lang="fr-FR" sz="1100" dirty="0">
                <a:solidFill>
                  <a:prstClr val="white"/>
                </a:solidFill>
                <a:cs typeface="Gordita" pitchFamily="2" charset="77"/>
              </a:rPr>
              <a:t>en </a:t>
            </a:r>
            <a:r>
              <a:rPr lang="fr-FR" sz="1100" dirty="0" smtClean="0">
                <a:solidFill>
                  <a:prstClr val="white"/>
                </a:solidFill>
                <a:cs typeface="Gordita" pitchFamily="2" charset="77"/>
              </a:rPr>
              <a:t>oncologie</a:t>
            </a:r>
            <a:endParaRPr lang="fr-FR" sz="1100" dirty="0">
              <a:solidFill>
                <a:prstClr val="white"/>
              </a:solidFill>
              <a:cs typeface="Gordita" pitchFamily="2" charset="77"/>
            </a:endParaRPr>
          </a:p>
        </p:txBody>
      </p:sp>
      <p:sp>
        <p:nvSpPr>
          <p:cNvPr id="13" name="Espace réservé du titre 12"/>
          <p:cNvSpPr>
            <a:spLocks noGrp="1"/>
          </p:cNvSpPr>
          <p:nvPr>
            <p:ph type="title"/>
          </p:nvPr>
        </p:nvSpPr>
        <p:spPr>
          <a:xfrm>
            <a:off x="937845" y="83772"/>
            <a:ext cx="11254155" cy="584443"/>
          </a:xfrm>
          <a:prstGeom prst="rect">
            <a:avLst/>
          </a:prstGeom>
        </p:spPr>
        <p:txBody>
          <a:bodyPr vert="horz" lIns="91440" tIns="45720" rIns="91440" bIns="45720" rtlCol="0" anchor="t">
            <a:noAutofit/>
          </a:bodyPr>
          <a:lstStyle/>
          <a:p>
            <a:r>
              <a:rPr lang="fr-FR"/>
              <a:t>Modifiez le style du titre</a:t>
            </a:r>
          </a:p>
        </p:txBody>
      </p:sp>
      <p:sp>
        <p:nvSpPr>
          <p:cNvPr id="14" name="Espace réservé du texte 13"/>
          <p:cNvSpPr>
            <a:spLocks noGrp="1"/>
          </p:cNvSpPr>
          <p:nvPr>
            <p:ph type="body" idx="1"/>
          </p:nvPr>
        </p:nvSpPr>
        <p:spPr>
          <a:xfrm>
            <a:off x="1354015" y="1321532"/>
            <a:ext cx="10515600" cy="4351338"/>
          </a:xfrm>
          <a:prstGeom prst="rect">
            <a:avLst/>
          </a:prstGeom>
        </p:spPr>
        <p:txBody>
          <a:bodyPr vert="horz" lIns="91440" tIns="45720" rIns="91440" bIns="45720" rtlCol="0">
            <a:noAutofit/>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85226115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txStyles>
    <p:titleStyle>
      <a:lvl1pPr algn="l" defTabSz="914400" rtl="0" eaLnBrk="1" latinLnBrk="0" hangingPunct="1">
        <a:lnSpc>
          <a:spcPct val="100000"/>
        </a:lnSpc>
        <a:spcBef>
          <a:spcPct val="0"/>
        </a:spcBef>
        <a:buNone/>
        <a:defRPr sz="2600" b="1" i="0" kern="1200">
          <a:solidFill>
            <a:schemeClr val="bg2"/>
          </a:solidFill>
          <a:latin typeface="Century Gothic" panose="020B0502020202020204" pitchFamily="34" charset="0"/>
          <a:ea typeface="+mj-ea"/>
          <a:cs typeface="+mj-cs"/>
        </a:defRPr>
      </a:lvl1pPr>
    </p:titleStyle>
    <p:bodyStyle>
      <a:lvl1pPr marL="315913" indent="-315913" algn="l" defTabSz="914400" rtl="0" eaLnBrk="1" latinLnBrk="0" hangingPunct="1">
        <a:lnSpc>
          <a:spcPct val="90000"/>
        </a:lnSpc>
        <a:spcBef>
          <a:spcPts val="1000"/>
        </a:spcBef>
        <a:buClr>
          <a:schemeClr val="bg2"/>
        </a:buClr>
        <a:buSzPct val="70000"/>
        <a:buFont typeface="Wingdings" panose="05000000000000000000" pitchFamily="2" charset="2"/>
        <a:buChar char="n"/>
        <a:defRPr sz="2400" kern="1200">
          <a:solidFill>
            <a:schemeClr val="tx1"/>
          </a:solidFill>
          <a:latin typeface="+mn-lt"/>
          <a:ea typeface="+mn-ea"/>
          <a:cs typeface="+mn-cs"/>
        </a:defRPr>
      </a:lvl1pPr>
      <a:lvl2pPr marL="620713" indent="-292100" algn="l" defTabSz="914400" rtl="0" eaLnBrk="1" latinLnBrk="0" hangingPunct="1">
        <a:lnSpc>
          <a:spcPct val="90000"/>
        </a:lnSpc>
        <a:spcBef>
          <a:spcPts val="500"/>
        </a:spcBef>
        <a:buClr>
          <a:schemeClr val="accent3"/>
        </a:buClr>
        <a:buSzPct val="100000"/>
        <a:buFont typeface="Wingdings 3" panose="05040102010807070707" pitchFamily="18" charset="2"/>
        <a:buChar char=""/>
        <a:defRPr sz="2000" kern="1200">
          <a:solidFill>
            <a:schemeClr val="accent3"/>
          </a:solidFill>
          <a:latin typeface="+mn-lt"/>
          <a:ea typeface="+mn-ea"/>
          <a:cs typeface="+mn-cs"/>
        </a:defRPr>
      </a:lvl2pPr>
      <a:lvl3pPr marL="820738" indent="-187325" algn="l" defTabSz="914400" rtl="0" eaLnBrk="1" latinLnBrk="0" hangingPunct="1">
        <a:lnSpc>
          <a:spcPct val="90000"/>
        </a:lnSpc>
        <a:spcBef>
          <a:spcPts val="500"/>
        </a:spcBef>
        <a:buClr>
          <a:schemeClr val="tx1">
            <a:lumMod val="65000"/>
            <a:lumOff val="35000"/>
          </a:schemeClr>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5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59.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59.xml"/><Relationship Id="rId5" Type="http://schemas.microsoft.com/office/2007/relationships/hdphoto" Target="../media/hdphoto3.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9.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hart" Target="../charts/chart8.xml"/><Relationship Id="rId7" Type="http://schemas.microsoft.com/office/2007/relationships/hdphoto" Target="../media/hdphoto5.wdp"/><Relationship Id="rId2" Type="http://schemas.openxmlformats.org/officeDocument/2006/relationships/slideLayout" Target="../slideLayouts/slideLayout59.xml"/><Relationship Id="rId1" Type="http://schemas.openxmlformats.org/officeDocument/2006/relationships/tags" Target="../tags/tag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59.xml"/><Relationship Id="rId1" Type="http://schemas.openxmlformats.org/officeDocument/2006/relationships/tags" Target="../tags/tag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9.xml"/><Relationship Id="rId1" Type="http://schemas.openxmlformats.org/officeDocument/2006/relationships/tags" Target="../tags/tag3.xml"/><Relationship Id="rId6" Type="http://schemas.microsoft.com/office/2007/relationships/hdphoto" Target="../media/hdphoto5.wdp"/><Relationship Id="rId5" Type="http://schemas.openxmlformats.org/officeDocument/2006/relationships/image" Target="../media/image41.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59.xml"/><Relationship Id="rId1" Type="http://schemas.openxmlformats.org/officeDocument/2006/relationships/tags" Target="../tags/tag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54.jpeg"/><Relationship Id="rId2" Type="http://schemas.openxmlformats.org/officeDocument/2006/relationships/image" Target="../media/image50.png"/><Relationship Id="rId1" Type="http://schemas.openxmlformats.org/officeDocument/2006/relationships/slideLayout" Target="../slideLayouts/slideLayout5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3.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space réservé du texte 33"/>
          <p:cNvSpPr>
            <a:spLocks noGrp="1"/>
          </p:cNvSpPr>
          <p:nvPr>
            <p:ph type="body" sz="quarter" idx="26"/>
          </p:nvPr>
        </p:nvSpPr>
        <p:spPr>
          <a:xfrm>
            <a:off x="1299787" y="3827900"/>
            <a:ext cx="11302314" cy="596145"/>
          </a:xfrm>
        </p:spPr>
        <p:txBody>
          <a:bodyPr/>
          <a:lstStyle/>
          <a:p>
            <a:pPr algn="ctr"/>
            <a:r>
              <a:rPr lang="fr-FR" sz="3200" dirty="0" smtClean="0"/>
              <a:t>Mise </a:t>
            </a:r>
            <a:r>
              <a:rPr lang="fr-FR" sz="3200" dirty="0"/>
              <a:t>en pratique pour la </a:t>
            </a:r>
            <a:r>
              <a:rPr lang="fr-FR" sz="3200" dirty="0" smtClean="0"/>
              <a:t>clinique</a:t>
            </a:r>
            <a:endParaRPr lang="fr-FR" sz="3200" dirty="0"/>
          </a:p>
        </p:txBody>
      </p:sp>
      <p:sp>
        <p:nvSpPr>
          <p:cNvPr id="6" name="Espace réservé du texte 5">
            <a:extLst>
              <a:ext uri="{FF2B5EF4-FFF2-40B4-BE49-F238E27FC236}">
                <a16:creationId xmlns="" xmlns:a16="http://schemas.microsoft.com/office/drawing/2014/main" id="{2B665F4E-44AC-CAEA-8A7D-F3A10B218F70}"/>
              </a:ext>
            </a:extLst>
          </p:cNvPr>
          <p:cNvSpPr>
            <a:spLocks noGrp="1"/>
          </p:cNvSpPr>
          <p:nvPr>
            <p:ph type="body" sz="quarter" idx="14"/>
          </p:nvPr>
        </p:nvSpPr>
        <p:spPr>
          <a:xfrm>
            <a:off x="3020037" y="942871"/>
            <a:ext cx="9513694" cy="485469"/>
          </a:xfrm>
        </p:spPr>
        <p:txBody>
          <a:bodyPr>
            <a:noAutofit/>
          </a:bodyPr>
          <a:lstStyle/>
          <a:p>
            <a:r>
              <a:rPr lang="fr-FR" i="1" dirty="0" smtClean="0"/>
              <a:t>Actualisation </a:t>
            </a:r>
            <a:r>
              <a:rPr lang="fr-FR" i="1" dirty="0"/>
              <a:t>des recommandations </a:t>
            </a:r>
            <a:endParaRPr lang="fr-FR" i="1" dirty="0" smtClean="0"/>
          </a:p>
          <a:p>
            <a:r>
              <a:rPr lang="fr-FR" i="1" dirty="0" smtClean="0"/>
              <a:t>dans </a:t>
            </a:r>
            <a:r>
              <a:rPr lang="fr-FR" i="1" dirty="0"/>
              <a:t>le CHC </a:t>
            </a:r>
            <a:endParaRPr lang="fr-FR" sz="2800" dirty="0"/>
          </a:p>
        </p:txBody>
      </p:sp>
      <p:sp>
        <p:nvSpPr>
          <p:cNvPr id="9" name="Espace réservé du texte 8">
            <a:extLst>
              <a:ext uri="{FF2B5EF4-FFF2-40B4-BE49-F238E27FC236}">
                <a16:creationId xmlns="" xmlns:a16="http://schemas.microsoft.com/office/drawing/2014/main" id="{DCAB9B0C-EACB-00EC-97D7-FEC7F98B1317}"/>
              </a:ext>
            </a:extLst>
          </p:cNvPr>
          <p:cNvSpPr>
            <a:spLocks noGrp="1"/>
          </p:cNvSpPr>
          <p:nvPr>
            <p:ph type="body" sz="quarter" idx="15"/>
          </p:nvPr>
        </p:nvSpPr>
        <p:spPr/>
        <p:txBody>
          <a:bodyPr/>
          <a:lstStyle/>
          <a:p>
            <a:r>
              <a:rPr lang="fr-FR" dirty="0" smtClean="0">
                <a:cs typeface="Gordita" pitchFamily="2" charset="77"/>
              </a:rPr>
              <a:t>13 décembre </a:t>
            </a:r>
            <a:r>
              <a:rPr lang="fr-FR" sz="1050" b="1" dirty="0" smtClean="0">
                <a:solidFill>
                  <a:schemeClr val="bg1"/>
                </a:solidFill>
                <a:latin typeface="Century Gothic" panose="020B0502020202020204" pitchFamily="34" charset="0"/>
                <a:cs typeface="Gordita" pitchFamily="2" charset="77"/>
              </a:rPr>
              <a:t>2023</a:t>
            </a:r>
            <a:r>
              <a:rPr kumimoji="0" lang="fr-FR" sz="1050" b="1" u="none" strike="noStrike" kern="1200" cap="none" spc="0" normalizeH="0" baseline="0" noProof="0" dirty="0" smtClean="0">
                <a:ln>
                  <a:noFill/>
                </a:ln>
                <a:solidFill>
                  <a:schemeClr val="bg1"/>
                </a:solidFill>
                <a:effectLst/>
                <a:uLnTx/>
                <a:uFillTx/>
                <a:latin typeface="Century Gothic" panose="020B0502020202020204" pitchFamily="34" charset="0"/>
                <a:cs typeface="Gordita Light" pitchFamily="2" charset="77"/>
              </a:rPr>
              <a:t> </a:t>
            </a:r>
            <a:endParaRPr lang="fr-FR" sz="1050" b="1" dirty="0">
              <a:solidFill>
                <a:schemeClr val="bg1"/>
              </a:solidFill>
              <a:latin typeface="Century Gothic" panose="020B0502020202020204" pitchFamily="34" charset="0"/>
            </a:endParaRPr>
          </a:p>
          <a:p>
            <a:endParaRPr lang="fr-FR" dirty="0"/>
          </a:p>
        </p:txBody>
      </p:sp>
      <p:sp>
        <p:nvSpPr>
          <p:cNvPr id="28" name="Espace réservé du texte 27"/>
          <p:cNvSpPr>
            <a:spLocks noGrp="1"/>
          </p:cNvSpPr>
          <p:nvPr>
            <p:ph type="body" sz="quarter" idx="18"/>
          </p:nvPr>
        </p:nvSpPr>
        <p:spPr>
          <a:xfrm>
            <a:off x="2599719" y="5185756"/>
            <a:ext cx="1782524" cy="569913"/>
          </a:xfrm>
        </p:spPr>
        <p:txBody>
          <a:bodyPr/>
          <a:lstStyle/>
          <a:p>
            <a:r>
              <a:rPr lang="fr-FR" dirty="0" smtClean="0"/>
              <a:t>Pr Julien </a:t>
            </a:r>
          </a:p>
          <a:p>
            <a:r>
              <a:rPr lang="fr-FR" dirty="0" smtClean="0"/>
              <a:t>EDELINE</a:t>
            </a:r>
            <a:endParaRPr lang="fr-FR" dirty="0"/>
          </a:p>
        </p:txBody>
      </p:sp>
      <p:pic>
        <p:nvPicPr>
          <p:cNvPr id="3" name="Espace réservé pour une image  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a:stretch>
            <a:fillRect/>
          </a:stretch>
        </p:blipFill>
        <p:spPr/>
      </p:pic>
      <p:sp>
        <p:nvSpPr>
          <p:cNvPr id="31" name="Espace réservé du texte 30"/>
          <p:cNvSpPr>
            <a:spLocks noGrp="1"/>
          </p:cNvSpPr>
          <p:nvPr>
            <p:ph type="body" sz="quarter" idx="23"/>
          </p:nvPr>
        </p:nvSpPr>
        <p:spPr/>
        <p:txBody>
          <a:bodyPr/>
          <a:lstStyle/>
          <a:p>
            <a:r>
              <a:rPr lang="fr-FR" dirty="0" smtClean="0"/>
              <a:t>Pr Jean-Frédéric BLANC</a:t>
            </a:r>
            <a:endParaRPr lang="fr-FR" dirty="0"/>
          </a:p>
        </p:txBody>
      </p:sp>
      <p:sp>
        <p:nvSpPr>
          <p:cNvPr id="32" name="Espace réservé du texte 31"/>
          <p:cNvSpPr>
            <a:spLocks noGrp="1"/>
          </p:cNvSpPr>
          <p:nvPr>
            <p:ph type="body" sz="quarter" idx="24"/>
          </p:nvPr>
        </p:nvSpPr>
        <p:spPr>
          <a:xfrm>
            <a:off x="10315823" y="5045088"/>
            <a:ext cx="1782524" cy="569913"/>
          </a:xfrm>
        </p:spPr>
        <p:txBody>
          <a:bodyPr/>
          <a:lstStyle/>
          <a:p>
            <a:r>
              <a:rPr lang="fr-FR" dirty="0" smtClean="0"/>
              <a:t>Pr Jean-Marc PHELIP</a:t>
            </a:r>
            <a:endParaRPr lang="fr-FR" dirty="0"/>
          </a:p>
        </p:txBody>
      </p:sp>
      <p:sp>
        <p:nvSpPr>
          <p:cNvPr id="33" name="Espace réservé du texte 32"/>
          <p:cNvSpPr>
            <a:spLocks noGrp="1"/>
          </p:cNvSpPr>
          <p:nvPr>
            <p:ph type="body" sz="quarter" idx="25"/>
          </p:nvPr>
        </p:nvSpPr>
        <p:spPr>
          <a:xfrm>
            <a:off x="2598312" y="5657252"/>
            <a:ext cx="1782524" cy="987531"/>
          </a:xfrm>
        </p:spPr>
        <p:txBody>
          <a:bodyPr/>
          <a:lstStyle/>
          <a:p>
            <a:r>
              <a:rPr lang="fr-FR" dirty="0" smtClean="0"/>
              <a:t>Centre Eugène Marquis </a:t>
            </a:r>
          </a:p>
          <a:p>
            <a:r>
              <a:rPr lang="fr-FR" dirty="0" smtClean="0"/>
              <a:t>Rennes</a:t>
            </a:r>
            <a:endParaRPr lang="fr-FR" dirty="0"/>
          </a:p>
        </p:txBody>
      </p:sp>
      <p:sp>
        <p:nvSpPr>
          <p:cNvPr id="35" name="Espace réservé du texte 34"/>
          <p:cNvSpPr>
            <a:spLocks noGrp="1"/>
          </p:cNvSpPr>
          <p:nvPr>
            <p:ph type="body" sz="quarter" idx="27"/>
          </p:nvPr>
        </p:nvSpPr>
        <p:spPr>
          <a:xfrm>
            <a:off x="6599759" y="5556694"/>
            <a:ext cx="1782524" cy="981032"/>
          </a:xfrm>
        </p:spPr>
        <p:txBody>
          <a:bodyPr/>
          <a:lstStyle/>
          <a:p>
            <a:r>
              <a:rPr lang="fr-FR" dirty="0" smtClean="0"/>
              <a:t>Groupe Hospitalier St-André CHU </a:t>
            </a:r>
          </a:p>
          <a:p>
            <a:r>
              <a:rPr lang="fr-FR" dirty="0" smtClean="0"/>
              <a:t>Bordeaux</a:t>
            </a:r>
            <a:endParaRPr lang="fr-FR" dirty="0"/>
          </a:p>
        </p:txBody>
      </p:sp>
      <p:sp>
        <p:nvSpPr>
          <p:cNvPr id="36" name="Espace réservé du texte 35"/>
          <p:cNvSpPr>
            <a:spLocks noGrp="1"/>
          </p:cNvSpPr>
          <p:nvPr>
            <p:ph type="body" sz="quarter" idx="28"/>
          </p:nvPr>
        </p:nvSpPr>
        <p:spPr/>
        <p:txBody>
          <a:bodyPr/>
          <a:lstStyle/>
          <a:p>
            <a:r>
              <a:rPr lang="fr-FR" dirty="0" smtClean="0"/>
              <a:t>CHU St-Etienne</a:t>
            </a:r>
            <a:endParaRPr lang="fr-FR" dirty="0"/>
          </a:p>
        </p:txBody>
      </p:sp>
      <p:sp>
        <p:nvSpPr>
          <p:cNvPr id="16" name="Rectangle 15"/>
          <p:cNvSpPr/>
          <p:nvPr/>
        </p:nvSpPr>
        <p:spPr>
          <a:xfrm>
            <a:off x="0" y="3288484"/>
            <a:ext cx="5905850" cy="518800"/>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i="1" dirty="0" smtClean="0">
                <a:solidFill>
                  <a:schemeClr val="bg1"/>
                </a:solidFill>
                <a:latin typeface="+mj-lt"/>
                <a:cs typeface="Calibri" panose="020F0502020204030204" pitchFamily="34" charset="0"/>
              </a:rPr>
              <a:t>Avec le soutien institutionnel des laboratoires </a:t>
            </a:r>
            <a:endParaRPr lang="fr-FR" sz="1100" i="1" dirty="0">
              <a:solidFill>
                <a:schemeClr val="bg1"/>
              </a:solidFill>
              <a:latin typeface="+mj-lt"/>
              <a:cs typeface="Calibri" panose="020F0502020204030204"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061" y="3360279"/>
            <a:ext cx="1307936" cy="355556"/>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24337" y="3433012"/>
            <a:ext cx="662730" cy="206164"/>
          </a:xfrm>
          <a:prstGeom prst="rect">
            <a:avLst/>
          </a:prstGeom>
        </p:spPr>
      </p:pic>
      <p:pic>
        <p:nvPicPr>
          <p:cNvPr id="20" name="Espace réservé pour une image  19"/>
          <p:cNvPicPr>
            <a:picLocks noGrp="1" noChangeAspect="1"/>
          </p:cNvPicPr>
          <p:nvPr>
            <p:ph type="pic" idx="1"/>
          </p:nvPr>
        </p:nvPicPr>
        <p:blipFill>
          <a:blip r:embed="rId5">
            <a:extLst>
              <a:ext uri="{28A0092B-C50C-407E-A947-70E740481C1C}">
                <a14:useLocalDpi xmlns:a14="http://schemas.microsoft.com/office/drawing/2010/main" val="0"/>
              </a:ext>
            </a:extLst>
          </a:blip>
          <a:srcRect t="4551" b="4551"/>
          <a:stretch>
            <a:fillRect/>
          </a:stretch>
        </p:blipFill>
        <p:spPr/>
      </p:pic>
      <p:pic>
        <p:nvPicPr>
          <p:cNvPr id="23" name="Espace réservé pour une image  22"/>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a:stretch>
            <a:fillRect/>
          </a:stretch>
        </p:blipFill>
        <p:spPr/>
      </p:pic>
      <p:pic>
        <p:nvPicPr>
          <p:cNvPr id="24" name="Espace réservé pour une image  23"/>
          <p:cNvPicPr>
            <a:picLocks noGrp="1" noChangeAspect="1"/>
          </p:cNvPicPr>
          <p:nvPr>
            <p:ph type="pic" sz="quarter" idx="19"/>
          </p:nvPr>
        </p:nvPicPr>
        <p:blipFill>
          <a:blip r:embed="rId7">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02277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p:cNvGraphicFramePr>
            <a:graphicFrameLocks noGrp="1"/>
          </p:cNvGraphicFramePr>
          <p:nvPr>
            <p:extLst>
              <p:ext uri="{D42A27DB-BD31-4B8C-83A1-F6EECF244321}">
                <p14:modId xmlns:p14="http://schemas.microsoft.com/office/powerpoint/2010/main" val="3619749917"/>
              </p:ext>
            </p:extLst>
          </p:nvPr>
        </p:nvGraphicFramePr>
        <p:xfrm>
          <a:off x="1287616" y="4795073"/>
          <a:ext cx="8579012" cy="717351"/>
        </p:xfrm>
        <a:graphic>
          <a:graphicData uri="http://schemas.openxmlformats.org/drawingml/2006/table">
            <a:tbl>
              <a:tblPr firstRow="1" bandRow="1">
                <a:tableStyleId>{5C22544A-7EE6-4342-B048-85BDC9FD1C3A}</a:tableStyleId>
              </a:tblPr>
              <a:tblGrid>
                <a:gridCol w="1045042">
                  <a:extLst>
                    <a:ext uri="{9D8B030D-6E8A-4147-A177-3AD203B41FA5}">
                      <a16:colId xmlns:a16="http://schemas.microsoft.com/office/drawing/2014/main" xmlns="" val="20000"/>
                    </a:ext>
                  </a:extLst>
                </a:gridCol>
                <a:gridCol w="753397">
                  <a:extLst>
                    <a:ext uri="{9D8B030D-6E8A-4147-A177-3AD203B41FA5}">
                      <a16:colId xmlns:a16="http://schemas.microsoft.com/office/drawing/2014/main" xmlns="" val="20001"/>
                    </a:ext>
                  </a:extLst>
                </a:gridCol>
                <a:gridCol w="753397">
                  <a:extLst>
                    <a:ext uri="{9D8B030D-6E8A-4147-A177-3AD203B41FA5}">
                      <a16:colId xmlns:a16="http://schemas.microsoft.com/office/drawing/2014/main" xmlns="" val="20006"/>
                    </a:ext>
                  </a:extLst>
                </a:gridCol>
                <a:gridCol w="753397">
                  <a:extLst>
                    <a:ext uri="{9D8B030D-6E8A-4147-A177-3AD203B41FA5}">
                      <a16:colId xmlns:a16="http://schemas.microsoft.com/office/drawing/2014/main" xmlns="" val="20002"/>
                    </a:ext>
                  </a:extLst>
                </a:gridCol>
                <a:gridCol w="753397">
                  <a:extLst>
                    <a:ext uri="{9D8B030D-6E8A-4147-A177-3AD203B41FA5}">
                      <a16:colId xmlns:a16="http://schemas.microsoft.com/office/drawing/2014/main" xmlns="" val="20007"/>
                    </a:ext>
                  </a:extLst>
                </a:gridCol>
                <a:gridCol w="753397">
                  <a:extLst>
                    <a:ext uri="{9D8B030D-6E8A-4147-A177-3AD203B41FA5}">
                      <a16:colId xmlns:a16="http://schemas.microsoft.com/office/drawing/2014/main" xmlns="" val="20003"/>
                    </a:ext>
                  </a:extLst>
                </a:gridCol>
                <a:gridCol w="753397">
                  <a:extLst>
                    <a:ext uri="{9D8B030D-6E8A-4147-A177-3AD203B41FA5}">
                      <a16:colId xmlns:a16="http://schemas.microsoft.com/office/drawing/2014/main" xmlns="" val="20008"/>
                    </a:ext>
                  </a:extLst>
                </a:gridCol>
                <a:gridCol w="753397">
                  <a:extLst>
                    <a:ext uri="{9D8B030D-6E8A-4147-A177-3AD203B41FA5}">
                      <a16:colId xmlns:a16="http://schemas.microsoft.com/office/drawing/2014/main" xmlns="" val="20004"/>
                    </a:ext>
                  </a:extLst>
                </a:gridCol>
                <a:gridCol w="753397">
                  <a:extLst>
                    <a:ext uri="{9D8B030D-6E8A-4147-A177-3AD203B41FA5}">
                      <a16:colId xmlns:a16="http://schemas.microsoft.com/office/drawing/2014/main" xmlns="" val="20009"/>
                    </a:ext>
                  </a:extLst>
                </a:gridCol>
                <a:gridCol w="753397">
                  <a:extLst>
                    <a:ext uri="{9D8B030D-6E8A-4147-A177-3AD203B41FA5}">
                      <a16:colId xmlns:a16="http://schemas.microsoft.com/office/drawing/2014/main" xmlns="" val="20005"/>
                    </a:ext>
                  </a:extLst>
                </a:gridCol>
                <a:gridCol w="753397">
                  <a:extLst>
                    <a:ext uri="{9D8B030D-6E8A-4147-A177-3AD203B41FA5}">
                      <a16:colId xmlns:a16="http://schemas.microsoft.com/office/drawing/2014/main" xmlns="" val="20010"/>
                    </a:ext>
                  </a:extLst>
                </a:gridCol>
              </a:tblGrid>
              <a:tr h="314611">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xmlns="" val="10000"/>
                  </a:ext>
                </a:extLst>
              </a:tr>
              <a:tr h="214398">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100" b="1" dirty="0" err="1">
                          <a:solidFill>
                            <a:srgbClr val="FD7E4E"/>
                          </a:solidFill>
                        </a:rPr>
                        <a:t>imAE</a:t>
                      </a:r>
                      <a:endParaRPr lang="fr-FR" sz="1100" b="1" dirty="0">
                        <a:solidFill>
                          <a:srgbClr val="FD7E4E"/>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FD7E4E"/>
                          </a:solidFill>
                        </a:rPr>
                        <a:t>139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FD7E4E"/>
                          </a:solidFill>
                        </a:rPr>
                        <a:t>97 (42)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4"/>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4"/>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FD7E4E"/>
                          </a:solidFill>
                        </a:rPr>
                        <a:t>69 (70)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4"/>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FD7E4E"/>
                          </a:solidFill>
                        </a:rPr>
                        <a:t>12 (82)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8342">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100" b="1">
                          <a:solidFill>
                            <a:schemeClr val="accent3"/>
                          </a:solidFill>
                        </a:rPr>
                        <a:t>No imAE</a:t>
                      </a: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a:solidFill>
                            <a:schemeClr val="accent3"/>
                          </a:solidFill>
                        </a:rPr>
                        <a:t>249 (0)</a:t>
                      </a: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a:solidFill>
                            <a:schemeClr val="accent3"/>
                          </a:solidFill>
                        </a:rPr>
                        <a:t>137 (110)</a:t>
                      </a: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a:solidFill>
                            <a:schemeClr val="accent3"/>
                          </a:solidFill>
                        </a:rPr>
                        <a:t>88 (159)</a:t>
                      </a: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100" b="1">
                          <a:solidFill>
                            <a:schemeClr val="accent3"/>
                          </a:solidFill>
                        </a:rPr>
                        <a:t>20 (175)</a:t>
                      </a:r>
                      <a:endParaRPr lang="fr-FR" sz="11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6" name="Espace réservé du texte 15"/>
          <p:cNvSpPr>
            <a:spLocks noGrp="1"/>
          </p:cNvSpPr>
          <p:nvPr>
            <p:ph type="body" sz="quarter" idx="18"/>
          </p:nvPr>
        </p:nvSpPr>
        <p:spPr/>
        <p:txBody>
          <a:bodyPr/>
          <a:lstStyle/>
          <a:p>
            <a:r>
              <a:rPr lang="fr-FR" dirty="0"/>
              <a:t>Survie globale selon </a:t>
            </a:r>
            <a:r>
              <a:rPr lang="fr-FR" dirty="0" err="1"/>
              <a:t>imAE</a:t>
            </a:r>
            <a:r>
              <a:rPr lang="fr-FR" dirty="0"/>
              <a:t> dans le bras STRIDE</a:t>
            </a:r>
          </a:p>
        </p:txBody>
      </p:sp>
      <p:sp>
        <p:nvSpPr>
          <p:cNvPr id="8" name="Espace réservé du contenu 5">
            <a:extLst>
              <a:ext uri="{FF2B5EF4-FFF2-40B4-BE49-F238E27FC236}">
                <a16:creationId xmlns:a16="http://schemas.microsoft.com/office/drawing/2014/main" xmlns="" id="{7D1463E7-E222-04F8-CA68-D4B30CB29C16}"/>
              </a:ext>
            </a:extLst>
          </p:cNvPr>
          <p:cNvSpPr>
            <a:spLocks noGrp="1"/>
          </p:cNvSpPr>
          <p:nvPr>
            <p:ph sz="quarter" idx="16"/>
          </p:nvPr>
        </p:nvSpPr>
        <p:spPr>
          <a:xfrm>
            <a:off x="1017816" y="6342603"/>
            <a:ext cx="5159375" cy="247196"/>
          </a:xfrm>
        </p:spPr>
        <p:txBody>
          <a:bodyPr/>
          <a:lstStyle/>
          <a:p>
            <a:r>
              <a:rPr lang="fr-FR" dirty="0"/>
              <a:t>G. Lau et al., ASCO</a:t>
            </a:r>
            <a:r>
              <a:rPr lang="fr-FR" baseline="30000" dirty="0"/>
              <a:t>® </a:t>
            </a:r>
            <a:r>
              <a:rPr lang="fr-FR" dirty="0"/>
              <a:t>2023, Abs #4004</a:t>
            </a:r>
          </a:p>
        </p:txBody>
      </p:sp>
      <p:sp>
        <p:nvSpPr>
          <p:cNvPr id="5" name="Espace réservé du contenu 14">
            <a:extLst>
              <a:ext uri="{FF2B5EF4-FFF2-40B4-BE49-F238E27FC236}">
                <a16:creationId xmlns:a16="http://schemas.microsoft.com/office/drawing/2014/main" xmlns="" id="{829A4C01-F950-1C47-D294-221FDEEFA3AD}"/>
              </a:ext>
            </a:extLst>
          </p:cNvPr>
          <p:cNvSpPr>
            <a:spLocks noGrp="1"/>
          </p:cNvSpPr>
          <p:nvPr>
            <p:ph sz="quarter" idx="19"/>
          </p:nvPr>
        </p:nvSpPr>
        <p:spPr>
          <a:xfrm>
            <a:off x="978875" y="1146752"/>
            <a:ext cx="11172093" cy="492745"/>
          </a:xfrm>
        </p:spPr>
        <p:txBody>
          <a:bodyPr>
            <a:normAutofit/>
          </a:bodyPr>
          <a:lstStyle/>
          <a:p>
            <a:pPr>
              <a:lnSpc>
                <a:spcPct val="100000"/>
              </a:lnSpc>
            </a:pPr>
            <a:r>
              <a:rPr lang="fr-FR" sz="1600" dirty="0"/>
              <a:t>Une amélioration de la SG était observée chez les pts ayant présenté un </a:t>
            </a:r>
            <a:r>
              <a:rPr lang="fr-FR" sz="1600" dirty="0" err="1"/>
              <a:t>imAE</a:t>
            </a:r>
            <a:r>
              <a:rPr lang="fr-FR" sz="1600" dirty="0"/>
              <a:t> </a:t>
            </a:r>
          </a:p>
        </p:txBody>
      </p:sp>
      <p:sp>
        <p:nvSpPr>
          <p:cNvPr id="7" name="Rectangle à coins arrondis 6"/>
          <p:cNvSpPr/>
          <p:nvPr/>
        </p:nvSpPr>
        <p:spPr>
          <a:xfrm>
            <a:off x="1610977" y="1784989"/>
            <a:ext cx="9309370" cy="3830105"/>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400">
              <a:solidFill>
                <a:prstClr val="white"/>
              </a:solidFill>
              <a:cs typeface="Arial" panose="020B0604020202020204" pitchFamily="34" charset="0"/>
            </a:endParaRPr>
          </a:p>
        </p:txBody>
      </p:sp>
      <p:grpSp>
        <p:nvGrpSpPr>
          <p:cNvPr id="12" name="Groupe 11"/>
          <p:cNvGrpSpPr/>
          <p:nvPr/>
        </p:nvGrpSpPr>
        <p:grpSpPr>
          <a:xfrm>
            <a:off x="1798663" y="2324523"/>
            <a:ext cx="8857902" cy="2697764"/>
            <a:chOff x="390927" y="2595507"/>
            <a:chExt cx="6932267" cy="3149183"/>
          </a:xfrm>
        </p:grpSpPr>
        <p:graphicFrame>
          <p:nvGraphicFramePr>
            <p:cNvPr id="13" name="Graphique 12"/>
            <p:cNvGraphicFramePr/>
            <p:nvPr/>
          </p:nvGraphicFramePr>
          <p:xfrm>
            <a:off x="454355" y="2595507"/>
            <a:ext cx="6134209" cy="282770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4"/>
            <p:cNvSpPr txBox="1">
              <a:spLocks noChangeArrowheads="1"/>
            </p:cNvSpPr>
            <p:nvPr/>
          </p:nvSpPr>
          <p:spPr bwMode="auto">
            <a:xfrm rot="16200000">
              <a:off x="-746177" y="3757813"/>
              <a:ext cx="2490617" cy="21640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200" dirty="0" err="1">
                  <a:solidFill>
                    <a:prstClr val="black">
                      <a:lumMod val="65000"/>
                      <a:lumOff val="35000"/>
                    </a:prstClr>
                  </a:solidFill>
                  <a:latin typeface="Century Gothic" panose="020F0302020204030204"/>
                  <a:ea typeface="+mn-ea"/>
                  <a:cs typeface="Arial"/>
                </a:rPr>
                <a:t>Probabilité</a:t>
              </a:r>
              <a:r>
                <a:rPr lang="da-DK" sz="1200" dirty="0">
                  <a:solidFill>
                    <a:prstClr val="black">
                      <a:lumMod val="65000"/>
                      <a:lumOff val="35000"/>
                    </a:prstClr>
                  </a:solidFill>
                  <a:latin typeface="Century Gothic" panose="020F0302020204030204"/>
                  <a:ea typeface="+mn-ea"/>
                  <a:cs typeface="Arial"/>
                </a:rPr>
                <a:t> de </a:t>
              </a:r>
              <a:r>
                <a:rPr lang="da-DK" sz="1200" dirty="0" err="1">
                  <a:solidFill>
                    <a:prstClr val="black">
                      <a:lumMod val="65000"/>
                      <a:lumOff val="35000"/>
                    </a:prstClr>
                  </a:solidFill>
                  <a:latin typeface="Century Gothic" panose="020F0302020204030204"/>
                  <a:ea typeface="+mn-ea"/>
                  <a:cs typeface="Arial"/>
                </a:rPr>
                <a:t>survie</a:t>
              </a:r>
              <a:endParaRPr lang="da-DK" sz="1200" dirty="0">
                <a:solidFill>
                  <a:prstClr val="black">
                    <a:lumMod val="65000"/>
                    <a:lumOff val="35000"/>
                  </a:prstClr>
                </a:solidFill>
                <a:latin typeface="Century Gothic" panose="020F0302020204030204"/>
                <a:ea typeface="+mn-ea"/>
                <a:cs typeface="Arial"/>
              </a:endParaRPr>
            </a:p>
          </p:txBody>
        </p:sp>
        <p:sp>
          <p:nvSpPr>
            <p:cNvPr id="15" name="Text Box 4"/>
            <p:cNvSpPr txBox="1">
              <a:spLocks noChangeArrowheads="1"/>
            </p:cNvSpPr>
            <p:nvPr/>
          </p:nvSpPr>
          <p:spPr bwMode="auto">
            <a:xfrm>
              <a:off x="1048488" y="5421341"/>
              <a:ext cx="6274706" cy="32334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200" dirty="0" err="1">
                  <a:solidFill>
                    <a:prstClr val="black">
                      <a:lumMod val="65000"/>
                      <a:lumOff val="35000"/>
                    </a:prstClr>
                  </a:solidFill>
                  <a:latin typeface="Century Gothic" panose="020F0302020204030204"/>
                  <a:ea typeface="+mn-ea"/>
                  <a:cs typeface="Arial"/>
                </a:rPr>
                <a:t>Temps</a:t>
              </a:r>
              <a:r>
                <a:rPr lang="da-DK" sz="1200" dirty="0">
                  <a:solidFill>
                    <a:prstClr val="black">
                      <a:lumMod val="65000"/>
                      <a:lumOff val="35000"/>
                    </a:prstClr>
                  </a:solidFill>
                  <a:latin typeface="Century Gothic" panose="020F0302020204030204"/>
                  <a:ea typeface="+mn-ea"/>
                  <a:cs typeface="Arial"/>
                </a:rPr>
                <a:t> (</a:t>
              </a:r>
              <a:r>
                <a:rPr lang="da-DK" sz="1200" dirty="0" err="1">
                  <a:solidFill>
                    <a:prstClr val="black">
                      <a:lumMod val="65000"/>
                      <a:lumOff val="35000"/>
                    </a:prstClr>
                  </a:solidFill>
                  <a:latin typeface="Century Gothic" panose="020F0302020204030204"/>
                  <a:ea typeface="+mn-ea"/>
                  <a:cs typeface="Arial"/>
                </a:rPr>
                <a:t>mois</a:t>
              </a:r>
              <a:r>
                <a:rPr lang="da-DK" sz="1200" dirty="0">
                  <a:solidFill>
                    <a:prstClr val="black">
                      <a:lumMod val="65000"/>
                      <a:lumOff val="35000"/>
                    </a:prstClr>
                  </a:solidFill>
                  <a:latin typeface="Century Gothic" panose="020F0302020204030204"/>
                  <a:ea typeface="+mn-ea"/>
                  <a:cs typeface="Arial"/>
                </a:rPr>
                <a:t>)</a:t>
              </a:r>
            </a:p>
          </p:txBody>
        </p:sp>
      </p:grpSp>
      <p:graphicFrame>
        <p:nvGraphicFramePr>
          <p:cNvPr id="19" name="Tableau 18"/>
          <p:cNvGraphicFramePr>
            <a:graphicFrameLocks noGrp="1"/>
          </p:cNvGraphicFramePr>
          <p:nvPr>
            <p:extLst>
              <p:ext uri="{D42A27DB-BD31-4B8C-83A1-F6EECF244321}">
                <p14:modId xmlns:p14="http://schemas.microsoft.com/office/powerpoint/2010/main" val="3752466443"/>
              </p:ext>
            </p:extLst>
          </p:nvPr>
        </p:nvGraphicFramePr>
        <p:xfrm>
          <a:off x="7697736" y="1540277"/>
          <a:ext cx="4231370" cy="1061720"/>
        </p:xfrm>
        <a:graphic>
          <a:graphicData uri="http://schemas.openxmlformats.org/drawingml/2006/table">
            <a:tbl>
              <a:tblPr firstRow="1" bandRow="1">
                <a:tableStyleId>{5C22544A-7EE6-4342-B048-85BDC9FD1C3A}</a:tableStyleId>
              </a:tblPr>
              <a:tblGrid>
                <a:gridCol w="1015706">
                  <a:extLst>
                    <a:ext uri="{9D8B030D-6E8A-4147-A177-3AD203B41FA5}">
                      <a16:colId xmlns:a16="http://schemas.microsoft.com/office/drawing/2014/main" xmlns="" val="20000"/>
                    </a:ext>
                  </a:extLst>
                </a:gridCol>
                <a:gridCol w="1516403">
                  <a:extLst>
                    <a:ext uri="{9D8B030D-6E8A-4147-A177-3AD203B41FA5}">
                      <a16:colId xmlns:a16="http://schemas.microsoft.com/office/drawing/2014/main" xmlns="" val="20002"/>
                    </a:ext>
                  </a:extLst>
                </a:gridCol>
                <a:gridCol w="1699261">
                  <a:extLst>
                    <a:ext uri="{9D8B030D-6E8A-4147-A177-3AD203B41FA5}">
                      <a16:colId xmlns:a16="http://schemas.microsoft.com/office/drawing/2014/main" xmlns="" val="20003"/>
                    </a:ext>
                  </a:extLst>
                </a:gridCol>
              </a:tblGrid>
              <a:tr h="252117">
                <a:tc>
                  <a:txBody>
                    <a:bodyPr/>
                    <a:lstStyle/>
                    <a:p>
                      <a:pPr algn="ctr">
                        <a:lnSpc>
                          <a:spcPts val="1300"/>
                        </a:lnSpc>
                      </a:pPr>
                      <a:endParaRPr lang="fr-FR" sz="1050" b="0" dirty="0">
                        <a:solidFill>
                          <a:schemeClr val="tx1"/>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1050" b="0" dirty="0">
                          <a:solidFill>
                            <a:schemeClr val="tx1"/>
                          </a:solidFill>
                          <a:latin typeface="+mj-lt"/>
                          <a:cs typeface="Arial" panose="020B0604020202020204" pitchFamily="34" charset="0"/>
                        </a:rPr>
                        <a:t>SG </a:t>
                      </a:r>
                      <a:r>
                        <a:rPr lang="fr-FR" sz="1050" b="0" dirty="0" smtClean="0">
                          <a:solidFill>
                            <a:schemeClr val="tx1"/>
                          </a:solidFill>
                          <a:latin typeface="+mj-lt"/>
                          <a:cs typeface="Arial" panose="020B0604020202020204" pitchFamily="34" charset="0"/>
                        </a:rPr>
                        <a:t>médiane(IC95%), </a:t>
                      </a:r>
                      <a:r>
                        <a:rPr lang="fr-FR" sz="1050" b="0" dirty="0">
                          <a:solidFill>
                            <a:schemeClr val="tx1"/>
                          </a:solidFill>
                          <a:latin typeface="+mj-lt"/>
                          <a:cs typeface="Arial" panose="020B0604020202020204" pitchFamily="34" charset="0"/>
                        </a:rPr>
                        <a:t>mois</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300"/>
                        </a:lnSpc>
                        <a:spcBef>
                          <a:spcPts val="0"/>
                        </a:spcBef>
                        <a:spcAft>
                          <a:spcPts val="0"/>
                        </a:spcAft>
                        <a:buClrTx/>
                        <a:buSzTx/>
                        <a:buFontTx/>
                        <a:buNone/>
                        <a:tabLst/>
                        <a:defRPr/>
                      </a:pPr>
                      <a:r>
                        <a:rPr lang="fr-FR" sz="1050" b="0" dirty="0">
                          <a:solidFill>
                            <a:schemeClr val="tx1"/>
                          </a:solidFill>
                          <a:latin typeface="+mj-lt"/>
                          <a:cs typeface="Arial" panose="020B0604020202020204" pitchFamily="34" charset="0"/>
                        </a:rPr>
                        <a:t> HR </a:t>
                      </a:r>
                      <a:br>
                        <a:rPr lang="fr-FR" sz="1050" b="0" dirty="0">
                          <a:solidFill>
                            <a:schemeClr val="tx1"/>
                          </a:solidFill>
                          <a:latin typeface="+mj-lt"/>
                          <a:cs typeface="Arial" panose="020B0604020202020204" pitchFamily="34" charset="0"/>
                        </a:rPr>
                      </a:br>
                      <a:r>
                        <a:rPr lang="fr-FR" sz="1050" b="0" dirty="0" smtClean="0">
                          <a:solidFill>
                            <a:schemeClr val="tx1"/>
                          </a:solidFill>
                          <a:latin typeface="+mj-lt"/>
                          <a:cs typeface="Arial" panose="020B0604020202020204" pitchFamily="34" charset="0"/>
                        </a:rPr>
                        <a:t>(IC95%)</a:t>
                      </a:r>
                      <a:endParaRPr lang="fr-FR" sz="1050" b="0"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598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b="1" dirty="0" err="1">
                          <a:solidFill>
                            <a:srgbClr val="FD7E4E"/>
                          </a:solidFill>
                          <a:latin typeface="+mj-lt"/>
                          <a:cs typeface="Arial" panose="020B0604020202020204" pitchFamily="34" charset="0"/>
                        </a:rPr>
                        <a:t>imAE</a:t>
                      </a:r>
                      <a:endParaRPr lang="fr-FR" sz="1200" b="1" dirty="0">
                        <a:solidFill>
                          <a:srgbClr val="FD7E4E"/>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200" b="1">
                          <a:solidFill>
                            <a:schemeClr val="tx1"/>
                          </a:solidFill>
                          <a:latin typeface="+mj-lt"/>
                          <a:cs typeface="Arial" panose="020B0604020202020204" pitchFamily="34" charset="0"/>
                        </a:rPr>
                        <a:t>23,2 (19,1-32,4)</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1200" b="1">
                          <a:solidFill>
                            <a:schemeClr val="tx1"/>
                          </a:solidFill>
                          <a:latin typeface="+mj-lt"/>
                          <a:cs typeface="Arial" panose="020B0604020202020204" pitchFamily="34" charset="0"/>
                        </a:rPr>
                        <a:t>0,727 (0,557-0,948)</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b="1" dirty="0">
                          <a:solidFill>
                            <a:schemeClr val="accent3"/>
                          </a:solidFill>
                          <a:latin typeface="+mj-lt"/>
                          <a:cs typeface="Arial" panose="020B0604020202020204" pitchFamily="34" charset="0"/>
                        </a:rPr>
                        <a:t>Pas de </a:t>
                      </a:r>
                      <a:r>
                        <a:rPr lang="fr-FR" sz="1200" b="1" dirty="0" err="1">
                          <a:solidFill>
                            <a:schemeClr val="accent3"/>
                          </a:solidFill>
                          <a:latin typeface="+mj-lt"/>
                          <a:cs typeface="Arial" panose="020B0604020202020204" pitchFamily="34" charset="0"/>
                        </a:rPr>
                        <a:t>imAE</a:t>
                      </a:r>
                      <a:endParaRPr lang="fr-FR" sz="1200" b="1" dirty="0">
                        <a:solidFill>
                          <a:schemeClr val="accent3"/>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1200" b="1" dirty="0">
                          <a:solidFill>
                            <a:schemeClr val="tx1"/>
                          </a:solidFill>
                          <a:latin typeface="+mj-lt"/>
                          <a:cs typeface="Arial" panose="020B0604020202020204" pitchFamily="34" charset="0"/>
                        </a:rPr>
                        <a:t>14,1 (11,6-17,9)</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cxnSp>
        <p:nvCxnSpPr>
          <p:cNvPr id="3" name="Connecteur droit 2"/>
          <p:cNvCxnSpPr/>
          <p:nvPr/>
        </p:nvCxnSpPr>
        <p:spPr>
          <a:xfrm>
            <a:off x="3784135" y="2917614"/>
            <a:ext cx="0" cy="14935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914895" y="3020484"/>
            <a:ext cx="0" cy="1390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193275" y="3485304"/>
            <a:ext cx="0" cy="92583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9441175" y="3759624"/>
            <a:ext cx="0" cy="65151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0" name="Groupe 29"/>
          <p:cNvGrpSpPr/>
          <p:nvPr/>
        </p:nvGrpSpPr>
        <p:grpSpPr>
          <a:xfrm>
            <a:off x="2642865" y="2374054"/>
            <a:ext cx="7934960" cy="1315720"/>
            <a:chOff x="2646680" y="2641600"/>
            <a:chExt cx="7934960" cy="1315720"/>
          </a:xfrm>
        </p:grpSpPr>
        <p:sp>
          <p:nvSpPr>
            <p:cNvPr id="28" name="Forme libre 27"/>
            <p:cNvSpPr/>
            <p:nvPr/>
          </p:nvSpPr>
          <p:spPr>
            <a:xfrm>
              <a:off x="3215640" y="2849880"/>
              <a:ext cx="7366000" cy="1107440"/>
            </a:xfrm>
            <a:custGeom>
              <a:avLst/>
              <a:gdLst>
                <a:gd name="connsiteX0" fmla="*/ 7366000 w 7366000"/>
                <a:gd name="connsiteY0" fmla="*/ 1107440 h 1107440"/>
                <a:gd name="connsiteX1" fmla="*/ 5928360 w 7366000"/>
                <a:gd name="connsiteY1" fmla="*/ 1107440 h 1107440"/>
                <a:gd name="connsiteX2" fmla="*/ 5928360 w 7366000"/>
                <a:gd name="connsiteY2" fmla="*/ 1061720 h 1107440"/>
                <a:gd name="connsiteX3" fmla="*/ 5882640 w 7366000"/>
                <a:gd name="connsiteY3" fmla="*/ 1061720 h 1107440"/>
                <a:gd name="connsiteX4" fmla="*/ 5882640 w 7366000"/>
                <a:gd name="connsiteY4" fmla="*/ 1041400 h 1107440"/>
                <a:gd name="connsiteX5" fmla="*/ 5542280 w 7366000"/>
                <a:gd name="connsiteY5" fmla="*/ 1041400 h 1107440"/>
                <a:gd name="connsiteX6" fmla="*/ 5542280 w 7366000"/>
                <a:gd name="connsiteY6" fmla="*/ 1021080 h 1107440"/>
                <a:gd name="connsiteX7" fmla="*/ 5334000 w 7366000"/>
                <a:gd name="connsiteY7" fmla="*/ 1021080 h 1107440"/>
                <a:gd name="connsiteX8" fmla="*/ 5334000 w 7366000"/>
                <a:gd name="connsiteY8" fmla="*/ 985520 h 1107440"/>
                <a:gd name="connsiteX9" fmla="*/ 5283200 w 7366000"/>
                <a:gd name="connsiteY9" fmla="*/ 985520 h 1107440"/>
                <a:gd name="connsiteX10" fmla="*/ 5283200 w 7366000"/>
                <a:gd name="connsiteY10" fmla="*/ 960120 h 1107440"/>
                <a:gd name="connsiteX11" fmla="*/ 5095240 w 7366000"/>
                <a:gd name="connsiteY11" fmla="*/ 960120 h 1107440"/>
                <a:gd name="connsiteX12" fmla="*/ 5095240 w 7366000"/>
                <a:gd name="connsiteY12" fmla="*/ 944880 h 1107440"/>
                <a:gd name="connsiteX13" fmla="*/ 4993640 w 7366000"/>
                <a:gd name="connsiteY13" fmla="*/ 944880 h 1107440"/>
                <a:gd name="connsiteX14" fmla="*/ 4993640 w 7366000"/>
                <a:gd name="connsiteY14" fmla="*/ 889000 h 1107440"/>
                <a:gd name="connsiteX15" fmla="*/ 4709160 w 7366000"/>
                <a:gd name="connsiteY15" fmla="*/ 889000 h 1107440"/>
                <a:gd name="connsiteX16" fmla="*/ 4709160 w 7366000"/>
                <a:gd name="connsiteY16" fmla="*/ 889000 h 1107440"/>
                <a:gd name="connsiteX17" fmla="*/ 4460240 w 7366000"/>
                <a:gd name="connsiteY17" fmla="*/ 889000 h 1107440"/>
                <a:gd name="connsiteX18" fmla="*/ 4460240 w 7366000"/>
                <a:gd name="connsiteY18" fmla="*/ 853440 h 1107440"/>
                <a:gd name="connsiteX19" fmla="*/ 4246880 w 7366000"/>
                <a:gd name="connsiteY19" fmla="*/ 853440 h 1107440"/>
                <a:gd name="connsiteX20" fmla="*/ 4246880 w 7366000"/>
                <a:gd name="connsiteY20" fmla="*/ 853440 h 1107440"/>
                <a:gd name="connsiteX21" fmla="*/ 4109720 w 7366000"/>
                <a:gd name="connsiteY21" fmla="*/ 853440 h 1107440"/>
                <a:gd name="connsiteX22" fmla="*/ 4109720 w 7366000"/>
                <a:gd name="connsiteY22" fmla="*/ 828040 h 1107440"/>
                <a:gd name="connsiteX23" fmla="*/ 3815080 w 7366000"/>
                <a:gd name="connsiteY23" fmla="*/ 828040 h 1107440"/>
                <a:gd name="connsiteX24" fmla="*/ 3754120 w 7366000"/>
                <a:gd name="connsiteY24" fmla="*/ 787400 h 1107440"/>
                <a:gd name="connsiteX25" fmla="*/ 3515360 w 7366000"/>
                <a:gd name="connsiteY25" fmla="*/ 787400 h 1107440"/>
                <a:gd name="connsiteX26" fmla="*/ 3515360 w 7366000"/>
                <a:gd name="connsiteY26" fmla="*/ 762000 h 1107440"/>
                <a:gd name="connsiteX27" fmla="*/ 3378200 w 7366000"/>
                <a:gd name="connsiteY27" fmla="*/ 762000 h 1107440"/>
                <a:gd name="connsiteX28" fmla="*/ 3378200 w 7366000"/>
                <a:gd name="connsiteY28" fmla="*/ 721360 h 1107440"/>
                <a:gd name="connsiteX29" fmla="*/ 3108960 w 7366000"/>
                <a:gd name="connsiteY29" fmla="*/ 721360 h 1107440"/>
                <a:gd name="connsiteX30" fmla="*/ 2931160 w 7366000"/>
                <a:gd name="connsiteY30" fmla="*/ 645160 h 1107440"/>
                <a:gd name="connsiteX31" fmla="*/ 2555240 w 7366000"/>
                <a:gd name="connsiteY31" fmla="*/ 645160 h 1107440"/>
                <a:gd name="connsiteX32" fmla="*/ 2026920 w 7366000"/>
                <a:gd name="connsiteY32" fmla="*/ 492760 h 1107440"/>
                <a:gd name="connsiteX33" fmla="*/ 1874520 w 7366000"/>
                <a:gd name="connsiteY33" fmla="*/ 492760 h 1107440"/>
                <a:gd name="connsiteX34" fmla="*/ 1767840 w 7366000"/>
                <a:gd name="connsiteY34" fmla="*/ 431800 h 1107440"/>
                <a:gd name="connsiteX35" fmla="*/ 1671320 w 7366000"/>
                <a:gd name="connsiteY35" fmla="*/ 431800 h 1107440"/>
                <a:gd name="connsiteX36" fmla="*/ 1574800 w 7366000"/>
                <a:gd name="connsiteY36" fmla="*/ 360680 h 1107440"/>
                <a:gd name="connsiteX37" fmla="*/ 1524000 w 7366000"/>
                <a:gd name="connsiteY37" fmla="*/ 360680 h 1107440"/>
                <a:gd name="connsiteX38" fmla="*/ 1376680 w 7366000"/>
                <a:gd name="connsiteY38" fmla="*/ 284480 h 1107440"/>
                <a:gd name="connsiteX39" fmla="*/ 1214120 w 7366000"/>
                <a:gd name="connsiteY39" fmla="*/ 284480 h 1107440"/>
                <a:gd name="connsiteX40" fmla="*/ 1178560 w 7366000"/>
                <a:gd name="connsiteY40" fmla="*/ 274320 h 1107440"/>
                <a:gd name="connsiteX41" fmla="*/ 1036320 w 7366000"/>
                <a:gd name="connsiteY41" fmla="*/ 274320 h 1107440"/>
                <a:gd name="connsiteX42" fmla="*/ 919480 w 7366000"/>
                <a:gd name="connsiteY42" fmla="*/ 213360 h 1107440"/>
                <a:gd name="connsiteX43" fmla="*/ 675640 w 7366000"/>
                <a:gd name="connsiteY43" fmla="*/ 213360 h 1107440"/>
                <a:gd name="connsiteX44" fmla="*/ 619760 w 7366000"/>
                <a:gd name="connsiteY44" fmla="*/ 187960 h 1107440"/>
                <a:gd name="connsiteX45" fmla="*/ 523240 w 7366000"/>
                <a:gd name="connsiteY45" fmla="*/ 162560 h 1107440"/>
                <a:gd name="connsiteX46" fmla="*/ 309880 w 7366000"/>
                <a:gd name="connsiteY46" fmla="*/ 162560 h 1107440"/>
                <a:gd name="connsiteX47" fmla="*/ 254000 w 7366000"/>
                <a:gd name="connsiteY47" fmla="*/ 76200 h 1107440"/>
                <a:gd name="connsiteX48" fmla="*/ 0 w 7366000"/>
                <a:gd name="connsiteY48" fmla="*/ 0 h 11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366000" h="1107440">
                  <a:moveTo>
                    <a:pt x="7366000" y="1107440"/>
                  </a:moveTo>
                  <a:lnTo>
                    <a:pt x="5928360" y="1107440"/>
                  </a:lnTo>
                  <a:lnTo>
                    <a:pt x="5928360" y="1061720"/>
                  </a:lnTo>
                  <a:lnTo>
                    <a:pt x="5882640" y="1061720"/>
                  </a:lnTo>
                  <a:lnTo>
                    <a:pt x="5882640" y="1041400"/>
                  </a:lnTo>
                  <a:lnTo>
                    <a:pt x="5542280" y="1041400"/>
                  </a:lnTo>
                  <a:lnTo>
                    <a:pt x="5542280" y="1021080"/>
                  </a:lnTo>
                  <a:lnTo>
                    <a:pt x="5334000" y="1021080"/>
                  </a:lnTo>
                  <a:lnTo>
                    <a:pt x="5334000" y="985520"/>
                  </a:lnTo>
                  <a:lnTo>
                    <a:pt x="5283200" y="985520"/>
                  </a:lnTo>
                  <a:lnTo>
                    <a:pt x="5283200" y="960120"/>
                  </a:lnTo>
                  <a:lnTo>
                    <a:pt x="5095240" y="960120"/>
                  </a:lnTo>
                  <a:lnTo>
                    <a:pt x="5095240" y="944880"/>
                  </a:lnTo>
                  <a:lnTo>
                    <a:pt x="4993640" y="944880"/>
                  </a:lnTo>
                  <a:lnTo>
                    <a:pt x="4993640" y="889000"/>
                  </a:lnTo>
                  <a:lnTo>
                    <a:pt x="4709160" y="889000"/>
                  </a:lnTo>
                  <a:lnTo>
                    <a:pt x="4709160" y="889000"/>
                  </a:lnTo>
                  <a:lnTo>
                    <a:pt x="4460240" y="889000"/>
                  </a:lnTo>
                  <a:lnTo>
                    <a:pt x="4460240" y="853440"/>
                  </a:lnTo>
                  <a:lnTo>
                    <a:pt x="4246880" y="853440"/>
                  </a:lnTo>
                  <a:lnTo>
                    <a:pt x="4246880" y="853440"/>
                  </a:lnTo>
                  <a:lnTo>
                    <a:pt x="4109720" y="853440"/>
                  </a:lnTo>
                  <a:lnTo>
                    <a:pt x="4109720" y="828040"/>
                  </a:lnTo>
                  <a:lnTo>
                    <a:pt x="3815080" y="828040"/>
                  </a:lnTo>
                  <a:lnTo>
                    <a:pt x="3754120" y="787400"/>
                  </a:lnTo>
                  <a:lnTo>
                    <a:pt x="3515360" y="787400"/>
                  </a:lnTo>
                  <a:lnTo>
                    <a:pt x="3515360" y="762000"/>
                  </a:lnTo>
                  <a:lnTo>
                    <a:pt x="3378200" y="762000"/>
                  </a:lnTo>
                  <a:lnTo>
                    <a:pt x="3378200" y="721360"/>
                  </a:lnTo>
                  <a:lnTo>
                    <a:pt x="3108960" y="721360"/>
                  </a:lnTo>
                  <a:lnTo>
                    <a:pt x="2931160" y="645160"/>
                  </a:lnTo>
                  <a:lnTo>
                    <a:pt x="2555240" y="645160"/>
                  </a:lnTo>
                  <a:lnTo>
                    <a:pt x="2026920" y="492760"/>
                  </a:lnTo>
                  <a:lnTo>
                    <a:pt x="1874520" y="492760"/>
                  </a:lnTo>
                  <a:lnTo>
                    <a:pt x="1767840" y="431800"/>
                  </a:lnTo>
                  <a:lnTo>
                    <a:pt x="1671320" y="431800"/>
                  </a:lnTo>
                  <a:lnTo>
                    <a:pt x="1574800" y="360680"/>
                  </a:lnTo>
                  <a:lnTo>
                    <a:pt x="1524000" y="360680"/>
                  </a:lnTo>
                  <a:lnTo>
                    <a:pt x="1376680" y="284480"/>
                  </a:lnTo>
                  <a:lnTo>
                    <a:pt x="1214120" y="284480"/>
                  </a:lnTo>
                  <a:lnTo>
                    <a:pt x="1178560" y="274320"/>
                  </a:lnTo>
                  <a:lnTo>
                    <a:pt x="1036320" y="274320"/>
                  </a:lnTo>
                  <a:lnTo>
                    <a:pt x="919480" y="213360"/>
                  </a:lnTo>
                  <a:lnTo>
                    <a:pt x="675640" y="213360"/>
                  </a:lnTo>
                  <a:lnTo>
                    <a:pt x="619760" y="187960"/>
                  </a:lnTo>
                  <a:lnTo>
                    <a:pt x="523240" y="162560"/>
                  </a:lnTo>
                  <a:lnTo>
                    <a:pt x="309880" y="162560"/>
                  </a:lnTo>
                  <a:lnTo>
                    <a:pt x="254000" y="76200"/>
                  </a:lnTo>
                  <a:lnTo>
                    <a:pt x="0" y="0"/>
                  </a:lnTo>
                </a:path>
              </a:pathLst>
            </a:custGeom>
            <a:noFill/>
            <a:ln w="38100">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9" name="Forme libre 28"/>
            <p:cNvSpPr/>
            <p:nvPr/>
          </p:nvSpPr>
          <p:spPr>
            <a:xfrm>
              <a:off x="2646680" y="2641600"/>
              <a:ext cx="574040" cy="203200"/>
            </a:xfrm>
            <a:custGeom>
              <a:avLst/>
              <a:gdLst>
                <a:gd name="connsiteX0" fmla="*/ 0 w 574040"/>
                <a:gd name="connsiteY0" fmla="*/ 0 h 203200"/>
                <a:gd name="connsiteX1" fmla="*/ 152400 w 574040"/>
                <a:gd name="connsiteY1" fmla="*/ 15240 h 203200"/>
                <a:gd name="connsiteX2" fmla="*/ 330200 w 574040"/>
                <a:gd name="connsiteY2" fmla="*/ 132080 h 203200"/>
                <a:gd name="connsiteX3" fmla="*/ 406400 w 574040"/>
                <a:gd name="connsiteY3" fmla="*/ 137160 h 203200"/>
                <a:gd name="connsiteX4" fmla="*/ 574040 w 574040"/>
                <a:gd name="connsiteY4" fmla="*/ 203200 h 203200"/>
                <a:gd name="connsiteX5" fmla="*/ 574040 w 574040"/>
                <a:gd name="connsiteY5"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40" h="203200">
                  <a:moveTo>
                    <a:pt x="0" y="0"/>
                  </a:moveTo>
                  <a:lnTo>
                    <a:pt x="152400" y="15240"/>
                  </a:lnTo>
                  <a:lnTo>
                    <a:pt x="330200" y="132080"/>
                  </a:lnTo>
                  <a:lnTo>
                    <a:pt x="406400" y="137160"/>
                  </a:lnTo>
                  <a:lnTo>
                    <a:pt x="574040" y="203200"/>
                  </a:lnTo>
                  <a:lnTo>
                    <a:pt x="574040" y="203200"/>
                  </a:lnTo>
                </a:path>
              </a:pathLst>
            </a:custGeom>
            <a:noFill/>
            <a:ln w="38100">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grpSp>
      <p:sp>
        <p:nvSpPr>
          <p:cNvPr id="31" name="Forme libre 30"/>
          <p:cNvSpPr/>
          <p:nvPr/>
        </p:nvSpPr>
        <p:spPr>
          <a:xfrm>
            <a:off x="2673345" y="2399454"/>
            <a:ext cx="7924800" cy="1498600"/>
          </a:xfrm>
          <a:custGeom>
            <a:avLst/>
            <a:gdLst>
              <a:gd name="connsiteX0" fmla="*/ 7924800 w 7924800"/>
              <a:gd name="connsiteY0" fmla="*/ 1498600 h 1498600"/>
              <a:gd name="connsiteX1" fmla="*/ 6929120 w 7924800"/>
              <a:gd name="connsiteY1" fmla="*/ 1498600 h 1498600"/>
              <a:gd name="connsiteX2" fmla="*/ 6929120 w 7924800"/>
              <a:gd name="connsiteY2" fmla="*/ 1452880 h 1498600"/>
              <a:gd name="connsiteX3" fmla="*/ 6162040 w 7924800"/>
              <a:gd name="connsiteY3" fmla="*/ 1452880 h 1498600"/>
              <a:gd name="connsiteX4" fmla="*/ 6136640 w 7924800"/>
              <a:gd name="connsiteY4" fmla="*/ 1452880 h 1498600"/>
              <a:gd name="connsiteX5" fmla="*/ 5669280 w 7924800"/>
              <a:gd name="connsiteY5" fmla="*/ 1452880 h 1498600"/>
              <a:gd name="connsiteX6" fmla="*/ 5638800 w 7924800"/>
              <a:gd name="connsiteY6" fmla="*/ 1422400 h 1498600"/>
              <a:gd name="connsiteX7" fmla="*/ 5420360 w 7924800"/>
              <a:gd name="connsiteY7" fmla="*/ 1422400 h 1498600"/>
              <a:gd name="connsiteX8" fmla="*/ 5374640 w 7924800"/>
              <a:gd name="connsiteY8" fmla="*/ 1361440 h 1498600"/>
              <a:gd name="connsiteX9" fmla="*/ 5140960 w 7924800"/>
              <a:gd name="connsiteY9" fmla="*/ 1346200 h 1498600"/>
              <a:gd name="connsiteX10" fmla="*/ 4963160 w 7924800"/>
              <a:gd name="connsiteY10" fmla="*/ 1341120 h 1498600"/>
              <a:gd name="connsiteX11" fmla="*/ 4902200 w 7924800"/>
              <a:gd name="connsiteY11" fmla="*/ 1305560 h 1498600"/>
              <a:gd name="connsiteX12" fmla="*/ 4429760 w 7924800"/>
              <a:gd name="connsiteY12" fmla="*/ 1305560 h 1498600"/>
              <a:gd name="connsiteX13" fmla="*/ 4292600 w 7924800"/>
              <a:gd name="connsiteY13" fmla="*/ 1264920 h 1498600"/>
              <a:gd name="connsiteX14" fmla="*/ 4089400 w 7924800"/>
              <a:gd name="connsiteY14" fmla="*/ 1249680 h 1498600"/>
              <a:gd name="connsiteX15" fmla="*/ 3810000 w 7924800"/>
              <a:gd name="connsiteY15" fmla="*/ 1229360 h 1498600"/>
              <a:gd name="connsiteX16" fmla="*/ 3662680 w 7924800"/>
              <a:gd name="connsiteY16" fmla="*/ 1209040 h 1498600"/>
              <a:gd name="connsiteX17" fmla="*/ 3261360 w 7924800"/>
              <a:gd name="connsiteY17" fmla="*/ 1127760 h 1498600"/>
              <a:gd name="connsiteX18" fmla="*/ 2956560 w 7924800"/>
              <a:gd name="connsiteY18" fmla="*/ 1092200 h 1498600"/>
              <a:gd name="connsiteX19" fmla="*/ 2677160 w 7924800"/>
              <a:gd name="connsiteY19" fmla="*/ 1056640 h 1498600"/>
              <a:gd name="connsiteX20" fmla="*/ 2616200 w 7924800"/>
              <a:gd name="connsiteY20" fmla="*/ 1000760 h 1498600"/>
              <a:gd name="connsiteX21" fmla="*/ 2407920 w 7924800"/>
              <a:gd name="connsiteY21" fmla="*/ 980440 h 1498600"/>
              <a:gd name="connsiteX22" fmla="*/ 2230120 w 7924800"/>
              <a:gd name="connsiteY22" fmla="*/ 909320 h 1498600"/>
              <a:gd name="connsiteX23" fmla="*/ 2159000 w 7924800"/>
              <a:gd name="connsiteY23" fmla="*/ 894080 h 1498600"/>
              <a:gd name="connsiteX24" fmla="*/ 1742440 w 7924800"/>
              <a:gd name="connsiteY24" fmla="*/ 736600 h 1498600"/>
              <a:gd name="connsiteX25" fmla="*/ 1676400 w 7924800"/>
              <a:gd name="connsiteY25" fmla="*/ 736600 h 1498600"/>
              <a:gd name="connsiteX26" fmla="*/ 1402080 w 7924800"/>
              <a:gd name="connsiteY26" fmla="*/ 558800 h 1498600"/>
              <a:gd name="connsiteX27" fmla="*/ 1148080 w 7924800"/>
              <a:gd name="connsiteY27" fmla="*/ 477520 h 1498600"/>
              <a:gd name="connsiteX28" fmla="*/ 1082040 w 7924800"/>
              <a:gd name="connsiteY28" fmla="*/ 431800 h 1498600"/>
              <a:gd name="connsiteX29" fmla="*/ 944880 w 7924800"/>
              <a:gd name="connsiteY29" fmla="*/ 431800 h 1498600"/>
              <a:gd name="connsiteX30" fmla="*/ 853440 w 7924800"/>
              <a:gd name="connsiteY30" fmla="*/ 370840 h 1498600"/>
              <a:gd name="connsiteX31" fmla="*/ 695960 w 7924800"/>
              <a:gd name="connsiteY31" fmla="*/ 325120 h 1498600"/>
              <a:gd name="connsiteX32" fmla="*/ 609600 w 7924800"/>
              <a:gd name="connsiteY32" fmla="*/ 259080 h 1498600"/>
              <a:gd name="connsiteX33" fmla="*/ 513080 w 7924800"/>
              <a:gd name="connsiteY33" fmla="*/ 264160 h 1498600"/>
              <a:gd name="connsiteX34" fmla="*/ 411480 w 7924800"/>
              <a:gd name="connsiteY34" fmla="*/ 193040 h 1498600"/>
              <a:gd name="connsiteX35" fmla="*/ 314960 w 7924800"/>
              <a:gd name="connsiteY35" fmla="*/ 172720 h 1498600"/>
              <a:gd name="connsiteX36" fmla="*/ 228600 w 7924800"/>
              <a:gd name="connsiteY36" fmla="*/ 111760 h 1498600"/>
              <a:gd name="connsiteX37" fmla="*/ 0 w 7924800"/>
              <a:gd name="connsiteY37" fmla="*/ 0 h 1498600"/>
              <a:gd name="connsiteX38" fmla="*/ 0 w 7924800"/>
              <a:gd name="connsiteY38" fmla="*/ 25400 h 1498600"/>
              <a:gd name="connsiteX39" fmla="*/ 5080 w 7924800"/>
              <a:gd name="connsiteY39" fmla="*/ 2540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24800" h="1498600">
                <a:moveTo>
                  <a:pt x="7924800" y="1498600"/>
                </a:moveTo>
                <a:lnTo>
                  <a:pt x="6929120" y="1498600"/>
                </a:lnTo>
                <a:lnTo>
                  <a:pt x="6929120" y="1452880"/>
                </a:lnTo>
                <a:lnTo>
                  <a:pt x="6162040" y="1452880"/>
                </a:lnTo>
                <a:lnTo>
                  <a:pt x="6136640" y="1452880"/>
                </a:lnTo>
                <a:lnTo>
                  <a:pt x="5669280" y="1452880"/>
                </a:lnTo>
                <a:lnTo>
                  <a:pt x="5638800" y="1422400"/>
                </a:lnTo>
                <a:lnTo>
                  <a:pt x="5420360" y="1422400"/>
                </a:lnTo>
                <a:lnTo>
                  <a:pt x="5374640" y="1361440"/>
                </a:lnTo>
                <a:lnTo>
                  <a:pt x="5140960" y="1346200"/>
                </a:lnTo>
                <a:lnTo>
                  <a:pt x="4963160" y="1341120"/>
                </a:lnTo>
                <a:lnTo>
                  <a:pt x="4902200" y="1305560"/>
                </a:lnTo>
                <a:lnTo>
                  <a:pt x="4429760" y="1305560"/>
                </a:lnTo>
                <a:lnTo>
                  <a:pt x="4292600" y="1264920"/>
                </a:lnTo>
                <a:lnTo>
                  <a:pt x="4089400" y="1249680"/>
                </a:lnTo>
                <a:lnTo>
                  <a:pt x="3810000" y="1229360"/>
                </a:lnTo>
                <a:lnTo>
                  <a:pt x="3662680" y="1209040"/>
                </a:lnTo>
                <a:lnTo>
                  <a:pt x="3261360" y="1127760"/>
                </a:lnTo>
                <a:lnTo>
                  <a:pt x="2956560" y="1092200"/>
                </a:lnTo>
                <a:lnTo>
                  <a:pt x="2677160" y="1056640"/>
                </a:lnTo>
                <a:lnTo>
                  <a:pt x="2616200" y="1000760"/>
                </a:lnTo>
                <a:lnTo>
                  <a:pt x="2407920" y="980440"/>
                </a:lnTo>
                <a:lnTo>
                  <a:pt x="2230120" y="909320"/>
                </a:lnTo>
                <a:lnTo>
                  <a:pt x="2159000" y="894080"/>
                </a:lnTo>
                <a:lnTo>
                  <a:pt x="1742440" y="736600"/>
                </a:lnTo>
                <a:lnTo>
                  <a:pt x="1676400" y="736600"/>
                </a:lnTo>
                <a:lnTo>
                  <a:pt x="1402080" y="558800"/>
                </a:lnTo>
                <a:lnTo>
                  <a:pt x="1148080" y="477520"/>
                </a:lnTo>
                <a:lnTo>
                  <a:pt x="1082040" y="431800"/>
                </a:lnTo>
                <a:lnTo>
                  <a:pt x="944880" y="431800"/>
                </a:lnTo>
                <a:lnTo>
                  <a:pt x="853440" y="370840"/>
                </a:lnTo>
                <a:lnTo>
                  <a:pt x="695960" y="325120"/>
                </a:lnTo>
                <a:lnTo>
                  <a:pt x="609600" y="259080"/>
                </a:lnTo>
                <a:lnTo>
                  <a:pt x="513080" y="264160"/>
                </a:lnTo>
                <a:lnTo>
                  <a:pt x="411480" y="193040"/>
                </a:lnTo>
                <a:lnTo>
                  <a:pt x="314960" y="172720"/>
                </a:lnTo>
                <a:lnTo>
                  <a:pt x="228600" y="111760"/>
                </a:lnTo>
                <a:lnTo>
                  <a:pt x="0" y="0"/>
                </a:lnTo>
                <a:lnTo>
                  <a:pt x="0" y="25400"/>
                </a:lnTo>
                <a:lnTo>
                  <a:pt x="5080" y="2540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32" name="Text Box 4"/>
          <p:cNvSpPr txBox="1">
            <a:spLocks noChangeArrowheads="1"/>
          </p:cNvSpPr>
          <p:nvPr/>
        </p:nvSpPr>
        <p:spPr bwMode="auto">
          <a:xfrm>
            <a:off x="2976486" y="1895009"/>
            <a:ext cx="1607133" cy="60016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100" b="1" dirty="0">
                <a:solidFill>
                  <a:prstClr val="black"/>
                </a:solidFill>
                <a:latin typeface="Century Gothic" panose="020F0302020204030204"/>
                <a:ea typeface="+mn-ea"/>
                <a:cs typeface="Arial"/>
              </a:rPr>
              <a:t>SG 6 </a:t>
            </a:r>
            <a:r>
              <a:rPr lang="da-DK" sz="1100" b="1" dirty="0" err="1">
                <a:solidFill>
                  <a:prstClr val="black"/>
                </a:solidFill>
                <a:latin typeface="Century Gothic" panose="020F0302020204030204"/>
                <a:ea typeface="+mn-ea"/>
                <a:cs typeface="Arial"/>
              </a:rPr>
              <a:t>mois</a:t>
            </a:r>
            <a:r>
              <a:rPr lang="da-DK" sz="1100" b="1" dirty="0">
                <a:solidFill>
                  <a:prstClr val="black"/>
                </a:solidFill>
                <a:latin typeface="Century Gothic" panose="020F0302020204030204"/>
                <a:ea typeface="+mn-ea"/>
                <a:cs typeface="Arial"/>
              </a:rPr>
              <a:t> (95% CI)</a:t>
            </a:r>
          </a:p>
          <a:p>
            <a:pPr algn="ctr" eaLnBrk="1" hangingPunct="1">
              <a:defRPr/>
            </a:pPr>
            <a:r>
              <a:rPr lang="da-DK" sz="1100" b="1" dirty="0">
                <a:solidFill>
                  <a:srgbClr val="FD7E4E"/>
                </a:solidFill>
                <a:latin typeface="Century Gothic" panose="020F0302020204030204"/>
                <a:ea typeface="+mn-ea"/>
                <a:cs typeface="Arial"/>
              </a:rPr>
              <a:t>81,3% (75,1-88,0)</a:t>
            </a:r>
          </a:p>
          <a:p>
            <a:pPr algn="ctr" eaLnBrk="1" hangingPunct="1">
              <a:defRPr/>
            </a:pPr>
            <a:r>
              <a:rPr lang="da-DK" sz="1100" b="1" dirty="0">
                <a:solidFill>
                  <a:srgbClr val="005086"/>
                </a:solidFill>
                <a:latin typeface="Century Gothic" panose="020F0302020204030204"/>
                <a:ea typeface="+mn-ea"/>
                <a:cs typeface="Arial"/>
              </a:rPr>
              <a:t>77,1% (72,1-82,5)</a:t>
            </a:r>
          </a:p>
        </p:txBody>
      </p:sp>
      <p:sp>
        <p:nvSpPr>
          <p:cNvPr id="33" name="Text Box 4"/>
          <p:cNvSpPr txBox="1">
            <a:spLocks noChangeArrowheads="1"/>
          </p:cNvSpPr>
          <p:nvPr/>
        </p:nvSpPr>
        <p:spPr bwMode="auto">
          <a:xfrm>
            <a:off x="4267930" y="2241055"/>
            <a:ext cx="1607133" cy="60016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100" b="1" dirty="0">
                <a:solidFill>
                  <a:prstClr val="black"/>
                </a:solidFill>
                <a:latin typeface="Century Gothic" panose="020F0302020204030204"/>
                <a:ea typeface="+mn-ea"/>
                <a:cs typeface="Arial"/>
              </a:rPr>
              <a:t>SG 12 </a:t>
            </a:r>
            <a:r>
              <a:rPr lang="da-DK" sz="1100" b="1" dirty="0" err="1">
                <a:solidFill>
                  <a:prstClr val="black"/>
                </a:solidFill>
                <a:latin typeface="Century Gothic" panose="020F0302020204030204"/>
                <a:ea typeface="+mn-ea"/>
                <a:cs typeface="Arial"/>
              </a:rPr>
              <a:t>mois</a:t>
            </a:r>
            <a:r>
              <a:rPr lang="da-DK" sz="1100" b="1" dirty="0">
                <a:solidFill>
                  <a:prstClr val="black"/>
                </a:solidFill>
                <a:latin typeface="Century Gothic" panose="020F0302020204030204"/>
                <a:ea typeface="+mn-ea"/>
                <a:cs typeface="Arial"/>
              </a:rPr>
              <a:t>(95% CI)</a:t>
            </a:r>
          </a:p>
          <a:p>
            <a:pPr algn="ctr" eaLnBrk="1" hangingPunct="1">
              <a:defRPr/>
            </a:pPr>
            <a:r>
              <a:rPr lang="da-DK" sz="1100" b="1" dirty="0">
                <a:solidFill>
                  <a:srgbClr val="FD7E4E"/>
                </a:solidFill>
                <a:latin typeface="Century Gothic" panose="020F0302020204030204"/>
                <a:ea typeface="+mn-ea"/>
                <a:cs typeface="Arial"/>
              </a:rPr>
              <a:t>69,1% (61,8-77,2)</a:t>
            </a:r>
          </a:p>
          <a:p>
            <a:pPr algn="ctr" eaLnBrk="1" hangingPunct="1">
              <a:defRPr/>
            </a:pPr>
            <a:r>
              <a:rPr lang="da-DK" sz="1100" b="1" dirty="0">
                <a:solidFill>
                  <a:srgbClr val="005086"/>
                </a:solidFill>
                <a:latin typeface="Century Gothic" panose="020F0302020204030204"/>
                <a:ea typeface="+mn-ea"/>
                <a:cs typeface="Arial"/>
              </a:rPr>
              <a:t>55,2% (49,4-61,8)</a:t>
            </a:r>
          </a:p>
        </p:txBody>
      </p:sp>
      <p:sp>
        <p:nvSpPr>
          <p:cNvPr id="34" name="Text Box 4"/>
          <p:cNvSpPr txBox="1">
            <a:spLocks noChangeArrowheads="1"/>
          </p:cNvSpPr>
          <p:nvPr/>
        </p:nvSpPr>
        <p:spPr bwMode="auto">
          <a:xfrm>
            <a:off x="6390506" y="2726011"/>
            <a:ext cx="1607133" cy="60016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100" b="1" dirty="0">
                <a:solidFill>
                  <a:prstClr val="black"/>
                </a:solidFill>
                <a:latin typeface="Century Gothic" panose="020F0302020204030204"/>
                <a:ea typeface="+mn-ea"/>
                <a:cs typeface="Arial"/>
              </a:rPr>
              <a:t>SG 24 </a:t>
            </a:r>
            <a:r>
              <a:rPr lang="da-DK" sz="1100" b="1" dirty="0" err="1">
                <a:solidFill>
                  <a:prstClr val="black"/>
                </a:solidFill>
                <a:latin typeface="Century Gothic" panose="020F0302020204030204"/>
                <a:ea typeface="+mn-ea"/>
                <a:cs typeface="Arial"/>
              </a:rPr>
              <a:t>mois</a:t>
            </a:r>
            <a:r>
              <a:rPr lang="da-DK" sz="1100" b="1" dirty="0">
                <a:solidFill>
                  <a:prstClr val="black"/>
                </a:solidFill>
                <a:latin typeface="Century Gothic" panose="020F0302020204030204"/>
                <a:ea typeface="+mn-ea"/>
                <a:cs typeface="Arial"/>
              </a:rPr>
              <a:t> (95% CI)</a:t>
            </a:r>
          </a:p>
          <a:p>
            <a:pPr algn="ctr" eaLnBrk="1" hangingPunct="1">
              <a:defRPr/>
            </a:pPr>
            <a:r>
              <a:rPr lang="da-DK" sz="1100" b="1" dirty="0">
                <a:solidFill>
                  <a:srgbClr val="FD7E4E"/>
                </a:solidFill>
                <a:latin typeface="Century Gothic" panose="020F0302020204030204"/>
                <a:ea typeface="+mn-ea"/>
                <a:cs typeface="Arial"/>
              </a:rPr>
              <a:t>48,9% (41,3-58,0)</a:t>
            </a:r>
          </a:p>
          <a:p>
            <a:pPr algn="ctr" eaLnBrk="1" hangingPunct="1">
              <a:defRPr/>
            </a:pPr>
            <a:r>
              <a:rPr lang="da-DK" sz="1100" b="1" dirty="0">
                <a:solidFill>
                  <a:srgbClr val="005086"/>
                </a:solidFill>
                <a:latin typeface="Century Gothic" panose="020F0302020204030204"/>
                <a:ea typeface="+mn-ea"/>
                <a:cs typeface="Arial"/>
              </a:rPr>
              <a:t>35,3% (29,8-41,8)</a:t>
            </a:r>
          </a:p>
        </p:txBody>
      </p:sp>
      <p:sp>
        <p:nvSpPr>
          <p:cNvPr id="35" name="Text Box 4"/>
          <p:cNvSpPr txBox="1">
            <a:spLocks noChangeArrowheads="1"/>
          </p:cNvSpPr>
          <p:nvPr/>
        </p:nvSpPr>
        <p:spPr bwMode="auto">
          <a:xfrm>
            <a:off x="8619437" y="2994235"/>
            <a:ext cx="1607133" cy="600164"/>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100" b="1" dirty="0">
                <a:solidFill>
                  <a:prstClr val="black"/>
                </a:solidFill>
                <a:latin typeface="Century Gothic" panose="020F0302020204030204"/>
                <a:ea typeface="+mn-ea"/>
                <a:cs typeface="Arial"/>
              </a:rPr>
              <a:t>SG 36 </a:t>
            </a:r>
            <a:r>
              <a:rPr lang="da-DK" sz="1100" b="1" dirty="0" err="1">
                <a:solidFill>
                  <a:prstClr val="black"/>
                </a:solidFill>
                <a:latin typeface="Century Gothic" panose="020F0302020204030204"/>
                <a:ea typeface="+mn-ea"/>
                <a:cs typeface="Arial"/>
              </a:rPr>
              <a:t>mois</a:t>
            </a:r>
            <a:r>
              <a:rPr lang="da-DK" sz="1100" b="1" dirty="0">
                <a:solidFill>
                  <a:prstClr val="black"/>
                </a:solidFill>
                <a:latin typeface="Century Gothic" panose="020F0302020204030204"/>
                <a:ea typeface="+mn-ea"/>
                <a:cs typeface="Arial"/>
              </a:rPr>
              <a:t> (95% CI)</a:t>
            </a:r>
          </a:p>
          <a:p>
            <a:pPr algn="ctr" eaLnBrk="1" hangingPunct="1">
              <a:defRPr/>
            </a:pPr>
            <a:r>
              <a:rPr lang="da-DK" sz="1100" b="1" dirty="0">
                <a:solidFill>
                  <a:srgbClr val="FD7E4E"/>
                </a:solidFill>
                <a:latin typeface="Century Gothic" panose="020F0302020204030204"/>
                <a:ea typeface="+mn-ea"/>
                <a:cs typeface="Arial"/>
              </a:rPr>
              <a:t>36,2% (28,1-46,7)</a:t>
            </a:r>
          </a:p>
          <a:p>
            <a:pPr algn="ctr" eaLnBrk="1" hangingPunct="1">
              <a:defRPr/>
            </a:pPr>
            <a:r>
              <a:rPr lang="da-DK" sz="1100" b="1" dirty="0">
                <a:solidFill>
                  <a:srgbClr val="005086"/>
                </a:solidFill>
                <a:latin typeface="Century Gothic" panose="020F0302020204030204"/>
                <a:ea typeface="+mn-ea"/>
                <a:cs typeface="Arial"/>
              </a:rPr>
              <a:t>27,7% (22,4-34,2)</a:t>
            </a:r>
          </a:p>
        </p:txBody>
      </p:sp>
      <p:sp>
        <p:nvSpPr>
          <p:cNvPr id="25" name="Titre 3"/>
          <p:cNvSpPr txBox="1">
            <a:spLocks/>
          </p:cNvSpPr>
          <p:nvPr/>
        </p:nvSpPr>
        <p:spPr>
          <a:xfrm>
            <a:off x="937845" y="41631"/>
            <a:ext cx="11254155" cy="58444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600" b="1" i="0" kern="1200">
                <a:solidFill>
                  <a:schemeClr val="bg2"/>
                </a:solidFill>
                <a:latin typeface="Century Gothic" panose="020B0502020202020204" pitchFamily="34" charset="0"/>
                <a:ea typeface="+mj-ea"/>
                <a:cs typeface="+mj-cs"/>
              </a:defRPr>
            </a:lvl1pPr>
          </a:lstStyle>
          <a:p>
            <a:r>
              <a:rPr lang="fr-FR" dirty="0" smtClean="0"/>
              <a:t>Accès précoce </a:t>
            </a:r>
            <a:r>
              <a:rPr lang="fr-FR" dirty="0" err="1" smtClean="0"/>
              <a:t>Durvalumab-Trémélimumab</a:t>
            </a:r>
            <a:endParaRPr lang="fr-FR" dirty="0"/>
          </a:p>
        </p:txBody>
      </p:sp>
      <p:sp>
        <p:nvSpPr>
          <p:cNvPr id="4" name="Rectangle 3"/>
          <p:cNvSpPr/>
          <p:nvPr/>
        </p:nvSpPr>
        <p:spPr>
          <a:xfrm>
            <a:off x="8623252" y="6577595"/>
            <a:ext cx="1190169" cy="244376"/>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1436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au 24">
            <a:extLst>
              <a:ext uri="{FF2B5EF4-FFF2-40B4-BE49-F238E27FC236}">
                <a16:creationId xmlns="" xmlns:a16="http://schemas.microsoft.com/office/drawing/2014/main" id="{C17CBB5B-0D64-DDA1-43EE-13DFF24DE8C1}"/>
              </a:ext>
            </a:extLst>
          </p:cNvPr>
          <p:cNvGraphicFramePr>
            <a:graphicFrameLocks noGrp="1"/>
          </p:cNvGraphicFramePr>
          <p:nvPr>
            <p:extLst>
              <p:ext uri="{D42A27DB-BD31-4B8C-83A1-F6EECF244321}">
                <p14:modId xmlns:p14="http://schemas.microsoft.com/office/powerpoint/2010/main" val="512375775"/>
              </p:ext>
            </p:extLst>
          </p:nvPr>
        </p:nvGraphicFramePr>
        <p:xfrm>
          <a:off x="2336757" y="4577958"/>
          <a:ext cx="8479513" cy="632286"/>
        </p:xfrm>
        <a:graphic>
          <a:graphicData uri="http://schemas.openxmlformats.org/drawingml/2006/table">
            <a:tbl>
              <a:tblPr firstRow="1" bandRow="1">
                <a:tableStyleId>{5C22544A-7EE6-4342-B048-85BDC9FD1C3A}</a:tableStyleId>
              </a:tblPr>
              <a:tblGrid>
                <a:gridCol w="664864">
                  <a:extLst>
                    <a:ext uri="{9D8B030D-6E8A-4147-A177-3AD203B41FA5}">
                      <a16:colId xmlns="" xmlns:a16="http://schemas.microsoft.com/office/drawing/2014/main" val="20000"/>
                    </a:ext>
                  </a:extLst>
                </a:gridCol>
                <a:gridCol w="266171">
                  <a:extLst>
                    <a:ext uri="{9D8B030D-6E8A-4147-A177-3AD203B41FA5}">
                      <a16:colId xmlns="" xmlns:a16="http://schemas.microsoft.com/office/drawing/2014/main" val="20001"/>
                    </a:ext>
                  </a:extLst>
                </a:gridCol>
                <a:gridCol w="281529">
                  <a:extLst>
                    <a:ext uri="{9D8B030D-6E8A-4147-A177-3AD203B41FA5}">
                      <a16:colId xmlns="" xmlns:a16="http://schemas.microsoft.com/office/drawing/2014/main" val="20006"/>
                    </a:ext>
                  </a:extLst>
                </a:gridCol>
                <a:gridCol w="288610">
                  <a:extLst>
                    <a:ext uri="{9D8B030D-6E8A-4147-A177-3AD203B41FA5}">
                      <a16:colId xmlns="" xmlns:a16="http://schemas.microsoft.com/office/drawing/2014/main" val="20002"/>
                    </a:ext>
                  </a:extLst>
                </a:gridCol>
                <a:gridCol w="272262">
                  <a:extLst>
                    <a:ext uri="{9D8B030D-6E8A-4147-A177-3AD203B41FA5}">
                      <a16:colId xmlns="" xmlns:a16="http://schemas.microsoft.com/office/drawing/2014/main" val="20007"/>
                    </a:ext>
                  </a:extLst>
                </a:gridCol>
                <a:gridCol w="255291">
                  <a:extLst>
                    <a:ext uri="{9D8B030D-6E8A-4147-A177-3AD203B41FA5}">
                      <a16:colId xmlns="" xmlns:a16="http://schemas.microsoft.com/office/drawing/2014/main" val="20003"/>
                    </a:ext>
                  </a:extLst>
                </a:gridCol>
                <a:gridCol w="238918">
                  <a:extLst>
                    <a:ext uri="{9D8B030D-6E8A-4147-A177-3AD203B41FA5}">
                      <a16:colId xmlns="" xmlns:a16="http://schemas.microsoft.com/office/drawing/2014/main" val="20008"/>
                    </a:ext>
                  </a:extLst>
                </a:gridCol>
                <a:gridCol w="238918">
                  <a:extLst>
                    <a:ext uri="{9D8B030D-6E8A-4147-A177-3AD203B41FA5}">
                      <a16:colId xmlns="" xmlns:a16="http://schemas.microsoft.com/office/drawing/2014/main" val="2756861673"/>
                    </a:ext>
                  </a:extLst>
                </a:gridCol>
                <a:gridCol w="238918">
                  <a:extLst>
                    <a:ext uri="{9D8B030D-6E8A-4147-A177-3AD203B41FA5}">
                      <a16:colId xmlns="" xmlns:a16="http://schemas.microsoft.com/office/drawing/2014/main" val="4099178422"/>
                    </a:ext>
                  </a:extLst>
                </a:gridCol>
                <a:gridCol w="238918"/>
                <a:gridCol w="238918"/>
                <a:gridCol w="238918"/>
                <a:gridCol w="238918"/>
                <a:gridCol w="238918"/>
                <a:gridCol w="238918"/>
                <a:gridCol w="238918"/>
                <a:gridCol w="238918"/>
                <a:gridCol w="238918"/>
                <a:gridCol w="238918"/>
                <a:gridCol w="238918"/>
                <a:gridCol w="238918"/>
                <a:gridCol w="238918"/>
                <a:gridCol w="238918"/>
                <a:gridCol w="238918"/>
                <a:gridCol w="238918"/>
                <a:gridCol w="238918"/>
                <a:gridCol w="238918"/>
                <a:gridCol w="238918"/>
                <a:gridCol w="238918"/>
                <a:gridCol w="238918"/>
                <a:gridCol w="238918"/>
                <a:gridCol w="238918"/>
                <a:gridCol w="238918"/>
              </a:tblGrid>
              <a:tr h="214081">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00" b="0" dirty="0">
                          <a:solidFill>
                            <a:schemeClr val="bg1">
                              <a:lumMod val="50000"/>
                            </a:schemeClr>
                          </a:solidFill>
                        </a:rPr>
                        <a:t>Nb à risque </a:t>
                      </a: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2553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spc="-30" dirty="0" smtClean="0">
                          <a:solidFill>
                            <a:srgbClr val="005086"/>
                          </a:solidFill>
                        </a:rPr>
                        <a:t>STRIDE</a:t>
                      </a:r>
                      <a:endParaRPr lang="fr-FR" sz="900" b="1" spc="-30" dirty="0">
                        <a:solidFill>
                          <a:srgbClr val="005086"/>
                        </a:solidFill>
                      </a:endParaRPr>
                    </a:p>
                  </a:txBody>
                  <a:tcPr marL="0" marR="0" marT="0" marB="0" anchor="ctr">
                    <a:lnL w="12700" cmpd="sng">
                      <a:noFill/>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393</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365</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333</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308</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285</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262</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235</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217</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197</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190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176</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168</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158</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154</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144</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131</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118</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110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103</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97</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94</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88</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75</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62</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54</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40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31</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19</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13</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5</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926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spc="-30" dirty="0" err="1" smtClean="0">
                          <a:solidFill>
                            <a:srgbClr val="FF7F4D"/>
                          </a:solidFill>
                        </a:rPr>
                        <a:t>Sorafenib</a:t>
                      </a:r>
                      <a:endParaRPr lang="fr-FR" sz="900" b="1" spc="-30" dirty="0">
                        <a:solidFill>
                          <a:srgbClr val="FF7F4D"/>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389</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356</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319</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283</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255</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231</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211</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183</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170</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155</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142</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131</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121</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108</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93</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83</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73</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69</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64</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56</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53</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50</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45</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36</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28</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21</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14</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9</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3</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1</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F7F4D"/>
                          </a:solidFill>
                        </a:rPr>
                        <a:t>0</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2" name="Espace réservé du contenu 1"/>
          <p:cNvSpPr>
            <a:spLocks noGrp="1"/>
          </p:cNvSpPr>
          <p:nvPr>
            <p:ph sz="quarter" idx="16"/>
          </p:nvPr>
        </p:nvSpPr>
        <p:spPr/>
        <p:txBody>
          <a:bodyPr/>
          <a:lstStyle/>
          <a:p>
            <a:r>
              <a:rPr lang="fr-FR" dirty="0"/>
              <a:t>Chau, ESMO ASIA 2023</a:t>
            </a:r>
          </a:p>
          <a:p>
            <a:endParaRPr lang="fr-FR" dirty="0"/>
          </a:p>
        </p:txBody>
      </p:sp>
      <p:sp>
        <p:nvSpPr>
          <p:cNvPr id="4" name="Titre 3"/>
          <p:cNvSpPr>
            <a:spLocks noGrp="1"/>
          </p:cNvSpPr>
          <p:nvPr>
            <p:ph type="title"/>
          </p:nvPr>
        </p:nvSpPr>
        <p:spPr/>
        <p:txBody>
          <a:bodyPr/>
          <a:lstStyle/>
          <a:p>
            <a:r>
              <a:rPr lang="fr-FR" dirty="0"/>
              <a:t>STRIDE données à 4 ans</a:t>
            </a:r>
          </a:p>
        </p:txBody>
      </p:sp>
      <p:sp>
        <p:nvSpPr>
          <p:cNvPr id="6" name="Rectangle 5"/>
          <p:cNvSpPr/>
          <p:nvPr/>
        </p:nvSpPr>
        <p:spPr>
          <a:xfrm>
            <a:off x="8623252" y="6577595"/>
            <a:ext cx="1190169" cy="244376"/>
          </a:xfrm>
          <a:prstGeom prst="rect">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e 28"/>
          <p:cNvGrpSpPr/>
          <p:nvPr/>
        </p:nvGrpSpPr>
        <p:grpSpPr>
          <a:xfrm>
            <a:off x="1679884" y="1684107"/>
            <a:ext cx="9358183" cy="3263663"/>
            <a:chOff x="2709242" y="1932553"/>
            <a:chExt cx="7718670" cy="2610872"/>
          </a:xfrm>
        </p:grpSpPr>
        <p:graphicFrame>
          <p:nvGraphicFramePr>
            <p:cNvPr id="8" name="Chart 16">
              <a:extLst>
                <a:ext uri="{FF2B5EF4-FFF2-40B4-BE49-F238E27FC236}">
                  <a16:creationId xmlns="" xmlns:a16="http://schemas.microsoft.com/office/drawing/2014/main" id="{2D5EAF9C-9129-DAB9-934C-2FD37A41F641}"/>
                </a:ext>
              </a:extLst>
            </p:cNvPr>
            <p:cNvGraphicFramePr/>
            <p:nvPr>
              <p:extLst>
                <p:ext uri="{D42A27DB-BD31-4B8C-83A1-F6EECF244321}">
                  <p14:modId xmlns:p14="http://schemas.microsoft.com/office/powerpoint/2010/main" val="1360409955"/>
                </p:ext>
              </p:extLst>
            </p:nvPr>
          </p:nvGraphicFramePr>
          <p:xfrm>
            <a:off x="2709242" y="1932993"/>
            <a:ext cx="7718670" cy="2610432"/>
          </p:xfrm>
          <a:graphic>
            <a:graphicData uri="http://schemas.openxmlformats.org/drawingml/2006/chart">
              <c:chart xmlns:c="http://schemas.openxmlformats.org/drawingml/2006/chart" xmlns:r="http://schemas.openxmlformats.org/officeDocument/2006/relationships" r:id="rId2"/>
            </a:graphicData>
          </a:graphic>
        </p:graphicFrame>
        <p:sp>
          <p:nvSpPr>
            <p:cNvPr id="9" name="Forme libre 8"/>
            <p:cNvSpPr/>
            <p:nvPr/>
          </p:nvSpPr>
          <p:spPr>
            <a:xfrm>
              <a:off x="3918917" y="2384576"/>
              <a:ext cx="6019800" cy="1552575"/>
            </a:xfrm>
            <a:custGeom>
              <a:avLst/>
              <a:gdLst>
                <a:gd name="connsiteX0" fmla="*/ 6010275 w 6019800"/>
                <a:gd name="connsiteY0" fmla="*/ 1552575 h 1552575"/>
                <a:gd name="connsiteX1" fmla="*/ 6019800 w 6019800"/>
                <a:gd name="connsiteY1" fmla="*/ 1352550 h 1552575"/>
                <a:gd name="connsiteX2" fmla="*/ 5514975 w 6019800"/>
                <a:gd name="connsiteY2" fmla="*/ 1371600 h 1552575"/>
                <a:gd name="connsiteX3" fmla="*/ 5457825 w 6019800"/>
                <a:gd name="connsiteY3" fmla="*/ 1314450 h 1552575"/>
                <a:gd name="connsiteX4" fmla="*/ 4933950 w 6019800"/>
                <a:gd name="connsiteY4" fmla="*/ 1314450 h 1552575"/>
                <a:gd name="connsiteX5" fmla="*/ 4714875 w 6019800"/>
                <a:gd name="connsiteY5" fmla="*/ 1285875 h 1552575"/>
                <a:gd name="connsiteX6" fmla="*/ 4095750 w 6019800"/>
                <a:gd name="connsiteY6" fmla="*/ 1295400 h 1552575"/>
                <a:gd name="connsiteX7" fmla="*/ 4019550 w 6019800"/>
                <a:gd name="connsiteY7" fmla="*/ 1295400 h 1552575"/>
                <a:gd name="connsiteX8" fmla="*/ 4019550 w 6019800"/>
                <a:gd name="connsiteY8" fmla="*/ 1266825 h 1552575"/>
                <a:gd name="connsiteX9" fmla="*/ 3819525 w 6019800"/>
                <a:gd name="connsiteY9" fmla="*/ 1257300 h 1552575"/>
                <a:gd name="connsiteX10" fmla="*/ 3629025 w 6019800"/>
                <a:gd name="connsiteY10" fmla="*/ 1238250 h 1552575"/>
                <a:gd name="connsiteX11" fmla="*/ 3495675 w 6019800"/>
                <a:gd name="connsiteY11" fmla="*/ 1219200 h 1552575"/>
                <a:gd name="connsiteX12" fmla="*/ 3200400 w 6019800"/>
                <a:gd name="connsiteY12" fmla="*/ 1228725 h 1552575"/>
                <a:gd name="connsiteX13" fmla="*/ 3019425 w 6019800"/>
                <a:gd name="connsiteY13" fmla="*/ 1171575 h 1552575"/>
                <a:gd name="connsiteX14" fmla="*/ 2695575 w 6019800"/>
                <a:gd name="connsiteY14" fmla="*/ 1123950 h 1552575"/>
                <a:gd name="connsiteX15" fmla="*/ 2066925 w 6019800"/>
                <a:gd name="connsiteY15" fmla="*/ 971550 h 1552575"/>
                <a:gd name="connsiteX16" fmla="*/ 1924050 w 6019800"/>
                <a:gd name="connsiteY16" fmla="*/ 942975 h 1552575"/>
                <a:gd name="connsiteX17" fmla="*/ 1752600 w 6019800"/>
                <a:gd name="connsiteY17" fmla="*/ 885825 h 1552575"/>
                <a:gd name="connsiteX18" fmla="*/ 1562100 w 6019800"/>
                <a:gd name="connsiteY18" fmla="*/ 838200 h 1552575"/>
                <a:gd name="connsiteX19" fmla="*/ 1428750 w 6019800"/>
                <a:gd name="connsiteY19" fmla="*/ 800100 h 1552575"/>
                <a:gd name="connsiteX20" fmla="*/ 1057275 w 6019800"/>
                <a:gd name="connsiteY20" fmla="*/ 638175 h 1552575"/>
                <a:gd name="connsiteX21" fmla="*/ 914400 w 6019800"/>
                <a:gd name="connsiteY21" fmla="*/ 552450 h 1552575"/>
                <a:gd name="connsiteX22" fmla="*/ 771525 w 6019800"/>
                <a:gd name="connsiteY22" fmla="*/ 504825 h 1552575"/>
                <a:gd name="connsiteX23" fmla="*/ 333375 w 6019800"/>
                <a:gd name="connsiteY23" fmla="*/ 200025 h 1552575"/>
                <a:gd name="connsiteX24" fmla="*/ 123825 w 6019800"/>
                <a:gd name="connsiteY24" fmla="*/ 95250 h 1552575"/>
                <a:gd name="connsiteX25" fmla="*/ 0 w 6019800"/>
                <a:gd name="connsiteY25"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9800" h="1552575">
                  <a:moveTo>
                    <a:pt x="6010275" y="1552575"/>
                  </a:moveTo>
                  <a:lnTo>
                    <a:pt x="6019800" y="1352550"/>
                  </a:lnTo>
                  <a:lnTo>
                    <a:pt x="5514975" y="1371600"/>
                  </a:lnTo>
                  <a:lnTo>
                    <a:pt x="5457825" y="1314450"/>
                  </a:lnTo>
                  <a:lnTo>
                    <a:pt x="4933950" y="1314450"/>
                  </a:lnTo>
                  <a:lnTo>
                    <a:pt x="4714875" y="1285875"/>
                  </a:lnTo>
                  <a:lnTo>
                    <a:pt x="4095750" y="1295400"/>
                  </a:lnTo>
                  <a:lnTo>
                    <a:pt x="4019550" y="1295400"/>
                  </a:lnTo>
                  <a:lnTo>
                    <a:pt x="4019550" y="1266825"/>
                  </a:lnTo>
                  <a:lnTo>
                    <a:pt x="3819525" y="1257300"/>
                  </a:lnTo>
                  <a:lnTo>
                    <a:pt x="3629025" y="1238250"/>
                  </a:lnTo>
                  <a:lnTo>
                    <a:pt x="3495675" y="1219200"/>
                  </a:lnTo>
                  <a:lnTo>
                    <a:pt x="3200400" y="1228725"/>
                  </a:lnTo>
                  <a:lnTo>
                    <a:pt x="3019425" y="1171575"/>
                  </a:lnTo>
                  <a:lnTo>
                    <a:pt x="2695575" y="1123950"/>
                  </a:lnTo>
                  <a:lnTo>
                    <a:pt x="2066925" y="971550"/>
                  </a:lnTo>
                  <a:lnTo>
                    <a:pt x="1924050" y="942975"/>
                  </a:lnTo>
                  <a:lnTo>
                    <a:pt x="1752600" y="885825"/>
                  </a:lnTo>
                  <a:lnTo>
                    <a:pt x="1562100" y="838200"/>
                  </a:lnTo>
                  <a:lnTo>
                    <a:pt x="1428750" y="800100"/>
                  </a:lnTo>
                  <a:lnTo>
                    <a:pt x="1057275" y="638175"/>
                  </a:lnTo>
                  <a:lnTo>
                    <a:pt x="914400" y="552450"/>
                  </a:lnTo>
                  <a:lnTo>
                    <a:pt x="771525" y="504825"/>
                  </a:lnTo>
                  <a:lnTo>
                    <a:pt x="333375" y="200025"/>
                  </a:lnTo>
                  <a:lnTo>
                    <a:pt x="123825" y="95250"/>
                  </a:lnTo>
                  <a:lnTo>
                    <a:pt x="0" y="0"/>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3947492" y="2403626"/>
              <a:ext cx="5953125" cy="1171575"/>
            </a:xfrm>
            <a:custGeom>
              <a:avLst/>
              <a:gdLst>
                <a:gd name="connsiteX0" fmla="*/ 5953125 w 5953125"/>
                <a:gd name="connsiteY0" fmla="*/ 1162050 h 1171575"/>
                <a:gd name="connsiteX1" fmla="*/ 5238750 w 5953125"/>
                <a:gd name="connsiteY1" fmla="*/ 1171575 h 1171575"/>
                <a:gd name="connsiteX2" fmla="*/ 5162550 w 5953125"/>
                <a:gd name="connsiteY2" fmla="*/ 1143000 h 1171575"/>
                <a:gd name="connsiteX3" fmla="*/ 4343400 w 5953125"/>
                <a:gd name="connsiteY3" fmla="*/ 1133475 h 1171575"/>
                <a:gd name="connsiteX4" fmla="*/ 4105275 w 5953125"/>
                <a:gd name="connsiteY4" fmla="*/ 1114425 h 1171575"/>
                <a:gd name="connsiteX5" fmla="*/ 3933825 w 5953125"/>
                <a:gd name="connsiteY5" fmla="*/ 1066800 h 1171575"/>
                <a:gd name="connsiteX6" fmla="*/ 3705225 w 5953125"/>
                <a:gd name="connsiteY6" fmla="*/ 1057275 h 1171575"/>
                <a:gd name="connsiteX7" fmla="*/ 3314700 w 5953125"/>
                <a:gd name="connsiteY7" fmla="*/ 1047750 h 1171575"/>
                <a:gd name="connsiteX8" fmla="*/ 3190875 w 5953125"/>
                <a:gd name="connsiteY8" fmla="*/ 1009650 h 1171575"/>
                <a:gd name="connsiteX9" fmla="*/ 3038475 w 5953125"/>
                <a:gd name="connsiteY9" fmla="*/ 1019175 h 1171575"/>
                <a:gd name="connsiteX10" fmla="*/ 2847975 w 5953125"/>
                <a:gd name="connsiteY10" fmla="*/ 981075 h 1171575"/>
                <a:gd name="connsiteX11" fmla="*/ 2733675 w 5953125"/>
                <a:gd name="connsiteY11" fmla="*/ 933450 h 1171575"/>
                <a:gd name="connsiteX12" fmla="*/ 2371725 w 5953125"/>
                <a:gd name="connsiteY12" fmla="*/ 904875 h 1171575"/>
                <a:gd name="connsiteX13" fmla="*/ 2238375 w 5953125"/>
                <a:gd name="connsiteY13" fmla="*/ 866775 h 1171575"/>
                <a:gd name="connsiteX14" fmla="*/ 2047875 w 5953125"/>
                <a:gd name="connsiteY14" fmla="*/ 847725 h 1171575"/>
                <a:gd name="connsiteX15" fmla="*/ 1847850 w 5953125"/>
                <a:gd name="connsiteY15" fmla="*/ 809625 h 1171575"/>
                <a:gd name="connsiteX16" fmla="*/ 1800225 w 5953125"/>
                <a:gd name="connsiteY16" fmla="*/ 771525 h 1171575"/>
                <a:gd name="connsiteX17" fmla="*/ 1638300 w 5953125"/>
                <a:gd name="connsiteY17" fmla="*/ 752475 h 1171575"/>
                <a:gd name="connsiteX18" fmla="*/ 1476375 w 5953125"/>
                <a:gd name="connsiteY18" fmla="*/ 723900 h 1171575"/>
                <a:gd name="connsiteX19" fmla="*/ 1438275 w 5953125"/>
                <a:gd name="connsiteY19" fmla="*/ 714375 h 1171575"/>
                <a:gd name="connsiteX20" fmla="*/ 1381125 w 5953125"/>
                <a:gd name="connsiteY20" fmla="*/ 685800 h 1171575"/>
                <a:gd name="connsiteX21" fmla="*/ 1285875 w 5953125"/>
                <a:gd name="connsiteY21" fmla="*/ 657225 h 1171575"/>
                <a:gd name="connsiteX22" fmla="*/ 1190625 w 5953125"/>
                <a:gd name="connsiteY22" fmla="*/ 609600 h 1171575"/>
                <a:gd name="connsiteX23" fmla="*/ 1076325 w 5953125"/>
                <a:gd name="connsiteY23" fmla="*/ 561975 h 1171575"/>
                <a:gd name="connsiteX24" fmla="*/ 1009650 w 5953125"/>
                <a:gd name="connsiteY24" fmla="*/ 514350 h 1171575"/>
                <a:gd name="connsiteX25" fmla="*/ 923925 w 5953125"/>
                <a:gd name="connsiteY25" fmla="*/ 485775 h 1171575"/>
                <a:gd name="connsiteX26" fmla="*/ 723900 w 5953125"/>
                <a:gd name="connsiteY26" fmla="*/ 400050 h 1171575"/>
                <a:gd name="connsiteX27" fmla="*/ 523875 w 5953125"/>
                <a:gd name="connsiteY27" fmla="*/ 314325 h 1171575"/>
                <a:gd name="connsiteX28" fmla="*/ 438150 w 5953125"/>
                <a:gd name="connsiteY28" fmla="*/ 285750 h 1171575"/>
                <a:gd name="connsiteX29" fmla="*/ 142875 w 5953125"/>
                <a:gd name="connsiteY29" fmla="*/ 104775 h 1171575"/>
                <a:gd name="connsiteX30" fmla="*/ 0 w 5953125"/>
                <a:gd name="connsiteY30"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3125" h="1171575">
                  <a:moveTo>
                    <a:pt x="5953125" y="1162050"/>
                  </a:moveTo>
                  <a:lnTo>
                    <a:pt x="5238750" y="1171575"/>
                  </a:lnTo>
                  <a:lnTo>
                    <a:pt x="5162550" y="1143000"/>
                  </a:lnTo>
                  <a:lnTo>
                    <a:pt x="4343400" y="1133475"/>
                  </a:lnTo>
                  <a:lnTo>
                    <a:pt x="4105275" y="1114425"/>
                  </a:lnTo>
                  <a:lnTo>
                    <a:pt x="3933825" y="1066800"/>
                  </a:lnTo>
                  <a:lnTo>
                    <a:pt x="3705225" y="1057275"/>
                  </a:lnTo>
                  <a:lnTo>
                    <a:pt x="3314700" y="1047750"/>
                  </a:lnTo>
                  <a:lnTo>
                    <a:pt x="3190875" y="1009650"/>
                  </a:lnTo>
                  <a:lnTo>
                    <a:pt x="3038475" y="1019175"/>
                  </a:lnTo>
                  <a:lnTo>
                    <a:pt x="2847975" y="981075"/>
                  </a:lnTo>
                  <a:lnTo>
                    <a:pt x="2733675" y="933450"/>
                  </a:lnTo>
                  <a:lnTo>
                    <a:pt x="2371725" y="904875"/>
                  </a:lnTo>
                  <a:lnTo>
                    <a:pt x="2238375" y="866775"/>
                  </a:lnTo>
                  <a:lnTo>
                    <a:pt x="2047875" y="847725"/>
                  </a:lnTo>
                  <a:lnTo>
                    <a:pt x="1847850" y="809625"/>
                  </a:lnTo>
                  <a:lnTo>
                    <a:pt x="1800225" y="771525"/>
                  </a:lnTo>
                  <a:lnTo>
                    <a:pt x="1638300" y="752475"/>
                  </a:lnTo>
                  <a:lnTo>
                    <a:pt x="1476375" y="723900"/>
                  </a:lnTo>
                  <a:lnTo>
                    <a:pt x="1438275" y="714375"/>
                  </a:lnTo>
                  <a:lnTo>
                    <a:pt x="1381125" y="685800"/>
                  </a:lnTo>
                  <a:lnTo>
                    <a:pt x="1285875" y="657225"/>
                  </a:lnTo>
                  <a:lnTo>
                    <a:pt x="1190625" y="609600"/>
                  </a:lnTo>
                  <a:lnTo>
                    <a:pt x="1076325" y="561975"/>
                  </a:lnTo>
                  <a:lnTo>
                    <a:pt x="1009650" y="514350"/>
                  </a:lnTo>
                  <a:lnTo>
                    <a:pt x="923925" y="485775"/>
                  </a:lnTo>
                  <a:lnTo>
                    <a:pt x="723900" y="400050"/>
                  </a:lnTo>
                  <a:lnTo>
                    <a:pt x="523875" y="314325"/>
                  </a:lnTo>
                  <a:lnTo>
                    <a:pt x="438150" y="285750"/>
                  </a:lnTo>
                  <a:lnTo>
                    <a:pt x="142875" y="104775"/>
                  </a:lnTo>
                  <a:lnTo>
                    <a:pt x="0" y="0"/>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rot="16200000">
              <a:off x="2524703" y="2801375"/>
              <a:ext cx="1928035" cy="190391"/>
            </a:xfrm>
            <a:prstGeom prst="rect">
              <a:avLst/>
            </a:prstGeom>
            <a:noFill/>
          </p:spPr>
          <p:txBody>
            <a:bodyPr wrap="square" rtlCol="0">
              <a:spAutoFit/>
            </a:bodyPr>
            <a:lstStyle/>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latin typeface="+mj-lt"/>
                  <a:cs typeface="Calibri" panose="020F0502020204030204" pitchFamily="34" charset="0"/>
                </a:rPr>
                <a:t>Probabilité de SG</a:t>
              </a:r>
              <a:endParaRPr lang="fr-FR" sz="900" dirty="0">
                <a:solidFill>
                  <a:srgbClr val="000000">
                    <a:lumMod val="65000"/>
                    <a:lumOff val="35000"/>
                  </a:srgbClr>
                </a:solidFill>
                <a:latin typeface="+mj-lt"/>
                <a:cs typeface="Calibri" panose="020F0502020204030204" pitchFamily="34" charset="0"/>
              </a:endParaRPr>
            </a:p>
          </p:txBody>
        </p:sp>
        <p:sp>
          <p:nvSpPr>
            <p:cNvPr id="12" name="ZoneTexte 11"/>
            <p:cNvSpPr txBox="1"/>
            <p:nvPr/>
          </p:nvSpPr>
          <p:spPr>
            <a:xfrm>
              <a:off x="5647232" y="4167927"/>
              <a:ext cx="2548752" cy="184661"/>
            </a:xfrm>
            <a:prstGeom prst="rect">
              <a:avLst/>
            </a:prstGeom>
            <a:noFill/>
          </p:spPr>
          <p:txBody>
            <a:bodyPr wrap="square" rtlCol="0">
              <a:spAutoFit/>
            </a:bodyPr>
            <a:lstStyle/>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latin typeface="+mj-lt"/>
                  <a:cs typeface="Calibri" panose="020F0502020204030204" pitchFamily="34" charset="0"/>
                </a:rPr>
                <a:t>Tps à partir de la randomisation (mois)</a:t>
              </a:r>
              <a:endParaRPr lang="fr-FR" sz="900" dirty="0">
                <a:solidFill>
                  <a:srgbClr val="000000">
                    <a:lumMod val="65000"/>
                    <a:lumOff val="35000"/>
                  </a:srgbClr>
                </a:solidFill>
                <a:latin typeface="+mj-lt"/>
                <a:cs typeface="Calibri" panose="020F0502020204030204" pitchFamily="34" charset="0"/>
              </a:endParaRPr>
            </a:p>
          </p:txBody>
        </p:sp>
        <p:cxnSp>
          <p:nvCxnSpPr>
            <p:cNvPr id="13" name="Connecteur droit 12"/>
            <p:cNvCxnSpPr/>
            <p:nvPr/>
          </p:nvCxnSpPr>
          <p:spPr>
            <a:xfrm flipH="1" flipV="1">
              <a:off x="5719104" y="3206929"/>
              <a:ext cx="2352" cy="7002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flipV="1">
              <a:off x="6290983" y="3244150"/>
              <a:ext cx="2352" cy="7002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7508651" y="3440285"/>
              <a:ext cx="12992" cy="4952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8710692" y="3507743"/>
              <a:ext cx="12992" cy="4463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351200" y="2618748"/>
              <a:ext cx="735807" cy="406256"/>
            </a:xfrm>
            <a:prstGeom prst="rect">
              <a:avLst/>
            </a:prstGeom>
            <a:noFill/>
          </p:spPr>
          <p:txBody>
            <a:bodyPr wrap="square" rtlCol="0">
              <a:spAutoFit/>
            </a:bodyPr>
            <a:lstStyle/>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latin typeface="+mj-lt"/>
                  <a:cs typeface="Calibri" panose="020F0502020204030204" pitchFamily="34" charset="0"/>
                </a:rPr>
                <a:t>SG à 18 mois</a:t>
              </a:r>
            </a:p>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48,7%</a:t>
              </a:r>
            </a:p>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41,5%</a:t>
              </a:r>
              <a:endParaRPr lang="fr-FR" sz="900" b="1" dirty="0">
                <a:solidFill>
                  <a:srgbClr val="005086"/>
                </a:solidFill>
                <a:cs typeface="Calibri" panose="020F0502020204030204" pitchFamily="34" charset="0"/>
              </a:endParaRPr>
            </a:p>
          </p:txBody>
        </p:sp>
        <p:sp>
          <p:nvSpPr>
            <p:cNvPr id="18" name="ZoneTexte 17"/>
            <p:cNvSpPr txBox="1"/>
            <p:nvPr/>
          </p:nvSpPr>
          <p:spPr>
            <a:xfrm>
              <a:off x="5957543" y="2768980"/>
              <a:ext cx="735807" cy="406256"/>
            </a:xfrm>
            <a:prstGeom prst="rect">
              <a:avLst/>
            </a:prstGeom>
            <a:noFill/>
          </p:spPr>
          <p:txBody>
            <a:bodyPr wrap="square" rtlCol="0">
              <a:spAutoFit/>
            </a:bodyPr>
            <a:lstStyle/>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latin typeface="+mj-lt"/>
                  <a:cs typeface="Calibri" panose="020F0502020204030204" pitchFamily="34" charset="0"/>
                </a:rPr>
                <a:t>SG à 24 mois</a:t>
              </a:r>
            </a:p>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40,5%</a:t>
              </a:r>
            </a:p>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32,6%</a:t>
              </a:r>
              <a:endParaRPr lang="fr-FR" sz="900" b="1" dirty="0">
                <a:solidFill>
                  <a:srgbClr val="005086"/>
                </a:solidFill>
                <a:cs typeface="Calibri" panose="020F0502020204030204" pitchFamily="34" charset="0"/>
              </a:endParaRPr>
            </a:p>
          </p:txBody>
        </p:sp>
        <p:sp>
          <p:nvSpPr>
            <p:cNvPr id="19" name="ZoneTexte 18"/>
            <p:cNvSpPr txBox="1"/>
            <p:nvPr/>
          </p:nvSpPr>
          <p:spPr>
            <a:xfrm>
              <a:off x="7145281" y="2931440"/>
              <a:ext cx="735807" cy="406256"/>
            </a:xfrm>
            <a:prstGeom prst="rect">
              <a:avLst/>
            </a:prstGeom>
            <a:noFill/>
          </p:spPr>
          <p:txBody>
            <a:bodyPr wrap="square" rtlCol="0">
              <a:spAutoFit/>
            </a:bodyPr>
            <a:lstStyle/>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latin typeface="+mj-lt"/>
                  <a:cs typeface="Calibri" panose="020F0502020204030204" pitchFamily="34" charset="0"/>
                </a:rPr>
                <a:t>SG à 36 mois</a:t>
              </a:r>
            </a:p>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30,7%</a:t>
              </a:r>
            </a:p>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19,8%</a:t>
              </a:r>
              <a:endParaRPr lang="fr-FR" sz="900" b="1" dirty="0">
                <a:solidFill>
                  <a:srgbClr val="005086"/>
                </a:solidFill>
                <a:cs typeface="Calibri" panose="020F0502020204030204" pitchFamily="34" charset="0"/>
              </a:endParaRPr>
            </a:p>
          </p:txBody>
        </p:sp>
        <p:sp>
          <p:nvSpPr>
            <p:cNvPr id="20" name="ZoneTexte 19"/>
            <p:cNvSpPr txBox="1"/>
            <p:nvPr/>
          </p:nvSpPr>
          <p:spPr>
            <a:xfrm>
              <a:off x="8365130" y="3008351"/>
              <a:ext cx="735807" cy="406256"/>
            </a:xfrm>
            <a:prstGeom prst="rect">
              <a:avLst/>
            </a:prstGeom>
            <a:noFill/>
          </p:spPr>
          <p:txBody>
            <a:bodyPr wrap="square" rtlCol="0">
              <a:spAutoFit/>
            </a:bodyPr>
            <a:lstStyle/>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latin typeface="+mj-lt"/>
                  <a:cs typeface="Calibri" panose="020F0502020204030204" pitchFamily="34" charset="0"/>
                </a:rPr>
                <a:t>SG à 48 mois</a:t>
              </a:r>
            </a:p>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25,2%</a:t>
              </a:r>
            </a:p>
            <a:p>
              <a:pPr algn="ct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15,1%</a:t>
              </a:r>
              <a:endParaRPr lang="fr-FR" sz="900" b="1" dirty="0">
                <a:solidFill>
                  <a:srgbClr val="005086"/>
                </a:solidFill>
                <a:cs typeface="Calibri" panose="020F0502020204030204" pitchFamily="34" charset="0"/>
              </a:endParaRPr>
            </a:p>
          </p:txBody>
        </p:sp>
        <p:sp>
          <p:nvSpPr>
            <p:cNvPr id="21" name="ZoneTexte 20"/>
            <p:cNvSpPr txBox="1"/>
            <p:nvPr/>
          </p:nvSpPr>
          <p:spPr>
            <a:xfrm>
              <a:off x="5070806" y="3286433"/>
              <a:ext cx="865166" cy="307777"/>
            </a:xfrm>
            <a:prstGeom prst="rect">
              <a:avLst/>
            </a:prstGeom>
            <a:noFill/>
          </p:spPr>
          <p:txBody>
            <a:bodyPr wrap="square" rtlCol="0">
              <a:spAutoFit/>
            </a:bodyPr>
            <a:lstStyle/>
            <a:p>
              <a:pP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latin typeface="+mj-lt"/>
                  <a:cs typeface="Calibri" panose="020F0502020204030204" pitchFamily="34" charset="0"/>
                </a:rPr>
                <a:t>OS rate</a:t>
              </a:r>
            </a:p>
            <a:p>
              <a:pP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latin typeface="+mj-lt"/>
                  <a:cs typeface="Calibri" panose="020F0502020204030204" pitchFamily="34" charset="0"/>
                </a:rPr>
                <a:t>Ratio : 1,17</a:t>
              </a:r>
            </a:p>
          </p:txBody>
        </p:sp>
        <p:sp>
          <p:nvSpPr>
            <p:cNvPr id="22" name="ZoneTexte 21"/>
            <p:cNvSpPr txBox="1"/>
            <p:nvPr/>
          </p:nvSpPr>
          <p:spPr>
            <a:xfrm>
              <a:off x="5694931" y="3484046"/>
              <a:ext cx="791127" cy="307777"/>
            </a:xfrm>
            <a:prstGeom prst="rect">
              <a:avLst/>
            </a:prstGeom>
            <a:noFill/>
          </p:spPr>
          <p:txBody>
            <a:bodyPr wrap="square" rtlCol="0">
              <a:spAutoFit/>
            </a:bodyPr>
            <a:lstStyle/>
            <a:p>
              <a:pP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latin typeface="+mj-lt"/>
                  <a:cs typeface="Calibri" panose="020F0502020204030204" pitchFamily="34" charset="0"/>
                </a:rPr>
                <a:t>OS rate</a:t>
              </a:r>
            </a:p>
            <a:p>
              <a:pP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latin typeface="+mj-lt"/>
                  <a:cs typeface="Calibri" panose="020F0502020204030204" pitchFamily="34" charset="0"/>
                </a:rPr>
                <a:t>Ratio : 1,24</a:t>
              </a:r>
            </a:p>
          </p:txBody>
        </p:sp>
        <p:sp>
          <p:nvSpPr>
            <p:cNvPr id="23" name="ZoneTexte 22"/>
            <p:cNvSpPr txBox="1"/>
            <p:nvPr/>
          </p:nvSpPr>
          <p:spPr>
            <a:xfrm>
              <a:off x="6859841" y="3638908"/>
              <a:ext cx="865166" cy="307777"/>
            </a:xfrm>
            <a:prstGeom prst="rect">
              <a:avLst/>
            </a:prstGeom>
            <a:noFill/>
          </p:spPr>
          <p:txBody>
            <a:bodyPr wrap="square" rtlCol="0">
              <a:spAutoFit/>
            </a:bodyPr>
            <a:lstStyle/>
            <a:p>
              <a:pP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latin typeface="+mj-lt"/>
                  <a:cs typeface="Calibri" panose="020F0502020204030204" pitchFamily="34" charset="0"/>
                </a:rPr>
                <a:t>OS rate</a:t>
              </a:r>
            </a:p>
            <a:p>
              <a:pP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latin typeface="+mj-lt"/>
                  <a:cs typeface="Calibri" panose="020F0502020204030204" pitchFamily="34" charset="0"/>
                </a:rPr>
                <a:t>Ratio : 1,55</a:t>
              </a:r>
            </a:p>
          </p:txBody>
        </p:sp>
        <p:sp>
          <p:nvSpPr>
            <p:cNvPr id="24" name="ZoneTexte 23"/>
            <p:cNvSpPr txBox="1"/>
            <p:nvPr/>
          </p:nvSpPr>
          <p:spPr>
            <a:xfrm>
              <a:off x="8109332" y="3667706"/>
              <a:ext cx="865166" cy="307777"/>
            </a:xfrm>
            <a:prstGeom prst="rect">
              <a:avLst/>
            </a:prstGeom>
            <a:noFill/>
          </p:spPr>
          <p:txBody>
            <a:bodyPr wrap="square" rtlCol="0">
              <a:spAutoFit/>
            </a:bodyPr>
            <a:lstStyle/>
            <a:p>
              <a:pP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latin typeface="+mj-lt"/>
                  <a:cs typeface="Calibri" panose="020F0502020204030204" pitchFamily="34" charset="0"/>
                </a:rPr>
                <a:t>OS rate</a:t>
              </a:r>
            </a:p>
            <a:p>
              <a:pPr>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latin typeface="+mj-lt"/>
                  <a:cs typeface="Calibri" panose="020F0502020204030204" pitchFamily="34" charset="0"/>
                </a:rPr>
                <a:t>Ratio : 1,67</a:t>
              </a:r>
            </a:p>
          </p:txBody>
        </p:sp>
      </p:grpSp>
      <p:sp>
        <p:nvSpPr>
          <p:cNvPr id="26" name="Rectangle 25"/>
          <p:cNvSpPr/>
          <p:nvPr/>
        </p:nvSpPr>
        <p:spPr>
          <a:xfrm>
            <a:off x="1729946" y="1154760"/>
            <a:ext cx="9522940" cy="4422256"/>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 xmlns:a16="http://schemas.microsoft.com/office/drawing/2014/main" id="{F7DAC46A-74D9-96C6-5B32-8B341C37AA49}"/>
              </a:ext>
            </a:extLst>
          </p:cNvPr>
          <p:cNvSpPr txBox="1"/>
          <p:nvPr/>
        </p:nvSpPr>
        <p:spPr>
          <a:xfrm>
            <a:off x="2128941" y="983327"/>
            <a:ext cx="253195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C4C"/>
                </a:solidFill>
                <a:effectLst/>
                <a:uLnTx/>
                <a:uFillTx/>
                <a:cs typeface="Arial" panose="020B0604020202020204" pitchFamily="34" charset="0"/>
              </a:rPr>
              <a:t>Survie globale</a:t>
            </a:r>
          </a:p>
        </p:txBody>
      </p:sp>
      <p:graphicFrame>
        <p:nvGraphicFramePr>
          <p:cNvPr id="7" name="Tableau 6"/>
          <p:cNvGraphicFramePr>
            <a:graphicFrameLocks noGrp="1"/>
          </p:cNvGraphicFramePr>
          <p:nvPr>
            <p:extLst>
              <p:ext uri="{D42A27DB-BD31-4B8C-83A1-F6EECF244321}">
                <p14:modId xmlns:p14="http://schemas.microsoft.com/office/powerpoint/2010/main" val="932597868"/>
              </p:ext>
            </p:extLst>
          </p:nvPr>
        </p:nvGraphicFramePr>
        <p:xfrm>
          <a:off x="6968526" y="1166400"/>
          <a:ext cx="4284360" cy="1645920"/>
        </p:xfrm>
        <a:graphic>
          <a:graphicData uri="http://schemas.openxmlformats.org/drawingml/2006/table">
            <a:tbl>
              <a:tblPr firstRow="1" bandRow="1">
                <a:tableStyleId>{5C22544A-7EE6-4342-B048-85BDC9FD1C3A}</a:tableStyleId>
              </a:tblPr>
              <a:tblGrid>
                <a:gridCol w="1961467"/>
                <a:gridCol w="1020658"/>
                <a:gridCol w="180480"/>
                <a:gridCol w="1121755"/>
              </a:tblGrid>
              <a:tr h="228767">
                <a:tc>
                  <a:txBody>
                    <a:bodyPr/>
                    <a:lstStyle/>
                    <a:p>
                      <a:pPr algn="r"/>
                      <a:r>
                        <a:rPr lang="fr-FR" sz="800" dirty="0" err="1" smtClean="0">
                          <a:solidFill>
                            <a:schemeClr val="tx1"/>
                          </a:solidFill>
                        </a:rPr>
                        <a:t>Updated</a:t>
                      </a:r>
                      <a:r>
                        <a:rPr lang="fr-FR" sz="800" dirty="0" smtClean="0">
                          <a:solidFill>
                            <a:schemeClr val="tx1"/>
                          </a:solidFill>
                        </a:rPr>
                        <a:t> OS</a:t>
                      </a:r>
                      <a:endParaRPr lang="fr-FR" sz="8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800" dirty="0" smtClean="0">
                          <a:solidFill>
                            <a:schemeClr val="bg1"/>
                          </a:solidFill>
                        </a:rPr>
                        <a:t>STRIDE (N=393)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005086"/>
                    </a:solidFill>
                  </a:tcPr>
                </a:tc>
                <a:tc gridSpan="2">
                  <a:txBody>
                    <a:bodyPr/>
                    <a:lstStyle/>
                    <a:p>
                      <a:pPr algn="ctr"/>
                      <a:r>
                        <a:rPr lang="fr-FR" sz="800" dirty="0" err="1" smtClean="0">
                          <a:solidFill>
                            <a:schemeClr val="bg1"/>
                          </a:solidFill>
                        </a:rPr>
                        <a:t>Sorafénib</a:t>
                      </a:r>
                      <a:r>
                        <a:rPr lang="fr-FR" sz="800" dirty="0" smtClean="0">
                          <a:solidFill>
                            <a:schemeClr val="bg1"/>
                          </a:solidFill>
                        </a:rPr>
                        <a:t> </a:t>
                      </a:r>
                    </a:p>
                    <a:p>
                      <a:pPr algn="ctr"/>
                      <a:r>
                        <a:rPr lang="fr-FR" sz="800" dirty="0" smtClean="0">
                          <a:solidFill>
                            <a:schemeClr val="bg1"/>
                          </a:solidFill>
                        </a:rPr>
                        <a:t>(n = 389)</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FF7F4D"/>
                    </a:solidFill>
                  </a:tcPr>
                </a:tc>
                <a:tc hMerge="1">
                  <a:txBody>
                    <a:bodyPr/>
                    <a:lstStyle/>
                    <a:p>
                      <a:endParaRPr lang="fr-FR"/>
                    </a:p>
                  </a:txBody>
                  <a:tcPr/>
                </a:tc>
              </a:tr>
              <a:tr h="148698">
                <a:tc>
                  <a:txBody>
                    <a:bodyPr/>
                    <a:lstStyle/>
                    <a:p>
                      <a:pPr algn="r"/>
                      <a:r>
                        <a:rPr lang="fr-FR" sz="800" b="1" dirty="0" err="1" smtClean="0">
                          <a:solidFill>
                            <a:schemeClr val="tx1"/>
                          </a:solidFill>
                        </a:rPr>
                        <a:t>Evets</a:t>
                      </a:r>
                      <a:r>
                        <a:rPr lang="fr-FR" sz="800" b="1" dirty="0" smtClean="0">
                          <a:solidFill>
                            <a:schemeClr val="tx1"/>
                          </a:solidFill>
                        </a:rPr>
                        <a:t> SG, n (%)</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800" dirty="0" smtClean="0">
                          <a:solidFill>
                            <a:schemeClr val="tx1"/>
                          </a:solidFill>
                        </a:rPr>
                        <a:t>291 (74.0)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algn="ctr"/>
                      <a:r>
                        <a:rPr lang="fr-FR" sz="800" dirty="0" smtClean="0">
                          <a:solidFill>
                            <a:schemeClr val="tx1"/>
                          </a:solidFill>
                        </a:rPr>
                        <a:t>316 (81.2)</a:t>
                      </a:r>
                      <a:endParaRPr lang="fr-FR" sz="800" dirty="0">
                        <a:solidFill>
                          <a:schemeClr val="tx1"/>
                        </a:solidFill>
                      </a:endParaRP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fr-FR"/>
                    </a:p>
                  </a:txBody>
                  <a:tcPr/>
                </a:tc>
              </a:tr>
              <a:tr h="228767">
                <a:tc>
                  <a:txBody>
                    <a:bodyPr/>
                    <a:lstStyle/>
                    <a:p>
                      <a:pPr algn="r"/>
                      <a:r>
                        <a:rPr lang="fr-FR" sz="800" b="1" dirty="0" err="1" smtClean="0">
                          <a:solidFill>
                            <a:schemeClr val="tx1"/>
                          </a:solidFill>
                        </a:rPr>
                        <a:t>Median</a:t>
                      </a:r>
                      <a:r>
                        <a:rPr lang="fr-FR" sz="800" b="1" dirty="0" smtClean="0">
                          <a:solidFill>
                            <a:schemeClr val="tx1"/>
                          </a:solidFill>
                        </a:rPr>
                        <a:t> SG, mois (IC95%)</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800" dirty="0" smtClean="0">
                          <a:solidFill>
                            <a:schemeClr val="tx1"/>
                          </a:solidFill>
                        </a:rPr>
                        <a:t>16.4</a:t>
                      </a:r>
                    </a:p>
                    <a:p>
                      <a:pPr algn="ctr"/>
                      <a:r>
                        <a:rPr lang="fr-FR" sz="800" dirty="0" smtClean="0">
                          <a:solidFill>
                            <a:schemeClr val="tx1"/>
                          </a:solidFill>
                        </a:rPr>
                        <a:t>(14.2-19.6)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algn="ctr"/>
                      <a:r>
                        <a:rPr lang="fr-FR" sz="800" dirty="0" smtClean="0">
                          <a:solidFill>
                            <a:schemeClr val="tx1"/>
                          </a:solidFill>
                        </a:rPr>
                        <a:t>13.8</a:t>
                      </a:r>
                    </a:p>
                    <a:p>
                      <a:pPr algn="ctr"/>
                      <a:r>
                        <a:rPr lang="fr-FR" sz="800" dirty="0" smtClean="0">
                          <a:solidFill>
                            <a:schemeClr val="tx1"/>
                          </a:solidFill>
                        </a:rPr>
                        <a:t>(12.3-16.1)</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fr-FR"/>
                    </a:p>
                  </a:txBody>
                  <a:tcPr/>
                </a:tc>
              </a:tr>
              <a:tr h="148698">
                <a:tc>
                  <a:txBody>
                    <a:bodyPr/>
                    <a:lstStyle/>
                    <a:p>
                      <a:pPr algn="r"/>
                      <a:r>
                        <a:rPr lang="fr-FR" sz="800" b="1" dirty="0" smtClean="0">
                          <a:solidFill>
                            <a:schemeClr val="tx1"/>
                          </a:solidFill>
                        </a:rPr>
                        <a:t>HR</a:t>
                      </a:r>
                      <a:r>
                        <a:rPr lang="fr-FR" sz="800" b="1" baseline="0" dirty="0" smtClean="0">
                          <a:solidFill>
                            <a:schemeClr val="tx1"/>
                          </a:solidFill>
                        </a:rPr>
                        <a:t> </a:t>
                      </a:r>
                      <a:r>
                        <a:rPr lang="fr-FR" sz="800" b="1" dirty="0" smtClean="0">
                          <a:solidFill>
                            <a:schemeClr val="tx1"/>
                          </a:solidFill>
                        </a:rPr>
                        <a:t>(IC95%)</a:t>
                      </a:r>
                      <a:endParaRPr lang="fr-FR" sz="800" b="1" baseline="30000" dirty="0" smtClean="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3">
                  <a:txBody>
                    <a:bodyPr/>
                    <a:lstStyle/>
                    <a:p>
                      <a:pPr algn="ctr"/>
                      <a:r>
                        <a:rPr lang="fr-FR" sz="800" dirty="0" smtClean="0">
                          <a:solidFill>
                            <a:schemeClr val="tx1"/>
                          </a:solidFill>
                        </a:rPr>
                        <a:t>0.78 (0.67-0.92)</a:t>
                      </a:r>
                      <a:endParaRPr lang="fr-FR" sz="800" baseline="30000" dirty="0" smtClean="0">
                        <a:solidFill>
                          <a:schemeClr val="tx1"/>
                        </a:solidFill>
                      </a:endParaRP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r>
              <a:tr h="148698">
                <a:tc>
                  <a:txBody>
                    <a:bodyPr/>
                    <a:lstStyle/>
                    <a:p>
                      <a:pPr algn="r"/>
                      <a:r>
                        <a:rPr lang="fr-FR" sz="800" b="1" i="1" kern="1200" dirty="0" smtClean="0">
                          <a:solidFill>
                            <a:schemeClr val="tx1"/>
                          </a:solidFill>
                          <a:latin typeface="+mn-lt"/>
                          <a:ea typeface="+mn-ea"/>
                          <a:cs typeface="+mn-cs"/>
                        </a:rPr>
                        <a:t>p</a:t>
                      </a:r>
                      <a:r>
                        <a:rPr lang="fr-FR" sz="800" b="1" kern="1200" dirty="0" smtClean="0">
                          <a:solidFill>
                            <a:schemeClr val="tx1"/>
                          </a:solidFill>
                          <a:latin typeface="+mn-lt"/>
                          <a:ea typeface="+mn-ea"/>
                          <a:cs typeface="+mn-cs"/>
                        </a:rPr>
                        <a:t> (bilatéral)</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3">
                  <a:txBody>
                    <a:bodyPr/>
                    <a:lstStyle/>
                    <a:p>
                      <a:pPr algn="ctr"/>
                      <a:r>
                        <a:rPr lang="fr-FR" sz="800" b="0" kern="1200" dirty="0" smtClean="0">
                          <a:solidFill>
                            <a:schemeClr val="tx1"/>
                          </a:solidFill>
                          <a:latin typeface="+mn-lt"/>
                          <a:ea typeface="+mn-ea"/>
                          <a:cs typeface="+mn-cs"/>
                        </a:rPr>
                        <a:t>0.0037</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a:endParaRPr lang="fr-FR" sz="700" baseline="30000" dirty="0" smtClean="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r>
              <a:tr h="228767">
                <a:tc>
                  <a:txBody>
                    <a:bodyPr/>
                    <a:lstStyle/>
                    <a:p>
                      <a:pPr algn="r"/>
                      <a:r>
                        <a:rPr lang="en-US" sz="800" b="1" kern="1200" dirty="0" err="1" smtClean="0">
                          <a:solidFill>
                            <a:schemeClr val="tx1"/>
                          </a:solidFill>
                          <a:latin typeface="+mn-lt"/>
                          <a:ea typeface="+mn-ea"/>
                          <a:cs typeface="+mn-cs"/>
                        </a:rPr>
                        <a:t>Durée</a:t>
                      </a:r>
                      <a:r>
                        <a:rPr lang="en-US" sz="800" b="1" kern="1200" dirty="0" smtClean="0">
                          <a:solidFill>
                            <a:schemeClr val="tx1"/>
                          </a:solidFill>
                          <a:latin typeface="+mn-lt"/>
                          <a:ea typeface="+mn-ea"/>
                          <a:cs typeface="+mn-cs"/>
                        </a:rPr>
                        <a:t> de </a:t>
                      </a:r>
                      <a:r>
                        <a:rPr lang="en-US" sz="800" b="1" kern="1200" dirty="0" err="1" smtClean="0">
                          <a:solidFill>
                            <a:schemeClr val="tx1"/>
                          </a:solidFill>
                          <a:latin typeface="+mn-lt"/>
                          <a:ea typeface="+mn-ea"/>
                          <a:cs typeface="+mn-cs"/>
                        </a:rPr>
                        <a:t>suivi</a:t>
                      </a:r>
                      <a:r>
                        <a:rPr lang="en-US" sz="800" b="1" kern="1200" dirty="0" smtClean="0">
                          <a:solidFill>
                            <a:schemeClr val="tx1"/>
                          </a:solidFill>
                          <a:latin typeface="+mn-lt"/>
                          <a:ea typeface="+mn-ea"/>
                          <a:cs typeface="+mn-cs"/>
                        </a:rPr>
                        <a:t> median (IC95%)</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fr-FR" sz="800" b="0" kern="1200" dirty="0" smtClean="0">
                          <a:solidFill>
                            <a:schemeClr val="tx1"/>
                          </a:solidFill>
                          <a:latin typeface="+mn-lt"/>
                          <a:ea typeface="+mn-ea"/>
                          <a:cs typeface="+mn-cs"/>
                        </a:rPr>
                        <a:t>49.12</a:t>
                      </a:r>
                    </a:p>
                    <a:p>
                      <a:pPr algn="ctr"/>
                      <a:r>
                        <a:rPr lang="fr-FR" sz="800" b="0" kern="1200" dirty="0" smtClean="0">
                          <a:solidFill>
                            <a:schemeClr val="tx1"/>
                          </a:solidFill>
                          <a:latin typeface="+mn-lt"/>
                          <a:ea typeface="+mn-ea"/>
                          <a:cs typeface="+mn-cs"/>
                        </a:rPr>
                        <a:t>(46.95-50.17)</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r>
                        <a:rPr lang="fr-FR" sz="800" b="0" kern="1200" dirty="0" smtClean="0">
                          <a:solidFill>
                            <a:schemeClr val="tx1"/>
                          </a:solidFill>
                          <a:latin typeface="+mn-lt"/>
                          <a:ea typeface="+mn-ea"/>
                          <a:cs typeface="+mn-cs"/>
                        </a:rPr>
                        <a:t>47.31</a:t>
                      </a:r>
                    </a:p>
                    <a:p>
                      <a:pPr algn="ctr"/>
                      <a:r>
                        <a:rPr lang="fr-FR" sz="800" b="0" kern="1200" dirty="0" smtClean="0">
                          <a:solidFill>
                            <a:schemeClr val="tx1"/>
                          </a:solidFill>
                          <a:latin typeface="+mn-lt"/>
                          <a:ea typeface="+mn-ea"/>
                          <a:cs typeface="+mn-cs"/>
                        </a:rPr>
                        <a:t>(45.08-49.15)</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7835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u texte 36"/>
          <p:cNvSpPr>
            <a:spLocks noGrp="1"/>
          </p:cNvSpPr>
          <p:nvPr>
            <p:ph type="body" sz="quarter" idx="26"/>
          </p:nvPr>
        </p:nvSpPr>
        <p:spPr/>
        <p:txBody>
          <a:bodyPr>
            <a:normAutofit fontScale="25000" lnSpcReduction="20000"/>
          </a:bodyPr>
          <a:lstStyle/>
          <a:p>
            <a:pPr algn="ctr"/>
            <a:r>
              <a:rPr lang="fr-FR" sz="9600" dirty="0" smtClean="0"/>
              <a:t>Recommandations TNCD Carcinome </a:t>
            </a:r>
            <a:r>
              <a:rPr lang="fr-FR" sz="9600" dirty="0"/>
              <a:t>hépatocellulaire</a:t>
            </a:r>
          </a:p>
        </p:txBody>
      </p:sp>
      <p:sp>
        <p:nvSpPr>
          <p:cNvPr id="35" name="Espace réservé du texte 34"/>
          <p:cNvSpPr>
            <a:spLocks noGrp="1"/>
          </p:cNvSpPr>
          <p:nvPr>
            <p:ph type="body" sz="quarter" idx="18"/>
          </p:nvPr>
        </p:nvSpPr>
        <p:spPr/>
        <p:txBody>
          <a:bodyPr/>
          <a:lstStyle/>
          <a:p>
            <a:r>
              <a:rPr lang="fr-FR" dirty="0" smtClean="0"/>
              <a:t>Pr Jean-Frédéric BLANC </a:t>
            </a:r>
            <a:endParaRPr lang="fr-FR" dirty="0"/>
          </a:p>
        </p:txBody>
      </p:sp>
      <p:sp>
        <p:nvSpPr>
          <p:cNvPr id="36" name="Espace réservé du texte 35"/>
          <p:cNvSpPr>
            <a:spLocks noGrp="1"/>
          </p:cNvSpPr>
          <p:nvPr>
            <p:ph type="body" sz="quarter" idx="25"/>
          </p:nvPr>
        </p:nvSpPr>
        <p:spPr/>
        <p:txBody>
          <a:bodyPr/>
          <a:lstStyle/>
          <a:p>
            <a:r>
              <a:rPr lang="fr-FR" dirty="0"/>
              <a:t>CHU Bordeaux, Hôpital </a:t>
            </a:r>
            <a:r>
              <a:rPr lang="fr-FR" dirty="0" smtClean="0"/>
              <a:t>Haut-</a:t>
            </a:r>
            <a:r>
              <a:rPr lang="fr-FR" dirty="0" err="1" smtClean="0"/>
              <a:t>Lévêque</a:t>
            </a:r>
            <a:endParaRPr lang="fr-FR" dirty="0" smtClean="0"/>
          </a:p>
          <a:p>
            <a:r>
              <a:rPr lang="fr-FR" dirty="0" smtClean="0"/>
              <a:t>Pessac</a:t>
            </a:r>
            <a:endParaRPr lang="fr-FR" dirty="0"/>
          </a:p>
        </p:txBody>
      </p:sp>
      <p:sp>
        <p:nvSpPr>
          <p:cNvPr id="32" name="Espace réservé du texte 31"/>
          <p:cNvSpPr>
            <a:spLocks noGrp="1"/>
          </p:cNvSpPr>
          <p:nvPr>
            <p:ph type="body" sz="quarter" idx="14"/>
          </p:nvPr>
        </p:nvSpPr>
        <p:spPr/>
        <p:txBody>
          <a:bodyPr>
            <a:noAutofit/>
          </a:bodyPr>
          <a:lstStyle/>
          <a:p>
            <a:r>
              <a:rPr lang="fr-FR" sz="2800" i="1" dirty="0"/>
              <a:t>Actualisation des </a:t>
            </a:r>
            <a:r>
              <a:rPr lang="fr-FR" sz="2800" i="1" dirty="0" smtClean="0"/>
              <a:t>recommandations dans </a:t>
            </a:r>
            <a:r>
              <a:rPr lang="fr-FR" sz="2800" i="1" dirty="0"/>
              <a:t>le </a:t>
            </a:r>
            <a:r>
              <a:rPr lang="fr-FR" sz="2800" i="1" dirty="0" smtClean="0"/>
              <a:t>CHC et mise </a:t>
            </a:r>
            <a:r>
              <a:rPr lang="fr-FR" sz="2800" i="1" dirty="0"/>
              <a:t>en pratique pour la </a:t>
            </a:r>
            <a:r>
              <a:rPr lang="fr-FR" sz="2800" dirty="0" smtClean="0"/>
              <a:t>clinique</a:t>
            </a:r>
            <a:endParaRPr lang="fr-FR" sz="2400" dirty="0"/>
          </a:p>
          <a:p>
            <a:endParaRPr lang="fr-FR" sz="2800" dirty="0"/>
          </a:p>
        </p:txBody>
      </p:sp>
      <p:pic>
        <p:nvPicPr>
          <p:cNvPr id="39" name="Espace réservé pour une image  38"/>
          <p:cNvPicPr>
            <a:picLocks noGrp="1" noChangeAspect="1"/>
          </p:cNvPicPr>
          <p:nvPr>
            <p:ph type="pic" idx="1"/>
          </p:nvPr>
        </p:nvPicPr>
        <p:blipFill>
          <a:blip r:embed="rId2">
            <a:extLst>
              <a:ext uri="{28A0092B-C50C-407E-A947-70E740481C1C}">
                <a14:useLocalDpi xmlns:a14="http://schemas.microsoft.com/office/drawing/2010/main" val="0"/>
              </a:ext>
            </a:extLst>
          </a:blip>
          <a:srcRect t="16097" b="16097"/>
          <a:stretch>
            <a:fillRect/>
          </a:stretch>
        </p:blipFill>
        <p:spPr/>
      </p:pic>
      <p:sp>
        <p:nvSpPr>
          <p:cNvPr id="33" name="Espace réservé du texte 32"/>
          <p:cNvSpPr>
            <a:spLocks noGrp="1"/>
          </p:cNvSpPr>
          <p:nvPr>
            <p:ph type="body" sz="quarter" idx="15"/>
          </p:nvPr>
        </p:nvSpPr>
        <p:spPr/>
        <p:txBody>
          <a:bodyPr/>
          <a:lstStyle/>
          <a:p>
            <a:r>
              <a:rPr lang="fr-FR" dirty="0">
                <a:cs typeface="Gordita" pitchFamily="2" charset="77"/>
              </a:rPr>
              <a:t>13 décembre 2023</a:t>
            </a:r>
            <a:r>
              <a:rPr lang="fr-FR" dirty="0">
                <a:cs typeface="Gordita Light" pitchFamily="2" charset="77"/>
              </a:rPr>
              <a:t> </a:t>
            </a:r>
            <a:endParaRPr lang="fr-FR" dirty="0"/>
          </a:p>
          <a:p>
            <a:endParaRPr lang="fr-FR" dirty="0"/>
          </a:p>
        </p:txBody>
      </p:sp>
      <p:pic>
        <p:nvPicPr>
          <p:cNvPr id="5" name="Espace réservé pour une image  4"/>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a:stretch>
            <a:fillRect/>
          </a:stretch>
        </p:blipFill>
        <p:spPr/>
      </p:pic>
      <p:pic>
        <p:nvPicPr>
          <p:cNvPr id="14" name="Image 13">
            <a:extLst>
              <a:ext uri="{FF2B5EF4-FFF2-40B4-BE49-F238E27FC236}">
                <a16:creationId xmlns:a16="http://schemas.microsoft.com/office/drawing/2014/main" xmlns="" id="{B6A56875-F13E-C080-2166-AF423030A28B}"/>
              </a:ext>
            </a:extLst>
          </p:cNvPr>
          <p:cNvPicPr>
            <a:picLocks noChangeAspect="1"/>
          </p:cNvPicPr>
          <p:nvPr/>
        </p:nvPicPr>
        <p:blipFill>
          <a:blip r:embed="rId4"/>
          <a:stretch>
            <a:fillRect/>
          </a:stretch>
        </p:blipFill>
        <p:spPr>
          <a:xfrm>
            <a:off x="1384202" y="6026690"/>
            <a:ext cx="999023" cy="512238"/>
          </a:xfrm>
          <a:prstGeom prst="rect">
            <a:avLst/>
          </a:prstGeom>
        </p:spPr>
      </p:pic>
      <p:pic>
        <p:nvPicPr>
          <p:cNvPr id="15" name="Image 14">
            <a:extLst>
              <a:ext uri="{FF2B5EF4-FFF2-40B4-BE49-F238E27FC236}">
                <a16:creationId xmlns:a16="http://schemas.microsoft.com/office/drawing/2014/main" xmlns="" id="{72CC8290-2A4A-93DC-A9A7-6BE0FF882843}"/>
              </a:ext>
            </a:extLst>
          </p:cNvPr>
          <p:cNvPicPr>
            <a:picLocks noChangeAspect="1"/>
          </p:cNvPicPr>
          <p:nvPr/>
        </p:nvPicPr>
        <p:blipFill>
          <a:blip r:embed="rId5"/>
          <a:stretch>
            <a:fillRect/>
          </a:stretch>
        </p:blipFill>
        <p:spPr>
          <a:xfrm>
            <a:off x="288323" y="6033465"/>
            <a:ext cx="1029731" cy="494311"/>
          </a:xfrm>
          <a:prstGeom prst="rect">
            <a:avLst/>
          </a:prstGeom>
        </p:spPr>
      </p:pic>
      <p:pic>
        <p:nvPicPr>
          <p:cNvPr id="16" name="Image 15">
            <a:extLst>
              <a:ext uri="{FF2B5EF4-FFF2-40B4-BE49-F238E27FC236}">
                <a16:creationId xmlns:a16="http://schemas.microsoft.com/office/drawing/2014/main" xmlns="" id="{99656539-4E13-DEA2-E2FF-A2C590092602}"/>
              </a:ext>
            </a:extLst>
          </p:cNvPr>
          <p:cNvPicPr>
            <a:picLocks noChangeAspect="1"/>
          </p:cNvPicPr>
          <p:nvPr/>
        </p:nvPicPr>
        <p:blipFill>
          <a:blip r:embed="rId6">
            <a:alphaModFix amt="70000"/>
          </a:blip>
          <a:stretch>
            <a:fillRect/>
          </a:stretch>
        </p:blipFill>
        <p:spPr>
          <a:xfrm>
            <a:off x="335681" y="4906567"/>
            <a:ext cx="1718166" cy="916355"/>
          </a:xfrm>
          <a:prstGeom prst="rect">
            <a:avLst/>
          </a:prstGeom>
        </p:spPr>
      </p:pic>
    </p:spTree>
    <p:extLst>
      <p:ext uri="{BB962C8B-B14F-4D97-AF65-F5344CB8AC3E}">
        <p14:creationId xmlns:p14="http://schemas.microsoft.com/office/powerpoint/2010/main" val="3645668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p:cNvSpPr>
            <a:spLocks noGrp="1"/>
          </p:cNvSpPr>
          <p:nvPr>
            <p:ph type="body" sz="quarter" idx="18"/>
          </p:nvPr>
        </p:nvSpPr>
        <p:spPr/>
        <p:txBody>
          <a:bodyPr/>
          <a:lstStyle/>
          <a:p>
            <a:r>
              <a:rPr lang="fr-FR" dirty="0" smtClean="0"/>
              <a:t>Jean- Frédéric BLANC</a:t>
            </a:r>
            <a:endParaRPr lang="en-US" dirty="0"/>
          </a:p>
        </p:txBody>
      </p:sp>
      <p:sp>
        <p:nvSpPr>
          <p:cNvPr id="11" name="Titre 10"/>
          <p:cNvSpPr>
            <a:spLocks noGrp="1"/>
          </p:cNvSpPr>
          <p:nvPr>
            <p:ph type="title"/>
          </p:nvPr>
        </p:nvSpPr>
        <p:spPr/>
        <p:txBody>
          <a:bodyPr/>
          <a:lstStyle/>
          <a:p>
            <a:r>
              <a:rPr lang="fr-FR"/>
              <a:t>Liens d’intérêts</a:t>
            </a:r>
            <a:endParaRPr lang="en-US"/>
          </a:p>
        </p:txBody>
      </p:sp>
      <p:sp>
        <p:nvSpPr>
          <p:cNvPr id="14" name="Espace réservé du contenu 13"/>
          <p:cNvSpPr>
            <a:spLocks noGrp="1"/>
          </p:cNvSpPr>
          <p:nvPr>
            <p:ph sz="quarter" idx="19"/>
          </p:nvPr>
        </p:nvSpPr>
        <p:spPr/>
        <p:txBody>
          <a:bodyPr/>
          <a:lstStyle/>
          <a:p>
            <a:r>
              <a:rPr lang="fr-FR" dirty="0">
                <a:solidFill>
                  <a:srgbClr val="FF7F4D"/>
                </a:solidFill>
                <a:latin typeface="Century Gothic" panose="020B0502020202020204" pitchFamily="34" charset="0"/>
              </a:rPr>
              <a:t>Invitation(s) congrès et présentations</a:t>
            </a:r>
            <a:endParaRPr lang="fr-FR" dirty="0"/>
          </a:p>
          <a:p>
            <a:pPr marL="304800" lvl="1" indent="0">
              <a:buNone/>
            </a:pPr>
            <a:r>
              <a:rPr lang="fr-FR" b="1" dirty="0">
                <a:solidFill>
                  <a:schemeClr val="accent3"/>
                </a:solidFill>
              </a:rPr>
              <a:t>Bayer, Roche, </a:t>
            </a:r>
            <a:r>
              <a:rPr lang="fr-FR" b="1" dirty="0" err="1">
                <a:solidFill>
                  <a:schemeClr val="accent3"/>
                </a:solidFill>
              </a:rPr>
              <a:t>Amgen,Astra-Zeneca</a:t>
            </a:r>
            <a:r>
              <a:rPr lang="fr-FR" b="1" dirty="0">
                <a:solidFill>
                  <a:schemeClr val="accent3"/>
                </a:solidFill>
              </a:rPr>
              <a:t>, ESAI, BMS, Boston </a:t>
            </a:r>
            <a:r>
              <a:rPr lang="fr-FR" b="1" dirty="0" err="1">
                <a:solidFill>
                  <a:schemeClr val="accent3"/>
                </a:solidFill>
              </a:rPr>
              <a:t>scientific</a:t>
            </a:r>
            <a:r>
              <a:rPr lang="fr-FR" b="1" dirty="0">
                <a:solidFill>
                  <a:schemeClr val="accent3"/>
                </a:solidFill>
              </a:rPr>
              <a:t>, </a:t>
            </a:r>
            <a:r>
              <a:rPr lang="fr-FR" b="1" dirty="0" err="1" smtClean="0">
                <a:solidFill>
                  <a:schemeClr val="accent3"/>
                </a:solidFill>
              </a:rPr>
              <a:t>Mayoli</a:t>
            </a:r>
            <a:r>
              <a:rPr lang="fr-FR" b="1" dirty="0" smtClean="0">
                <a:solidFill>
                  <a:schemeClr val="accent3"/>
                </a:solidFill>
              </a:rPr>
              <a:t>, MSD, </a:t>
            </a:r>
            <a:r>
              <a:rPr lang="fr-FR" b="1" dirty="0" err="1" smtClean="0">
                <a:solidFill>
                  <a:schemeClr val="accent3"/>
                </a:solidFill>
              </a:rPr>
              <a:t>Tahio</a:t>
            </a:r>
            <a:r>
              <a:rPr lang="fr-FR" b="1" dirty="0" smtClean="0">
                <a:solidFill>
                  <a:schemeClr val="accent3"/>
                </a:solidFill>
              </a:rPr>
              <a:t> Scientific, Baxter, </a:t>
            </a:r>
            <a:r>
              <a:rPr lang="fr-FR" b="1" dirty="0" err="1" smtClean="0">
                <a:solidFill>
                  <a:schemeClr val="accent3"/>
                </a:solidFill>
              </a:rPr>
              <a:t>Ipsen</a:t>
            </a:r>
            <a:r>
              <a:rPr lang="fr-FR" b="1" dirty="0" smtClean="0">
                <a:solidFill>
                  <a:schemeClr val="accent3"/>
                </a:solidFill>
              </a:rPr>
              <a:t>, </a:t>
            </a:r>
            <a:r>
              <a:rPr lang="fr-FR" b="1" dirty="0" err="1" smtClean="0">
                <a:solidFill>
                  <a:schemeClr val="accent3"/>
                </a:solidFill>
              </a:rPr>
              <a:t>Incyte</a:t>
            </a:r>
            <a:r>
              <a:rPr lang="fr-FR" b="1" dirty="0" smtClean="0">
                <a:solidFill>
                  <a:schemeClr val="accent3"/>
                </a:solidFill>
              </a:rPr>
              <a:t>, </a:t>
            </a:r>
            <a:r>
              <a:rPr lang="fr-FR" b="1" dirty="0" err="1" smtClean="0">
                <a:solidFill>
                  <a:schemeClr val="accent3"/>
                </a:solidFill>
              </a:rPr>
              <a:t>Sirtex</a:t>
            </a:r>
            <a:r>
              <a:rPr lang="fr-FR" b="1" dirty="0" smtClean="0">
                <a:solidFill>
                  <a:schemeClr val="accent3"/>
                </a:solidFill>
              </a:rPr>
              <a:t>, </a:t>
            </a:r>
            <a:r>
              <a:rPr lang="fr-FR" b="1" dirty="0" err="1" smtClean="0">
                <a:solidFill>
                  <a:schemeClr val="accent3"/>
                </a:solidFill>
              </a:rPr>
              <a:t>Viatris</a:t>
            </a:r>
            <a:endParaRPr lang="fr-FR" b="1" dirty="0">
              <a:solidFill>
                <a:schemeClr val="accent3"/>
              </a:solidFill>
            </a:endParaRPr>
          </a:p>
          <a:p>
            <a:pPr marL="328613" lvl="1" indent="0">
              <a:buNone/>
            </a:pPr>
            <a:endParaRPr lang="fr-FR" dirty="0"/>
          </a:p>
          <a:p>
            <a:pPr marL="315913" lvl="1" indent="-315913">
              <a:buClr>
                <a:schemeClr val="bg2"/>
              </a:buClr>
              <a:buSzPct val="70000"/>
              <a:buFont typeface="Wingdings" panose="05000000000000000000" pitchFamily="2" charset="2"/>
              <a:buChar char="n"/>
            </a:pPr>
            <a:r>
              <a:rPr lang="fr-FR" sz="2400" dirty="0">
                <a:solidFill>
                  <a:srgbClr val="FF7F4D"/>
                </a:solidFill>
                <a:latin typeface="Century Gothic" panose="020B0502020202020204" pitchFamily="34" charset="0"/>
              </a:rPr>
              <a:t>Table(s) ronde(s) scientifique(s)</a:t>
            </a:r>
          </a:p>
          <a:p>
            <a:pPr marL="328613" lvl="1" indent="0">
              <a:buNone/>
            </a:pPr>
            <a:r>
              <a:rPr lang="fr-FR" sz="1800" dirty="0" smtClean="0"/>
              <a:t>Néant</a:t>
            </a:r>
            <a:endParaRPr lang="fr-FR" sz="1800" dirty="0"/>
          </a:p>
          <a:p>
            <a:pPr marL="328613" lvl="1" indent="0">
              <a:buNone/>
            </a:pPr>
            <a:endParaRPr lang="fr-FR" dirty="0"/>
          </a:p>
          <a:p>
            <a:pPr marL="315913" lvl="1" indent="-315913">
              <a:buClr>
                <a:schemeClr val="bg2"/>
              </a:buClr>
              <a:buSzPct val="70000"/>
              <a:buFont typeface="Wingdings" panose="05000000000000000000" pitchFamily="2" charset="2"/>
              <a:buChar char="n"/>
            </a:pPr>
            <a:r>
              <a:rPr lang="fr-FR" sz="2400" dirty="0">
                <a:solidFill>
                  <a:srgbClr val="FF7F4D"/>
                </a:solidFill>
                <a:latin typeface="Century Gothic" panose="020B0502020202020204" pitchFamily="34" charset="0"/>
              </a:rPr>
              <a:t>Ecriture d’article(s) scientifique(s)</a:t>
            </a:r>
          </a:p>
          <a:p>
            <a:pPr marL="328613" lvl="1" indent="0">
              <a:buNone/>
            </a:pPr>
            <a:r>
              <a:rPr lang="fr-FR" sz="1800" dirty="0" smtClean="0"/>
              <a:t>Néant</a:t>
            </a:r>
            <a:endParaRPr lang="fr-FR" sz="1800" dirty="0"/>
          </a:p>
          <a:p>
            <a:pPr marL="328613" lvl="1" indent="0">
              <a:buNone/>
            </a:pPr>
            <a:endParaRPr lang="fr-FR" dirty="0"/>
          </a:p>
          <a:p>
            <a:pPr marL="328613" lvl="1" indent="0">
              <a:buNone/>
            </a:pPr>
            <a:endParaRPr lang="fr-FR" dirty="0"/>
          </a:p>
        </p:txBody>
      </p:sp>
      <p:cxnSp>
        <p:nvCxnSpPr>
          <p:cNvPr id="7" name="Connecteur droit 6"/>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13919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94119" y="1194670"/>
            <a:ext cx="9948238" cy="2973676"/>
          </a:xfrm>
          <a:prstGeom prst="rect">
            <a:avLst/>
          </a:prstGeom>
        </p:spPr>
        <p:txBody>
          <a:bodyPr vert="horz" lIns="91440" tIns="45720" rIns="91440" bIns="45720" rtlCol="0">
            <a:normAutofit/>
          </a:bodyPr>
          <a:lstStyle>
            <a:lvl1pPr indent="0" defTabSz="914400">
              <a:lnSpc>
                <a:spcPct val="100000"/>
              </a:lnSpc>
              <a:spcBef>
                <a:spcPts val="0"/>
              </a:spcBef>
              <a:buFont typeface="Arial" panose="020B0604020202020204" pitchFamily="34" charset="0"/>
              <a:buNone/>
              <a:defRPr b="0" i="1">
                <a:solidFill>
                  <a:schemeClr val="bg1"/>
                </a:solidFill>
                <a:latin typeface="Century Gothic" panose="020B0502020202020204" pitchFamily="34" charset="0"/>
              </a:defRPr>
            </a:lvl1pPr>
            <a:lvl2pPr indent="0" defTabSz="914400">
              <a:lnSpc>
                <a:spcPct val="90000"/>
              </a:lnSpc>
              <a:spcBef>
                <a:spcPts val="500"/>
              </a:spcBef>
              <a:buFont typeface="Arial" panose="020B0604020202020204" pitchFamily="34" charset="0"/>
              <a:buNone/>
              <a:defRPr sz="1600" b="1"/>
            </a:lvl2pPr>
            <a:lvl3pPr indent="0" defTabSz="914400">
              <a:lnSpc>
                <a:spcPct val="90000"/>
              </a:lnSpc>
              <a:spcBef>
                <a:spcPts val="500"/>
              </a:spcBef>
              <a:buFont typeface="Arial" panose="020B0604020202020204" pitchFamily="34" charset="0"/>
              <a:buNone/>
              <a:defRPr sz="1600"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a:defRPr/>
            </a:pPr>
            <a:r>
              <a:rPr lang="fr-FR" sz="2800" b="1" kern="0" dirty="0">
                <a:solidFill>
                  <a:srgbClr val="FF7F4D"/>
                </a:solidFill>
              </a:rPr>
              <a:t>Mise en </a:t>
            </a:r>
            <a:r>
              <a:rPr lang="fr-FR" sz="2800" b="1" kern="0" dirty="0" smtClean="0">
                <a:solidFill>
                  <a:srgbClr val="FF7F4D"/>
                </a:solidFill>
              </a:rPr>
              <a:t>garde</a:t>
            </a:r>
          </a:p>
          <a:p>
            <a:pPr algn="ctr">
              <a:defRPr/>
            </a:pPr>
            <a:endParaRPr lang="fr-FR" sz="2800" kern="0" dirty="0">
              <a:solidFill>
                <a:srgbClr val="FF7F4D"/>
              </a:solidFill>
            </a:endParaRPr>
          </a:p>
          <a:p>
            <a:pPr algn="ctr">
              <a:defRPr/>
            </a:pPr>
            <a:r>
              <a:rPr lang="fr-FR" sz="2000" kern="0" dirty="0">
                <a:solidFill>
                  <a:srgbClr val="005086"/>
                </a:solidFill>
              </a:rPr>
              <a:t>Du fait de l'actualisation fréquente du TNCD, l'utilisation de ce document imprimé impose de vérifier qu'une version plus </a:t>
            </a:r>
            <a:r>
              <a:rPr lang="fr-FR" sz="2000" kern="0" dirty="0" smtClean="0">
                <a:solidFill>
                  <a:srgbClr val="005086"/>
                </a:solidFill>
              </a:rPr>
              <a:t>récente </a:t>
            </a:r>
          </a:p>
          <a:p>
            <a:pPr algn="ctr">
              <a:defRPr/>
            </a:pPr>
            <a:r>
              <a:rPr lang="fr-FR" sz="2000" kern="0" dirty="0" smtClean="0">
                <a:solidFill>
                  <a:srgbClr val="005086"/>
                </a:solidFill>
              </a:rPr>
              <a:t>n'a </a:t>
            </a:r>
            <a:r>
              <a:rPr lang="fr-FR" sz="2000" kern="0" dirty="0">
                <a:solidFill>
                  <a:srgbClr val="005086"/>
                </a:solidFill>
              </a:rPr>
              <a:t>pas été mise à disposition sur le site</a:t>
            </a:r>
            <a:r>
              <a:rPr lang="fr-FR" sz="2000" kern="0" dirty="0" smtClean="0">
                <a:solidFill>
                  <a:srgbClr val="005086"/>
                </a:solidFill>
              </a:rPr>
              <a:t>.</a:t>
            </a:r>
          </a:p>
          <a:p>
            <a:pPr algn="ctr">
              <a:defRPr/>
            </a:pPr>
            <a:endParaRPr lang="fr-FR" sz="2000" kern="0" dirty="0">
              <a:solidFill>
                <a:srgbClr val="005086"/>
              </a:solidFill>
            </a:endParaRPr>
          </a:p>
          <a:p>
            <a:pPr algn="ctr">
              <a:defRPr/>
            </a:pPr>
            <a:r>
              <a:rPr lang="fr-FR" sz="2000" kern="0" dirty="0">
                <a:solidFill>
                  <a:srgbClr val="005086"/>
                </a:solidFill>
              </a:rPr>
              <a:t>Si la date ci-dessus remonte à plus d'un an, ce document n'est certainement plus à jour et doit être remplacé par un nouveau.</a:t>
            </a:r>
          </a:p>
        </p:txBody>
      </p:sp>
    </p:spTree>
    <p:extLst>
      <p:ext uri="{BB962C8B-B14F-4D97-AF65-F5344CB8AC3E}">
        <p14:creationId xmlns:p14="http://schemas.microsoft.com/office/powerpoint/2010/main" val="348473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6"/>
          </p:nvPr>
        </p:nvSpPr>
        <p:spPr>
          <a:xfrm>
            <a:off x="1107038" y="6268277"/>
            <a:ext cx="5159375" cy="247196"/>
          </a:xfrm>
        </p:spPr>
        <p:txBody>
          <a:bodyPr/>
          <a:lstStyle/>
          <a:p>
            <a:r>
              <a:rPr lang="fr-FR" dirty="0"/>
              <a:t>Blanc JF et al. TNCD 2023</a:t>
            </a:r>
          </a:p>
          <a:p>
            <a:endParaRPr lang="fr-FR" dirty="0"/>
          </a:p>
        </p:txBody>
      </p:sp>
      <p:pic>
        <p:nvPicPr>
          <p:cNvPr id="6" name="Picture 2" descr="Attention danger">
            <a:extLst>
              <a:ext uri="{FF2B5EF4-FFF2-40B4-BE49-F238E27FC236}">
                <a16:creationId xmlns:a16="http://schemas.microsoft.com/office/drawing/2014/main" xmlns="" id="{049C9A87-394C-EDDA-BAC7-4003DA2175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5185" y="2747451"/>
            <a:ext cx="876311" cy="87631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xmlns="" id="{4263B945-2EEB-E889-9ABD-66A5A7B30033}"/>
              </a:ext>
            </a:extLst>
          </p:cNvPr>
          <p:cNvSpPr txBox="1"/>
          <p:nvPr/>
        </p:nvSpPr>
        <p:spPr>
          <a:xfrm>
            <a:off x="1313793" y="3956917"/>
            <a:ext cx="2495120" cy="830997"/>
          </a:xfrm>
          <a:prstGeom prst="rect">
            <a:avLst/>
          </a:prstGeom>
          <a:solidFill>
            <a:srgbClr val="FF7F4D"/>
          </a:soli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defTabSz="457200"/>
            <a:r>
              <a:rPr lang="fr-FR" sz="1600" i="1" dirty="0">
                <a:solidFill>
                  <a:prstClr val="white"/>
                </a:solidFill>
              </a:rPr>
              <a:t>Conditions techniques de réalisation</a:t>
            </a:r>
          </a:p>
          <a:p>
            <a:pPr defTabSz="457200"/>
            <a:r>
              <a:rPr lang="fr-FR" sz="1600" i="1" dirty="0">
                <a:solidFill>
                  <a:prstClr val="white"/>
                </a:solidFill>
              </a:rPr>
              <a:t>« zones grises »</a:t>
            </a:r>
          </a:p>
        </p:txBody>
      </p:sp>
      <p:pic>
        <p:nvPicPr>
          <p:cNvPr id="8" name="Picture 4" descr="L'importance du diagnostic |">
            <a:extLst>
              <a:ext uri="{FF2B5EF4-FFF2-40B4-BE49-F238E27FC236}">
                <a16:creationId xmlns:a16="http://schemas.microsoft.com/office/drawing/2014/main" xmlns="" id="{FDF01D6B-8B2F-8503-C32A-D2D0A3110F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32" t="-2856" r="23452" b="2856"/>
          <a:stretch/>
        </p:blipFill>
        <p:spPr bwMode="auto">
          <a:xfrm>
            <a:off x="1033875" y="2575262"/>
            <a:ext cx="1032789" cy="11758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adiologie interventionnelle dans le Carcinome hépatocellulaire – FMC-HGE">
            <a:extLst>
              <a:ext uri="{FF2B5EF4-FFF2-40B4-BE49-F238E27FC236}">
                <a16:creationId xmlns:a16="http://schemas.microsoft.com/office/drawing/2014/main" xmlns="" id="{01D8FFCE-CE5E-AB35-AEA7-17DD4B8CA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552" y="169694"/>
            <a:ext cx="2172174" cy="17667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pact pronostique d'un contingent macrotrabéculaire dans le carcinome  hépatocellulaire">
            <a:extLst>
              <a:ext uri="{FF2B5EF4-FFF2-40B4-BE49-F238E27FC236}">
                <a16:creationId xmlns:a16="http://schemas.microsoft.com/office/drawing/2014/main" xmlns="" id="{407B597E-6D03-43F1-9183-7DA6BF5E5E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54934" b="6281"/>
          <a:stretch/>
        </p:blipFill>
        <p:spPr bwMode="auto">
          <a:xfrm>
            <a:off x="4667984" y="151338"/>
            <a:ext cx="2061715" cy="18144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91CC3600-720B-B35C-F789-B8D2231E2964}"/>
              </a:ext>
            </a:extLst>
          </p:cNvPr>
          <p:cNvSpPr/>
          <p:nvPr/>
        </p:nvSpPr>
        <p:spPr>
          <a:xfrm>
            <a:off x="1917305" y="2455361"/>
            <a:ext cx="4532075" cy="80054"/>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fr-FR" sz="1600">
              <a:solidFill>
                <a:prstClr val="white"/>
              </a:solidFill>
            </a:endParaRPr>
          </a:p>
        </p:txBody>
      </p:sp>
      <p:sp>
        <p:nvSpPr>
          <p:cNvPr id="12" name="Rectangle 11">
            <a:extLst>
              <a:ext uri="{FF2B5EF4-FFF2-40B4-BE49-F238E27FC236}">
                <a16:creationId xmlns:a16="http://schemas.microsoft.com/office/drawing/2014/main" xmlns="" id="{FDE89034-8EC0-F936-1794-6AC54508F71C}"/>
              </a:ext>
            </a:extLst>
          </p:cNvPr>
          <p:cNvSpPr/>
          <p:nvPr/>
        </p:nvSpPr>
        <p:spPr>
          <a:xfrm>
            <a:off x="1514552" y="2159296"/>
            <a:ext cx="2093602" cy="55479"/>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fr-FR">
              <a:solidFill>
                <a:prstClr val="white"/>
              </a:solidFill>
            </a:endParaRPr>
          </a:p>
        </p:txBody>
      </p:sp>
      <p:sp>
        <p:nvSpPr>
          <p:cNvPr id="13" name="Rectangle 12">
            <a:extLst>
              <a:ext uri="{FF2B5EF4-FFF2-40B4-BE49-F238E27FC236}">
                <a16:creationId xmlns:a16="http://schemas.microsoft.com/office/drawing/2014/main" xmlns="" id="{7C1F5B15-C2C8-E291-842F-568B0A6807CF}"/>
              </a:ext>
            </a:extLst>
          </p:cNvPr>
          <p:cNvSpPr/>
          <p:nvPr/>
        </p:nvSpPr>
        <p:spPr>
          <a:xfrm>
            <a:off x="4667984" y="2153405"/>
            <a:ext cx="2093602" cy="64421"/>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fr-FR">
              <a:solidFill>
                <a:prstClr val="white"/>
              </a:solidFill>
            </a:endParaRPr>
          </a:p>
        </p:txBody>
      </p:sp>
      <p:sp>
        <p:nvSpPr>
          <p:cNvPr id="14" name="Rectangle 13">
            <a:extLst>
              <a:ext uri="{FF2B5EF4-FFF2-40B4-BE49-F238E27FC236}">
                <a16:creationId xmlns:a16="http://schemas.microsoft.com/office/drawing/2014/main" xmlns="" id="{278ADE9F-67F5-561A-3CBA-4AD4E49BE4E0}"/>
              </a:ext>
            </a:extLst>
          </p:cNvPr>
          <p:cNvSpPr/>
          <p:nvPr/>
        </p:nvSpPr>
        <p:spPr>
          <a:xfrm>
            <a:off x="2561353" y="2214775"/>
            <a:ext cx="85327" cy="240585"/>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fr-FR">
              <a:solidFill>
                <a:prstClr val="white"/>
              </a:solidFill>
            </a:endParaRPr>
          </a:p>
        </p:txBody>
      </p:sp>
      <p:sp>
        <p:nvSpPr>
          <p:cNvPr id="15" name="Rectangle 14">
            <a:extLst>
              <a:ext uri="{FF2B5EF4-FFF2-40B4-BE49-F238E27FC236}">
                <a16:creationId xmlns:a16="http://schemas.microsoft.com/office/drawing/2014/main" xmlns="" id="{76B585B8-535D-6575-CDC8-26D5E9843412}"/>
              </a:ext>
            </a:extLst>
          </p:cNvPr>
          <p:cNvSpPr/>
          <p:nvPr/>
        </p:nvSpPr>
        <p:spPr>
          <a:xfrm>
            <a:off x="5656177" y="2214774"/>
            <a:ext cx="85327" cy="240585"/>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fr-FR">
              <a:solidFill>
                <a:prstClr val="white"/>
              </a:solidFill>
            </a:endParaRPr>
          </a:p>
        </p:txBody>
      </p:sp>
      <p:sp>
        <p:nvSpPr>
          <p:cNvPr id="16" name="Rectangle 15">
            <a:extLst>
              <a:ext uri="{FF2B5EF4-FFF2-40B4-BE49-F238E27FC236}">
                <a16:creationId xmlns:a16="http://schemas.microsoft.com/office/drawing/2014/main" xmlns="" id="{0E8F3376-4BF5-9FA8-E856-94C40D984D87}"/>
              </a:ext>
            </a:extLst>
          </p:cNvPr>
          <p:cNvSpPr/>
          <p:nvPr/>
        </p:nvSpPr>
        <p:spPr>
          <a:xfrm>
            <a:off x="4140678" y="2535415"/>
            <a:ext cx="85327" cy="240585"/>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fr-FR" sz="1600">
              <a:solidFill>
                <a:prstClr val="white"/>
              </a:solidFill>
            </a:endParaRPr>
          </a:p>
        </p:txBody>
      </p:sp>
      <p:sp>
        <p:nvSpPr>
          <p:cNvPr id="17" name="Rectangle : coins arrondis 11">
            <a:extLst>
              <a:ext uri="{FF2B5EF4-FFF2-40B4-BE49-F238E27FC236}">
                <a16:creationId xmlns:a16="http://schemas.microsoft.com/office/drawing/2014/main" xmlns="" id="{5F1D2423-A160-484F-C022-2820F3AAD1D5}"/>
              </a:ext>
            </a:extLst>
          </p:cNvPr>
          <p:cNvSpPr/>
          <p:nvPr/>
        </p:nvSpPr>
        <p:spPr>
          <a:xfrm>
            <a:off x="1853879" y="2908417"/>
            <a:ext cx="1493520" cy="340360"/>
          </a:xfrm>
          <a:prstGeom prst="rect">
            <a:avLst/>
          </a:prstGeom>
          <a:solidFill>
            <a:srgbClr val="005086"/>
          </a:solidFill>
          <a:effectLst/>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fr-FR" sz="1600" dirty="0">
                <a:solidFill>
                  <a:prstClr val="white"/>
                </a:solidFill>
              </a:rPr>
              <a:t>Non invasif</a:t>
            </a:r>
          </a:p>
        </p:txBody>
      </p:sp>
      <p:sp>
        <p:nvSpPr>
          <p:cNvPr id="18" name="Rectangle : coins arrondis 12">
            <a:extLst>
              <a:ext uri="{FF2B5EF4-FFF2-40B4-BE49-F238E27FC236}">
                <a16:creationId xmlns:a16="http://schemas.microsoft.com/office/drawing/2014/main" xmlns="" id="{B3C6F82E-6A85-D72A-1199-9736DED6C2B5}"/>
              </a:ext>
            </a:extLst>
          </p:cNvPr>
          <p:cNvSpPr/>
          <p:nvPr/>
        </p:nvSpPr>
        <p:spPr>
          <a:xfrm>
            <a:off x="4994744" y="2928737"/>
            <a:ext cx="1493520" cy="340360"/>
          </a:xfrm>
          <a:prstGeom prst="roundRect">
            <a:avLst/>
          </a:prstGeom>
          <a:solidFill>
            <a:srgbClr val="FF7F4D"/>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fr-FR" sz="1600" dirty="0">
                <a:solidFill>
                  <a:prstClr val="white"/>
                </a:solidFill>
              </a:rPr>
              <a:t>invasif</a:t>
            </a:r>
          </a:p>
        </p:txBody>
      </p:sp>
      <p:sp>
        <p:nvSpPr>
          <p:cNvPr id="19" name="ZoneTexte 18">
            <a:extLst>
              <a:ext uri="{FF2B5EF4-FFF2-40B4-BE49-F238E27FC236}">
                <a16:creationId xmlns:a16="http://schemas.microsoft.com/office/drawing/2014/main" xmlns="" id="{02ED9598-7BBE-12F4-75BF-CF2DDB3A7FA0}"/>
              </a:ext>
            </a:extLst>
          </p:cNvPr>
          <p:cNvSpPr txBox="1"/>
          <p:nvPr/>
        </p:nvSpPr>
        <p:spPr>
          <a:xfrm>
            <a:off x="4994745" y="3330466"/>
            <a:ext cx="1766842" cy="338554"/>
          </a:xfrm>
          <a:prstGeom prst="rect">
            <a:avLst/>
          </a:prstGeom>
          <a:solidFill>
            <a:srgbClr val="FF7F4D"/>
          </a:solidFill>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defTabSz="457200"/>
            <a:r>
              <a:rPr lang="fr-FR" sz="1600" dirty="0">
                <a:solidFill>
                  <a:prstClr val="white"/>
                </a:solidFill>
              </a:rPr>
              <a:t>Délai réalisation</a:t>
            </a:r>
          </a:p>
        </p:txBody>
      </p:sp>
      <p:sp>
        <p:nvSpPr>
          <p:cNvPr id="20" name="ZoneTexte 19">
            <a:extLst>
              <a:ext uri="{FF2B5EF4-FFF2-40B4-BE49-F238E27FC236}">
                <a16:creationId xmlns:a16="http://schemas.microsoft.com/office/drawing/2014/main" xmlns="" id="{D6B9A458-7098-695E-F16D-8E1601D5BD56}"/>
              </a:ext>
            </a:extLst>
          </p:cNvPr>
          <p:cNvSpPr txBox="1"/>
          <p:nvPr/>
        </p:nvSpPr>
        <p:spPr>
          <a:xfrm>
            <a:off x="1313793" y="5186466"/>
            <a:ext cx="1457982" cy="338554"/>
          </a:xfrm>
          <a:prstGeom prst="rect">
            <a:avLst/>
          </a:prstGeom>
          <a:solidFill>
            <a:srgbClr val="FF7F4D"/>
          </a:solidFill>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defTabSz="457200"/>
            <a:r>
              <a:rPr lang="fr-FR" sz="1600" dirty="0">
                <a:solidFill>
                  <a:prstClr val="white"/>
                </a:solidFill>
              </a:rPr>
              <a:t>VPP &lt; 100%</a:t>
            </a:r>
          </a:p>
        </p:txBody>
      </p:sp>
      <p:sp>
        <p:nvSpPr>
          <p:cNvPr id="21" name="ZoneTexte 20">
            <a:extLst>
              <a:ext uri="{FF2B5EF4-FFF2-40B4-BE49-F238E27FC236}">
                <a16:creationId xmlns:a16="http://schemas.microsoft.com/office/drawing/2014/main" xmlns="" id="{76FB8702-1445-1277-D3C5-06E933030DFE}"/>
              </a:ext>
            </a:extLst>
          </p:cNvPr>
          <p:cNvSpPr txBox="1"/>
          <p:nvPr/>
        </p:nvSpPr>
        <p:spPr>
          <a:xfrm>
            <a:off x="4555690" y="5086664"/>
            <a:ext cx="2692804" cy="830997"/>
          </a:xfrm>
          <a:prstGeom prst="rect">
            <a:avLst/>
          </a:prstGeom>
          <a:solidFill>
            <a:srgbClr val="005086"/>
          </a:solidFill>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defTabSz="457200"/>
            <a:r>
              <a:rPr lang="fr-FR" sz="1600" dirty="0">
                <a:solidFill>
                  <a:prstClr val="white"/>
                </a:solidFill>
              </a:rPr>
              <a:t>Recherche</a:t>
            </a:r>
          </a:p>
          <a:p>
            <a:pPr defTabSz="457200"/>
            <a:r>
              <a:rPr lang="fr-FR" sz="1600" dirty="0">
                <a:solidFill>
                  <a:prstClr val="white"/>
                </a:solidFill>
              </a:rPr>
              <a:t>Classifications</a:t>
            </a:r>
          </a:p>
          <a:p>
            <a:pPr defTabSz="457200"/>
            <a:r>
              <a:rPr lang="fr-FR" sz="1600" dirty="0">
                <a:solidFill>
                  <a:prstClr val="white"/>
                </a:solidFill>
              </a:rPr>
              <a:t>Biologie moléculaire</a:t>
            </a:r>
          </a:p>
        </p:txBody>
      </p:sp>
      <p:sp>
        <p:nvSpPr>
          <p:cNvPr id="22" name="ZoneTexte 21">
            <a:extLst>
              <a:ext uri="{FF2B5EF4-FFF2-40B4-BE49-F238E27FC236}">
                <a16:creationId xmlns:a16="http://schemas.microsoft.com/office/drawing/2014/main" xmlns="" id="{FA0FC14E-8E44-DF44-46D3-88617265299D}"/>
              </a:ext>
            </a:extLst>
          </p:cNvPr>
          <p:cNvSpPr txBox="1"/>
          <p:nvPr/>
        </p:nvSpPr>
        <p:spPr>
          <a:xfrm>
            <a:off x="4555690" y="3895232"/>
            <a:ext cx="2692804" cy="1077218"/>
          </a:xfrm>
          <a:prstGeom prst="rect">
            <a:avLst/>
          </a:prstGeom>
          <a:solidFill>
            <a:srgbClr val="005086"/>
          </a:solidFill>
          <a:effectLst/>
        </p:spPr>
        <p:style>
          <a:lnRef idx="0">
            <a:schemeClr val="accent6"/>
          </a:lnRef>
          <a:fillRef idx="3">
            <a:schemeClr val="accent6"/>
          </a:fillRef>
          <a:effectRef idx="3">
            <a:schemeClr val="accent6"/>
          </a:effectRef>
          <a:fontRef idx="minor">
            <a:schemeClr val="lt1"/>
          </a:fontRef>
        </p:style>
        <p:txBody>
          <a:bodyPr wrap="square" rtlCol="0">
            <a:spAutoFit/>
          </a:bodyPr>
          <a:lstStyle/>
          <a:p>
            <a:pPr defTabSz="457200"/>
            <a:r>
              <a:rPr lang="fr-FR" sz="1600" dirty="0">
                <a:solidFill>
                  <a:prstClr val="white"/>
                </a:solidFill>
              </a:rPr>
              <a:t>Hépato-cholangiocarcinome</a:t>
            </a:r>
          </a:p>
          <a:p>
            <a:pPr defTabSz="457200"/>
            <a:r>
              <a:rPr lang="fr-FR" sz="1600" dirty="0">
                <a:solidFill>
                  <a:prstClr val="white"/>
                </a:solidFill>
              </a:rPr>
              <a:t>Cholangiocarcinomes</a:t>
            </a:r>
          </a:p>
          <a:p>
            <a:pPr defTabSz="457200"/>
            <a:r>
              <a:rPr lang="fr-FR" sz="1600" dirty="0">
                <a:solidFill>
                  <a:prstClr val="white"/>
                </a:solidFill>
              </a:rPr>
              <a:t>…</a:t>
            </a:r>
          </a:p>
        </p:txBody>
      </p:sp>
      <p:pic>
        <p:nvPicPr>
          <p:cNvPr id="23" name="Image 22">
            <a:extLst>
              <a:ext uri="{FF2B5EF4-FFF2-40B4-BE49-F238E27FC236}">
                <a16:creationId xmlns:a16="http://schemas.microsoft.com/office/drawing/2014/main" xmlns="" id="{1CDA954F-3567-236A-A2B1-4E7DB9ECD492}"/>
              </a:ext>
            </a:extLst>
          </p:cNvPr>
          <p:cNvPicPr>
            <a:picLocks noChangeAspect="1"/>
          </p:cNvPicPr>
          <p:nvPr/>
        </p:nvPicPr>
        <p:blipFill rotWithShape="1">
          <a:blip r:embed="rId6"/>
          <a:srcRect l="2164" t="1055" b="216"/>
          <a:stretch/>
        </p:blipFill>
        <p:spPr>
          <a:xfrm>
            <a:off x="7430638" y="652010"/>
            <a:ext cx="4773936" cy="3606697"/>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11953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94546067-2415-389D-308E-8DE35398E42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335044" y="1622425"/>
            <a:ext cx="6218281" cy="4218879"/>
          </a:xfrm>
          <a:prstGeom prst="rect">
            <a:avLst/>
          </a:prstGeom>
          <a:effectLst/>
          <a:scene3d>
            <a:camera prst="orthographicFront"/>
            <a:lightRig rig="threePt" dir="t"/>
          </a:scene3d>
          <a:sp3d>
            <a:bevelT/>
          </a:sp3d>
        </p:spPr>
      </p:pic>
      <p:grpSp>
        <p:nvGrpSpPr>
          <p:cNvPr id="3" name="Groupe 2"/>
          <p:cNvGrpSpPr/>
          <p:nvPr/>
        </p:nvGrpSpPr>
        <p:grpSpPr>
          <a:xfrm>
            <a:off x="7833360" y="328292"/>
            <a:ext cx="3972560" cy="823914"/>
            <a:chOff x="7833360" y="328292"/>
            <a:chExt cx="3972560" cy="823914"/>
          </a:xfrm>
        </p:grpSpPr>
        <p:pic>
          <p:nvPicPr>
            <p:cNvPr id="4" name="Image 3">
              <a:extLst>
                <a:ext uri="{FF2B5EF4-FFF2-40B4-BE49-F238E27FC236}">
                  <a16:creationId xmlns:a16="http://schemas.microsoft.com/office/drawing/2014/main" xmlns="" id="{8FC1E8C3-781C-BBC9-52A4-B22442C71ADA}"/>
                </a:ext>
              </a:extLst>
            </p:cNvPr>
            <p:cNvPicPr>
              <a:picLocks noChangeAspect="1"/>
            </p:cNvPicPr>
            <p:nvPr/>
          </p:nvPicPr>
          <p:blipFill rotWithShape="1">
            <a:blip r:embed="rId4"/>
            <a:srcRect l="29833" t="33630" r="20250" b="50000"/>
            <a:stretch/>
          </p:blipFill>
          <p:spPr>
            <a:xfrm>
              <a:off x="7833360" y="328292"/>
              <a:ext cx="3887991" cy="717234"/>
            </a:xfrm>
            <a:prstGeom prst="rect">
              <a:avLst/>
            </a:prstGeom>
          </p:spPr>
        </p:pic>
        <p:pic>
          <p:nvPicPr>
            <p:cNvPr id="7" name="Image 6">
              <a:extLst>
                <a:ext uri="{FF2B5EF4-FFF2-40B4-BE49-F238E27FC236}">
                  <a16:creationId xmlns:a16="http://schemas.microsoft.com/office/drawing/2014/main" xmlns="" id="{26A789BF-830B-46C0-DF02-4F2E8E2C38CF}"/>
                </a:ext>
              </a:extLst>
            </p:cNvPr>
            <p:cNvPicPr>
              <a:picLocks noChangeAspect="1"/>
            </p:cNvPicPr>
            <p:nvPr/>
          </p:nvPicPr>
          <p:blipFill rotWithShape="1">
            <a:blip r:embed="rId4"/>
            <a:srcRect l="66333" t="24148" r="20251" b="72741"/>
            <a:stretch/>
          </p:blipFill>
          <p:spPr>
            <a:xfrm>
              <a:off x="10170160" y="938846"/>
              <a:ext cx="1635760" cy="213360"/>
            </a:xfrm>
            <a:prstGeom prst="rect">
              <a:avLst/>
            </a:prstGeom>
          </p:spPr>
        </p:pic>
      </p:grpSp>
      <p:pic>
        <p:nvPicPr>
          <p:cNvPr id="9" name="Image 8">
            <a:extLst>
              <a:ext uri="{FF2B5EF4-FFF2-40B4-BE49-F238E27FC236}">
                <a16:creationId xmlns:a16="http://schemas.microsoft.com/office/drawing/2014/main" xmlns="" id="{5C578BE5-574F-61A2-7D9F-89252EFE0DE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0584" t="32741" r="45249" b="24297"/>
          <a:stretch/>
        </p:blipFill>
        <p:spPr>
          <a:xfrm>
            <a:off x="7833360" y="1868744"/>
            <a:ext cx="3972560" cy="3972560"/>
          </a:xfrm>
          <a:prstGeom prst="rect">
            <a:avLst/>
          </a:prstGeom>
          <a:effectLst/>
        </p:spPr>
      </p:pic>
      <p:sp>
        <p:nvSpPr>
          <p:cNvPr id="5" name="Rectangle 4"/>
          <p:cNvSpPr/>
          <p:nvPr/>
        </p:nvSpPr>
        <p:spPr>
          <a:xfrm>
            <a:off x="7677150" y="152400"/>
            <a:ext cx="4333875" cy="113347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p14="http://schemas.microsoft.com/office/powerpoint/2010/main" val="395150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xmlns="" id="{89A573A0-F5B3-5FB9-0FCF-F5BCEE45E955}"/>
              </a:ext>
            </a:extLst>
          </p:cNvPr>
          <p:cNvGrpSpPr/>
          <p:nvPr/>
        </p:nvGrpSpPr>
        <p:grpSpPr>
          <a:xfrm>
            <a:off x="9504694" y="4810125"/>
            <a:ext cx="696581" cy="732816"/>
            <a:chOff x="8595121" y="5408578"/>
            <a:chExt cx="741564" cy="963038"/>
          </a:xfrm>
        </p:grpSpPr>
        <p:sp>
          <p:nvSpPr>
            <p:cNvPr id="5" name="Flèche : droite 4">
              <a:extLst>
                <a:ext uri="{FF2B5EF4-FFF2-40B4-BE49-F238E27FC236}">
                  <a16:creationId xmlns:a16="http://schemas.microsoft.com/office/drawing/2014/main" xmlns="" id="{47383F8E-F203-A1E3-6191-948EACEDE9C4}"/>
                </a:ext>
              </a:extLst>
            </p:cNvPr>
            <p:cNvSpPr/>
            <p:nvPr/>
          </p:nvSpPr>
          <p:spPr>
            <a:xfrm rot="10800000">
              <a:off x="8823214" y="5646905"/>
              <a:ext cx="513471" cy="3501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 name="Rectangle 5">
              <a:extLst>
                <a:ext uri="{FF2B5EF4-FFF2-40B4-BE49-F238E27FC236}">
                  <a16:creationId xmlns:a16="http://schemas.microsoft.com/office/drawing/2014/main" xmlns="" id="{456D9459-1A00-2F12-4C6C-9098F95527F5}"/>
                </a:ext>
              </a:extLst>
            </p:cNvPr>
            <p:cNvSpPr/>
            <p:nvPr/>
          </p:nvSpPr>
          <p:spPr>
            <a:xfrm>
              <a:off x="8595121" y="5408578"/>
              <a:ext cx="87549" cy="9630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pic>
        <p:nvPicPr>
          <p:cNvPr id="7" name="Picture 4" descr="L'importance du diagnostic |">
            <a:extLst>
              <a:ext uri="{FF2B5EF4-FFF2-40B4-BE49-F238E27FC236}">
                <a16:creationId xmlns:a16="http://schemas.microsoft.com/office/drawing/2014/main" xmlns="" id="{9C9C5F89-C737-A5F8-EA48-A4B8962669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32" t="-2856" r="23452" b="2856"/>
          <a:stretch/>
        </p:blipFill>
        <p:spPr bwMode="auto">
          <a:xfrm>
            <a:off x="2680688" y="436129"/>
            <a:ext cx="1655899" cy="18853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pact pronostique d'un contingent macrotrabéculaire dans le carcinome  hépatocellulaire">
            <a:extLst>
              <a:ext uri="{FF2B5EF4-FFF2-40B4-BE49-F238E27FC236}">
                <a16:creationId xmlns:a16="http://schemas.microsoft.com/office/drawing/2014/main" xmlns="" id="{AD917E89-F001-4497-5092-F1D2154215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54934" b="6281"/>
          <a:stretch/>
        </p:blipFill>
        <p:spPr bwMode="auto">
          <a:xfrm>
            <a:off x="2456573" y="2986392"/>
            <a:ext cx="1480934" cy="130330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xmlns="" id="{4776CCDA-42E9-EE28-E408-435CF1174792}"/>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9858" t="20425" r="34096" b="6951"/>
          <a:stretch/>
        </p:blipFill>
        <p:spPr>
          <a:xfrm>
            <a:off x="4353230" y="100882"/>
            <a:ext cx="5177443" cy="5867645"/>
          </a:xfrm>
          <a:prstGeom prst="rect">
            <a:avLst/>
          </a:prstGeom>
        </p:spPr>
      </p:pic>
      <p:sp>
        <p:nvSpPr>
          <p:cNvPr id="3" name="Ellipse 2">
            <a:extLst>
              <a:ext uri="{FF2B5EF4-FFF2-40B4-BE49-F238E27FC236}">
                <a16:creationId xmlns:a16="http://schemas.microsoft.com/office/drawing/2014/main" xmlns="" id="{F15DA5F3-9973-422B-07BF-2946BFD05ECE}"/>
              </a:ext>
            </a:extLst>
          </p:cNvPr>
          <p:cNvSpPr/>
          <p:nvPr/>
        </p:nvSpPr>
        <p:spPr>
          <a:xfrm>
            <a:off x="6510151" y="842555"/>
            <a:ext cx="863600" cy="67056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black"/>
              </a:solidFill>
            </a:endParaRPr>
          </a:p>
        </p:txBody>
      </p:sp>
      <p:sp>
        <p:nvSpPr>
          <p:cNvPr id="4" name="Ellipse 3">
            <a:extLst>
              <a:ext uri="{FF2B5EF4-FFF2-40B4-BE49-F238E27FC236}">
                <a16:creationId xmlns:a16="http://schemas.microsoft.com/office/drawing/2014/main" xmlns="" id="{CA5FD660-2FD5-6B39-FA8D-E591FE2E5BC3}"/>
              </a:ext>
            </a:extLst>
          </p:cNvPr>
          <p:cNvSpPr/>
          <p:nvPr/>
        </p:nvSpPr>
        <p:spPr>
          <a:xfrm>
            <a:off x="8480425" y="3034704"/>
            <a:ext cx="863600" cy="670560"/>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black"/>
              </a:solidFill>
            </a:endParaRPr>
          </a:p>
        </p:txBody>
      </p:sp>
      <p:sp>
        <p:nvSpPr>
          <p:cNvPr id="8" name="Ellipse 7">
            <a:extLst>
              <a:ext uri="{FF2B5EF4-FFF2-40B4-BE49-F238E27FC236}">
                <a16:creationId xmlns:a16="http://schemas.microsoft.com/office/drawing/2014/main" xmlns="" id="{40153B41-4B64-2F70-8CC3-414704D45478}"/>
              </a:ext>
            </a:extLst>
          </p:cNvPr>
          <p:cNvSpPr/>
          <p:nvPr/>
        </p:nvSpPr>
        <p:spPr>
          <a:xfrm>
            <a:off x="5260471" y="3518990"/>
            <a:ext cx="2499360" cy="782227"/>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black"/>
              </a:solidFill>
            </a:endParaRPr>
          </a:p>
        </p:txBody>
      </p:sp>
      <p:sp>
        <p:nvSpPr>
          <p:cNvPr id="11" name="Espace réservé du contenu 10"/>
          <p:cNvSpPr>
            <a:spLocks noGrp="1"/>
          </p:cNvSpPr>
          <p:nvPr>
            <p:ph sz="quarter" idx="16"/>
          </p:nvPr>
        </p:nvSpPr>
        <p:spPr/>
        <p:txBody>
          <a:bodyPr/>
          <a:lstStyle/>
          <a:p>
            <a:r>
              <a:rPr lang="fr-FR" dirty="0" err="1"/>
              <a:t>Llovet</a:t>
            </a:r>
            <a:r>
              <a:rPr lang="fr-FR" dirty="0"/>
              <a:t> Nature </a:t>
            </a:r>
            <a:r>
              <a:rPr lang="fr-FR" dirty="0" err="1"/>
              <a:t>Review</a:t>
            </a:r>
            <a:r>
              <a:rPr lang="fr-FR" dirty="0"/>
              <a:t> 2021</a:t>
            </a:r>
          </a:p>
          <a:p>
            <a:endParaRPr lang="fr-FR" dirty="0"/>
          </a:p>
        </p:txBody>
      </p:sp>
    </p:spTree>
    <p:extLst>
      <p:ext uri="{BB962C8B-B14F-4D97-AF65-F5344CB8AC3E}">
        <p14:creationId xmlns:p14="http://schemas.microsoft.com/office/powerpoint/2010/main" val="23434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234410" y="543697"/>
            <a:ext cx="8532444" cy="5115698"/>
            <a:chOff x="1731902" y="66675"/>
            <a:chExt cx="9409799" cy="5972175"/>
          </a:xfrm>
        </p:grpSpPr>
        <p:pic>
          <p:nvPicPr>
            <p:cNvPr id="5" name="Image 4">
              <a:extLst>
                <a:ext uri="{FF2B5EF4-FFF2-40B4-BE49-F238E27FC236}">
                  <a16:creationId xmlns:a16="http://schemas.microsoft.com/office/drawing/2014/main" xmlns="" id="{616B267A-23F9-7EC9-3878-DDE14CCC3632}"/>
                </a:ext>
              </a:extLst>
            </p:cNvPr>
            <p:cNvPicPr>
              <a:picLocks noChangeAspect="1"/>
            </p:cNvPicPr>
            <p:nvPr/>
          </p:nvPicPr>
          <p:blipFill>
            <a:blip r:embed="rId2"/>
            <a:stretch>
              <a:fillRect/>
            </a:stretch>
          </p:blipFill>
          <p:spPr>
            <a:xfrm>
              <a:off x="1731902" y="936555"/>
              <a:ext cx="9409799" cy="5102295"/>
            </a:xfrm>
            <a:prstGeom prst="rect">
              <a:avLst/>
            </a:prstGeom>
          </p:spPr>
        </p:pic>
        <p:pic>
          <p:nvPicPr>
            <p:cNvPr id="7" name="Image 6">
              <a:extLst>
                <a:ext uri="{FF2B5EF4-FFF2-40B4-BE49-F238E27FC236}">
                  <a16:creationId xmlns:a16="http://schemas.microsoft.com/office/drawing/2014/main" xmlns="" id="{07D30C0F-9747-A0AA-BA73-59E2D6C15FA7}"/>
                </a:ext>
              </a:extLst>
            </p:cNvPr>
            <p:cNvPicPr>
              <a:picLocks noChangeAspect="1"/>
            </p:cNvPicPr>
            <p:nvPr/>
          </p:nvPicPr>
          <p:blipFill rotWithShape="1">
            <a:blip r:embed="rId3"/>
            <a:srcRect b="31000"/>
            <a:stretch/>
          </p:blipFill>
          <p:spPr>
            <a:xfrm>
              <a:off x="3821369" y="66675"/>
              <a:ext cx="6873055" cy="707075"/>
            </a:xfrm>
            <a:prstGeom prst="rect">
              <a:avLst/>
            </a:prstGeom>
          </p:spPr>
        </p:pic>
        <p:sp>
          <p:nvSpPr>
            <p:cNvPr id="9" name="Ellipse 8">
              <a:extLst>
                <a:ext uri="{FF2B5EF4-FFF2-40B4-BE49-F238E27FC236}">
                  <a16:creationId xmlns:a16="http://schemas.microsoft.com/office/drawing/2014/main" xmlns="" id="{4E4F5E52-9233-3A14-FD57-C1E9F35066BA}"/>
                </a:ext>
              </a:extLst>
            </p:cNvPr>
            <p:cNvSpPr/>
            <p:nvPr/>
          </p:nvSpPr>
          <p:spPr>
            <a:xfrm>
              <a:off x="3120348" y="482343"/>
              <a:ext cx="2130359" cy="554077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endParaRPr>
            </a:p>
          </p:txBody>
        </p:sp>
      </p:grpSp>
      <p:sp>
        <p:nvSpPr>
          <p:cNvPr id="6" name="Rectangle 5"/>
          <p:cNvSpPr/>
          <p:nvPr/>
        </p:nvSpPr>
        <p:spPr>
          <a:xfrm>
            <a:off x="1589903" y="288324"/>
            <a:ext cx="9712411" cy="5651157"/>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p14="http://schemas.microsoft.com/office/powerpoint/2010/main" val="2452579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019299" y="857249"/>
            <a:ext cx="9588433" cy="4865151"/>
            <a:chOff x="1017816" y="667667"/>
            <a:chExt cx="11018542" cy="5340484"/>
          </a:xfrm>
        </p:grpSpPr>
        <p:pic>
          <p:nvPicPr>
            <p:cNvPr id="5" name="Image 4">
              <a:extLst>
                <a:ext uri="{FF2B5EF4-FFF2-40B4-BE49-F238E27FC236}">
                  <a16:creationId xmlns:a16="http://schemas.microsoft.com/office/drawing/2014/main" xmlns="" id="{16C41D93-3E59-9EC5-059C-23A3EC252F41}"/>
                </a:ext>
              </a:extLst>
            </p:cNvPr>
            <p:cNvPicPr>
              <a:picLocks noChangeAspect="1"/>
            </p:cNvPicPr>
            <p:nvPr/>
          </p:nvPicPr>
          <p:blipFill rotWithShape="1">
            <a:blip r:embed="rId2">
              <a:alphaModFix/>
            </a:blip>
            <a:srcRect l="11250" t="19007" r="27168" b="18865"/>
            <a:stretch/>
          </p:blipFill>
          <p:spPr>
            <a:xfrm>
              <a:off x="2608662" y="667667"/>
              <a:ext cx="9410853" cy="5340484"/>
            </a:xfrm>
            <a:prstGeom prst="rect">
              <a:avLst/>
            </a:prstGeom>
          </p:spPr>
        </p:pic>
        <p:pic>
          <p:nvPicPr>
            <p:cNvPr id="9" name="Image 8">
              <a:extLst>
                <a:ext uri="{FF2B5EF4-FFF2-40B4-BE49-F238E27FC236}">
                  <a16:creationId xmlns:a16="http://schemas.microsoft.com/office/drawing/2014/main" xmlns="" id="{119CA51B-E15A-74A9-5680-89BA079A56CA}"/>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17816" y="906382"/>
              <a:ext cx="1768487" cy="1773526"/>
            </a:xfrm>
            <a:prstGeom prst="rect">
              <a:avLst/>
            </a:prstGeom>
          </p:spPr>
        </p:pic>
        <p:sp>
          <p:nvSpPr>
            <p:cNvPr id="10" name="Ellipse 9">
              <a:extLst>
                <a:ext uri="{FF2B5EF4-FFF2-40B4-BE49-F238E27FC236}">
                  <a16:creationId xmlns:a16="http://schemas.microsoft.com/office/drawing/2014/main" xmlns="" id="{406CB365-1E6A-5A34-028D-BDE8A7DA7455}"/>
                </a:ext>
              </a:extLst>
            </p:cNvPr>
            <p:cNvSpPr/>
            <p:nvPr/>
          </p:nvSpPr>
          <p:spPr bwMode="gray">
            <a:xfrm>
              <a:off x="2120220" y="2068432"/>
              <a:ext cx="838200" cy="610129"/>
            </a:xfrm>
            <a:prstGeom prst="ellipse">
              <a:avLst/>
            </a:prstGeom>
            <a:ln>
              <a:noFill/>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r-FR" sz="1400" dirty="0">
                  <a:solidFill>
                    <a:srgbClr val="000000"/>
                  </a:solidFill>
                  <a:latin typeface="Arial"/>
                  <a:cs typeface="Arial"/>
                </a:rPr>
                <a:t>71%</a:t>
              </a:r>
            </a:p>
          </p:txBody>
        </p:sp>
        <p:pic>
          <p:nvPicPr>
            <p:cNvPr id="11" name="Image 10">
              <a:extLst>
                <a:ext uri="{FF2B5EF4-FFF2-40B4-BE49-F238E27FC236}">
                  <a16:creationId xmlns:a16="http://schemas.microsoft.com/office/drawing/2014/main" xmlns="" id="{8B24B3FC-E40A-61B9-BBAD-F962BA1E7E7A}"/>
                </a:ext>
              </a:extLst>
            </p:cNvPr>
            <p:cNvPicPr>
              <a:picLocks noChangeAspect="1"/>
            </p:cNvPicPr>
            <p:nvPr/>
          </p:nvPicPr>
          <p:blipFill>
            <a:blip r:embed="rId5">
              <a:alphaModFix amt="70000"/>
            </a:blip>
            <a:stretch>
              <a:fillRect/>
            </a:stretch>
          </p:blipFill>
          <p:spPr>
            <a:xfrm>
              <a:off x="1017816" y="4477475"/>
              <a:ext cx="1646637" cy="1530676"/>
            </a:xfrm>
            <a:prstGeom prst="rect">
              <a:avLst/>
            </a:prstGeom>
          </p:spPr>
        </p:pic>
        <p:sp>
          <p:nvSpPr>
            <p:cNvPr id="12" name="Ellipse 11">
              <a:extLst>
                <a:ext uri="{FF2B5EF4-FFF2-40B4-BE49-F238E27FC236}">
                  <a16:creationId xmlns:a16="http://schemas.microsoft.com/office/drawing/2014/main" xmlns="" id="{9C1F5B19-41AB-DFB2-1149-F23B7F8C201C}"/>
                </a:ext>
              </a:extLst>
            </p:cNvPr>
            <p:cNvSpPr/>
            <p:nvPr/>
          </p:nvSpPr>
          <p:spPr bwMode="gray">
            <a:xfrm>
              <a:off x="2024861" y="4316332"/>
              <a:ext cx="812401" cy="604137"/>
            </a:xfrm>
            <a:prstGeom prst="ellipse">
              <a:avLst/>
            </a:prstGeom>
            <a:ln>
              <a:noFill/>
            </a:ln>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r-FR" sz="1400" dirty="0">
                  <a:solidFill>
                    <a:srgbClr val="000000"/>
                  </a:solidFill>
                  <a:latin typeface="Arial"/>
                  <a:cs typeface="Arial"/>
                </a:rPr>
                <a:t>12%</a:t>
              </a:r>
            </a:p>
          </p:txBody>
        </p:sp>
        <p:sp>
          <p:nvSpPr>
            <p:cNvPr id="2" name="Rectangle 1">
              <a:extLst>
                <a:ext uri="{FF2B5EF4-FFF2-40B4-BE49-F238E27FC236}">
                  <a16:creationId xmlns:a16="http://schemas.microsoft.com/office/drawing/2014/main" xmlns="" id="{021AFE82-9EB5-ECE8-CB63-407F5014C7AD}"/>
                </a:ext>
              </a:extLst>
            </p:cNvPr>
            <p:cNvSpPr/>
            <p:nvPr/>
          </p:nvSpPr>
          <p:spPr>
            <a:xfrm>
              <a:off x="9961124" y="896267"/>
              <a:ext cx="2075234" cy="890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pSp>
      <p:pic>
        <p:nvPicPr>
          <p:cNvPr id="6" name="Image 5">
            <a:extLst>
              <a:ext uri="{FF2B5EF4-FFF2-40B4-BE49-F238E27FC236}">
                <a16:creationId xmlns:a16="http://schemas.microsoft.com/office/drawing/2014/main" xmlns="" id="{52544BB3-F29A-D3D9-00C1-6A8442ADB985}"/>
              </a:ext>
            </a:extLst>
          </p:cNvPr>
          <p:cNvPicPr>
            <a:picLocks noChangeAspect="1"/>
          </p:cNvPicPr>
          <p:nvPr/>
        </p:nvPicPr>
        <p:blipFill>
          <a:blip r:embed="rId6"/>
          <a:stretch>
            <a:fillRect/>
          </a:stretch>
        </p:blipFill>
        <p:spPr>
          <a:xfrm>
            <a:off x="7067550" y="0"/>
            <a:ext cx="4968808" cy="1382861"/>
          </a:xfrm>
          <a:prstGeom prst="rect">
            <a:avLst/>
          </a:prstGeom>
          <a:ln>
            <a:solidFill>
              <a:schemeClr val="tx1">
                <a:lumMod val="50000"/>
                <a:lumOff val="50000"/>
              </a:schemeClr>
            </a:solidFill>
          </a:ln>
        </p:spPr>
      </p:pic>
      <p:sp>
        <p:nvSpPr>
          <p:cNvPr id="4" name="Espace réservé du contenu 3"/>
          <p:cNvSpPr>
            <a:spLocks noGrp="1"/>
          </p:cNvSpPr>
          <p:nvPr>
            <p:ph sz="quarter" idx="16"/>
          </p:nvPr>
        </p:nvSpPr>
        <p:spPr/>
        <p:txBody>
          <a:bodyPr/>
          <a:lstStyle/>
          <a:p>
            <a:r>
              <a:rPr lang="en-US" dirty="0"/>
              <a:t>www.thelancet.com   Published online October 20, 2023   https://doi.org/10.1016/S0140-6736(23)01796-8 </a:t>
            </a:r>
          </a:p>
          <a:p>
            <a:endParaRPr lang="fr-FR" dirty="0"/>
          </a:p>
        </p:txBody>
      </p:sp>
    </p:spTree>
    <p:extLst>
      <p:ext uri="{BB962C8B-B14F-4D97-AF65-F5344CB8AC3E}">
        <p14:creationId xmlns:p14="http://schemas.microsoft.com/office/powerpoint/2010/main" val="424266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space réservé du texte 36"/>
          <p:cNvSpPr>
            <a:spLocks noGrp="1"/>
          </p:cNvSpPr>
          <p:nvPr>
            <p:ph type="body" sz="quarter" idx="26"/>
          </p:nvPr>
        </p:nvSpPr>
        <p:spPr/>
        <p:txBody>
          <a:bodyPr>
            <a:normAutofit fontScale="32500" lnSpcReduction="20000"/>
          </a:bodyPr>
          <a:lstStyle/>
          <a:p>
            <a:pPr algn="ctr"/>
            <a:r>
              <a:rPr lang="fr-FR" sz="9600" dirty="0" smtClean="0"/>
              <a:t>Actualités 2023 Carcinome </a:t>
            </a:r>
            <a:r>
              <a:rPr lang="fr-FR" sz="9600" dirty="0"/>
              <a:t>hépatocellulaire</a:t>
            </a:r>
          </a:p>
        </p:txBody>
      </p:sp>
      <p:sp>
        <p:nvSpPr>
          <p:cNvPr id="35" name="Espace réservé du texte 34"/>
          <p:cNvSpPr>
            <a:spLocks noGrp="1"/>
          </p:cNvSpPr>
          <p:nvPr>
            <p:ph type="body" sz="quarter" idx="18"/>
          </p:nvPr>
        </p:nvSpPr>
        <p:spPr/>
        <p:txBody>
          <a:bodyPr/>
          <a:lstStyle/>
          <a:p>
            <a:r>
              <a:rPr lang="fr-FR" dirty="0" smtClean="0"/>
              <a:t>Pr Julien EDELINE </a:t>
            </a:r>
            <a:endParaRPr lang="fr-FR" dirty="0"/>
          </a:p>
        </p:txBody>
      </p:sp>
      <p:sp>
        <p:nvSpPr>
          <p:cNvPr id="36" name="Espace réservé du texte 35"/>
          <p:cNvSpPr>
            <a:spLocks noGrp="1"/>
          </p:cNvSpPr>
          <p:nvPr>
            <p:ph type="body" sz="quarter" idx="25"/>
          </p:nvPr>
        </p:nvSpPr>
        <p:spPr/>
        <p:txBody>
          <a:bodyPr/>
          <a:lstStyle/>
          <a:p>
            <a:r>
              <a:rPr lang="fr-FR" dirty="0" smtClean="0"/>
              <a:t>Centre Eugène Marquis </a:t>
            </a:r>
          </a:p>
          <a:p>
            <a:r>
              <a:rPr lang="fr-FR" dirty="0" smtClean="0"/>
              <a:t>Rennes</a:t>
            </a:r>
            <a:endParaRPr lang="fr-FR" dirty="0"/>
          </a:p>
        </p:txBody>
      </p:sp>
      <p:sp>
        <p:nvSpPr>
          <p:cNvPr id="32" name="Espace réservé du texte 31"/>
          <p:cNvSpPr>
            <a:spLocks noGrp="1"/>
          </p:cNvSpPr>
          <p:nvPr>
            <p:ph type="body" sz="quarter" idx="14"/>
          </p:nvPr>
        </p:nvSpPr>
        <p:spPr/>
        <p:txBody>
          <a:bodyPr>
            <a:noAutofit/>
          </a:bodyPr>
          <a:lstStyle/>
          <a:p>
            <a:r>
              <a:rPr lang="fr-FR" sz="2800" i="1" dirty="0"/>
              <a:t>Actualisation des </a:t>
            </a:r>
            <a:r>
              <a:rPr lang="fr-FR" sz="2800" i="1" dirty="0" smtClean="0"/>
              <a:t>recommandations dans </a:t>
            </a:r>
            <a:r>
              <a:rPr lang="fr-FR" sz="2800" i="1" dirty="0"/>
              <a:t>le </a:t>
            </a:r>
            <a:r>
              <a:rPr lang="fr-FR" sz="2800" i="1" dirty="0" smtClean="0"/>
              <a:t>CHC et mise </a:t>
            </a:r>
            <a:r>
              <a:rPr lang="fr-FR" sz="2800" i="1" dirty="0"/>
              <a:t>en pratique pour la </a:t>
            </a:r>
            <a:r>
              <a:rPr lang="fr-FR" sz="2800" dirty="0" smtClean="0"/>
              <a:t>clinique</a:t>
            </a:r>
            <a:endParaRPr lang="fr-FR" sz="2400" dirty="0"/>
          </a:p>
          <a:p>
            <a:endParaRPr lang="fr-FR" sz="2800" dirty="0"/>
          </a:p>
        </p:txBody>
      </p:sp>
      <p:pic>
        <p:nvPicPr>
          <p:cNvPr id="39" name="Espace réservé pour une image  38"/>
          <p:cNvPicPr>
            <a:picLocks noGrp="1" noChangeAspect="1"/>
          </p:cNvPicPr>
          <p:nvPr>
            <p:ph type="pic" idx="1"/>
          </p:nvPr>
        </p:nvPicPr>
        <p:blipFill>
          <a:blip r:embed="rId2">
            <a:extLst>
              <a:ext uri="{28A0092B-C50C-407E-A947-70E740481C1C}">
                <a14:useLocalDpi xmlns:a14="http://schemas.microsoft.com/office/drawing/2010/main" val="0"/>
              </a:ext>
            </a:extLst>
          </a:blip>
          <a:srcRect t="16097" b="16097"/>
          <a:stretch>
            <a:fillRect/>
          </a:stretch>
        </p:blipFill>
        <p:spPr/>
      </p:pic>
      <p:sp>
        <p:nvSpPr>
          <p:cNvPr id="33" name="Espace réservé du texte 32"/>
          <p:cNvSpPr>
            <a:spLocks noGrp="1"/>
          </p:cNvSpPr>
          <p:nvPr>
            <p:ph type="body" sz="quarter" idx="15"/>
          </p:nvPr>
        </p:nvSpPr>
        <p:spPr/>
        <p:txBody>
          <a:bodyPr/>
          <a:lstStyle/>
          <a:p>
            <a:r>
              <a:rPr lang="fr-FR" dirty="0">
                <a:cs typeface="Gordita" pitchFamily="2" charset="77"/>
              </a:rPr>
              <a:t>13 décembre 2023</a:t>
            </a:r>
            <a:r>
              <a:rPr lang="fr-FR" dirty="0">
                <a:cs typeface="Gordita Light" pitchFamily="2" charset="77"/>
              </a:rPr>
              <a:t> </a:t>
            </a:r>
            <a:endParaRPr lang="fr-FR" dirty="0"/>
          </a:p>
          <a:p>
            <a:endParaRPr lang="fr-FR" dirty="0"/>
          </a:p>
        </p:txBody>
      </p:sp>
      <p:pic>
        <p:nvPicPr>
          <p:cNvPr id="3" name="Espace réservé pour une image  2"/>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a:stretch>
            <a:fillRect/>
          </a:stretch>
        </p:blipFill>
        <p:spPr/>
      </p:pic>
      <p:pic>
        <p:nvPicPr>
          <p:cNvPr id="4" name="Image 3"/>
          <p:cNvPicPr>
            <a:picLocks noChangeAspect="1"/>
          </p:cNvPicPr>
          <p:nvPr/>
        </p:nvPicPr>
        <p:blipFill>
          <a:blip r:embed="rId4"/>
          <a:stretch>
            <a:fillRect/>
          </a:stretch>
        </p:blipFill>
        <p:spPr>
          <a:xfrm>
            <a:off x="437146" y="5676900"/>
            <a:ext cx="1372603" cy="704850"/>
          </a:xfrm>
          <a:prstGeom prst="rect">
            <a:avLst/>
          </a:prstGeom>
        </p:spPr>
      </p:pic>
    </p:spTree>
    <p:extLst>
      <p:ext uri="{BB962C8B-B14F-4D97-AF65-F5344CB8AC3E}">
        <p14:creationId xmlns:p14="http://schemas.microsoft.com/office/powerpoint/2010/main" val="204164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e 90"/>
          <p:cNvGrpSpPr/>
          <p:nvPr/>
        </p:nvGrpSpPr>
        <p:grpSpPr>
          <a:xfrm>
            <a:off x="1896295" y="1167147"/>
            <a:ext cx="9019355" cy="3871578"/>
            <a:chOff x="1886770" y="917367"/>
            <a:chExt cx="8868546" cy="4245183"/>
          </a:xfrm>
        </p:grpSpPr>
        <p:graphicFrame>
          <p:nvGraphicFramePr>
            <p:cNvPr id="5" name="Chart 16">
              <a:extLst>
                <a:ext uri="{FF2B5EF4-FFF2-40B4-BE49-F238E27FC236}">
                  <a16:creationId xmlns:a16="http://schemas.microsoft.com/office/drawing/2014/main" xmlns="" id="{2D5EAF9C-9129-DAB9-934C-2FD37A41F641}"/>
                </a:ext>
              </a:extLst>
            </p:cNvPr>
            <p:cNvGraphicFramePr/>
            <p:nvPr>
              <p:extLst/>
            </p:nvPr>
          </p:nvGraphicFramePr>
          <p:xfrm>
            <a:off x="1886770" y="935024"/>
            <a:ext cx="8868546" cy="4227526"/>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5188952" y="4511402"/>
              <a:ext cx="3468589" cy="337477"/>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1400" dirty="0" smtClean="0">
                  <a:solidFill>
                    <a:srgbClr val="000000">
                      <a:lumMod val="65000"/>
                      <a:lumOff val="35000"/>
                    </a:srgbClr>
                  </a:solidFill>
                  <a:cs typeface="Calibri" panose="020F0502020204030204" pitchFamily="34" charset="0"/>
                </a:rPr>
                <a:t>Temps (mois</a:t>
              </a:r>
              <a:r>
                <a:rPr lang="fr-FR" sz="1400" dirty="0">
                  <a:solidFill>
                    <a:srgbClr val="000000">
                      <a:lumMod val="65000"/>
                      <a:lumOff val="35000"/>
                    </a:srgbClr>
                  </a:solidFill>
                  <a:cs typeface="Calibri" panose="020F0502020204030204" pitchFamily="34" charset="0"/>
                </a:rPr>
                <a:t>)</a:t>
              </a:r>
            </a:p>
          </p:txBody>
        </p:sp>
        <p:sp>
          <p:nvSpPr>
            <p:cNvPr id="10" name="Forme libre 9"/>
            <p:cNvSpPr/>
            <p:nvPr/>
          </p:nvSpPr>
          <p:spPr>
            <a:xfrm>
              <a:off x="3335341" y="1095375"/>
              <a:ext cx="6496050" cy="1447800"/>
            </a:xfrm>
            <a:custGeom>
              <a:avLst/>
              <a:gdLst>
                <a:gd name="connsiteX0" fmla="*/ 6496050 w 6496050"/>
                <a:gd name="connsiteY0" fmla="*/ 1447800 h 1447800"/>
                <a:gd name="connsiteX1" fmla="*/ 4895850 w 6496050"/>
                <a:gd name="connsiteY1" fmla="*/ 1447800 h 1447800"/>
                <a:gd name="connsiteX2" fmla="*/ 4886325 w 6496050"/>
                <a:gd name="connsiteY2" fmla="*/ 1419225 h 1447800"/>
                <a:gd name="connsiteX3" fmla="*/ 4505325 w 6496050"/>
                <a:gd name="connsiteY3" fmla="*/ 1390650 h 1447800"/>
                <a:gd name="connsiteX4" fmla="*/ 4448175 w 6496050"/>
                <a:gd name="connsiteY4" fmla="*/ 1323975 h 1447800"/>
                <a:gd name="connsiteX5" fmla="*/ 4219575 w 6496050"/>
                <a:gd name="connsiteY5" fmla="*/ 1323975 h 1447800"/>
                <a:gd name="connsiteX6" fmla="*/ 4181475 w 6496050"/>
                <a:gd name="connsiteY6" fmla="*/ 1285875 h 1447800"/>
                <a:gd name="connsiteX7" fmla="*/ 3810000 w 6496050"/>
                <a:gd name="connsiteY7" fmla="*/ 1285875 h 1447800"/>
                <a:gd name="connsiteX8" fmla="*/ 3467100 w 6496050"/>
                <a:gd name="connsiteY8" fmla="*/ 1238250 h 1447800"/>
                <a:gd name="connsiteX9" fmla="*/ 3362325 w 6496050"/>
                <a:gd name="connsiteY9" fmla="*/ 1257300 h 1447800"/>
                <a:gd name="connsiteX10" fmla="*/ 3248025 w 6496050"/>
                <a:gd name="connsiteY10" fmla="*/ 1104900 h 1447800"/>
                <a:gd name="connsiteX11" fmla="*/ 2857500 w 6496050"/>
                <a:gd name="connsiteY11" fmla="*/ 1123950 h 1447800"/>
                <a:gd name="connsiteX12" fmla="*/ 2676525 w 6496050"/>
                <a:gd name="connsiteY12" fmla="*/ 1038225 h 1447800"/>
                <a:gd name="connsiteX13" fmla="*/ 2276475 w 6496050"/>
                <a:gd name="connsiteY13" fmla="*/ 1009650 h 1447800"/>
                <a:gd name="connsiteX14" fmla="*/ 2133600 w 6496050"/>
                <a:gd name="connsiteY14" fmla="*/ 914400 h 1447800"/>
                <a:gd name="connsiteX15" fmla="*/ 1676400 w 6496050"/>
                <a:gd name="connsiteY15" fmla="*/ 914400 h 1447800"/>
                <a:gd name="connsiteX16" fmla="*/ 1619250 w 6496050"/>
                <a:gd name="connsiteY16" fmla="*/ 762000 h 1447800"/>
                <a:gd name="connsiteX17" fmla="*/ 1209675 w 6496050"/>
                <a:gd name="connsiteY17" fmla="*/ 714375 h 1447800"/>
                <a:gd name="connsiteX18" fmla="*/ 1143000 w 6496050"/>
                <a:gd name="connsiteY18" fmla="*/ 657225 h 1447800"/>
                <a:gd name="connsiteX19" fmla="*/ 1085850 w 6496050"/>
                <a:gd name="connsiteY19" fmla="*/ 476250 h 1447800"/>
                <a:gd name="connsiteX20" fmla="*/ 1028700 w 6496050"/>
                <a:gd name="connsiteY20" fmla="*/ 428625 h 1447800"/>
                <a:gd name="connsiteX21" fmla="*/ 1038225 w 6496050"/>
                <a:gd name="connsiteY21" fmla="*/ 447675 h 1447800"/>
                <a:gd name="connsiteX22" fmla="*/ 790575 w 6496050"/>
                <a:gd name="connsiteY22" fmla="*/ 428625 h 1447800"/>
                <a:gd name="connsiteX23" fmla="*/ 628650 w 6496050"/>
                <a:gd name="connsiteY23" fmla="*/ 361950 h 1447800"/>
                <a:gd name="connsiteX24" fmla="*/ 571500 w 6496050"/>
                <a:gd name="connsiteY24" fmla="*/ 314325 h 1447800"/>
                <a:gd name="connsiteX25" fmla="*/ 552450 w 6496050"/>
                <a:gd name="connsiteY25" fmla="*/ 95250 h 1447800"/>
                <a:gd name="connsiteX26" fmla="*/ 409575 w 6496050"/>
                <a:gd name="connsiteY26" fmla="*/ 57150 h 1447800"/>
                <a:gd name="connsiteX27" fmla="*/ 133350 w 6496050"/>
                <a:gd name="connsiteY27" fmla="*/ 28575 h 1447800"/>
                <a:gd name="connsiteX28" fmla="*/ 0 w 6496050"/>
                <a:gd name="connsiteY28"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496050" h="1447800">
                  <a:moveTo>
                    <a:pt x="6496050" y="1447800"/>
                  </a:moveTo>
                  <a:lnTo>
                    <a:pt x="4895850" y="1447800"/>
                  </a:lnTo>
                  <a:lnTo>
                    <a:pt x="4886325" y="1419225"/>
                  </a:lnTo>
                  <a:lnTo>
                    <a:pt x="4505325" y="1390650"/>
                  </a:lnTo>
                  <a:lnTo>
                    <a:pt x="4448175" y="1323975"/>
                  </a:lnTo>
                  <a:lnTo>
                    <a:pt x="4219575" y="1323975"/>
                  </a:lnTo>
                  <a:lnTo>
                    <a:pt x="4181475" y="1285875"/>
                  </a:lnTo>
                  <a:lnTo>
                    <a:pt x="3810000" y="1285875"/>
                  </a:lnTo>
                  <a:lnTo>
                    <a:pt x="3467100" y="1238250"/>
                  </a:lnTo>
                  <a:lnTo>
                    <a:pt x="3362325" y="1257300"/>
                  </a:lnTo>
                  <a:lnTo>
                    <a:pt x="3248025" y="1104900"/>
                  </a:lnTo>
                  <a:lnTo>
                    <a:pt x="2857500" y="1123950"/>
                  </a:lnTo>
                  <a:lnTo>
                    <a:pt x="2676525" y="1038225"/>
                  </a:lnTo>
                  <a:lnTo>
                    <a:pt x="2276475" y="1009650"/>
                  </a:lnTo>
                  <a:lnTo>
                    <a:pt x="2133600" y="914400"/>
                  </a:lnTo>
                  <a:lnTo>
                    <a:pt x="1676400" y="914400"/>
                  </a:lnTo>
                  <a:lnTo>
                    <a:pt x="1619250" y="762000"/>
                  </a:lnTo>
                  <a:lnTo>
                    <a:pt x="1209675" y="714375"/>
                  </a:lnTo>
                  <a:lnTo>
                    <a:pt x="1143000" y="657225"/>
                  </a:lnTo>
                  <a:lnTo>
                    <a:pt x="1085850" y="476250"/>
                  </a:lnTo>
                  <a:lnTo>
                    <a:pt x="1028700" y="428625"/>
                  </a:lnTo>
                  <a:lnTo>
                    <a:pt x="1038225" y="447675"/>
                  </a:lnTo>
                  <a:lnTo>
                    <a:pt x="790575" y="428625"/>
                  </a:lnTo>
                  <a:lnTo>
                    <a:pt x="628650" y="361950"/>
                  </a:lnTo>
                  <a:lnTo>
                    <a:pt x="571500" y="314325"/>
                  </a:lnTo>
                  <a:lnTo>
                    <a:pt x="552450" y="95250"/>
                  </a:lnTo>
                  <a:lnTo>
                    <a:pt x="409575" y="57150"/>
                  </a:lnTo>
                  <a:lnTo>
                    <a:pt x="133350" y="28575"/>
                  </a:lnTo>
                  <a:lnTo>
                    <a:pt x="0" y="0"/>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1" name="Forme libre 10"/>
            <p:cNvSpPr/>
            <p:nvPr/>
          </p:nvSpPr>
          <p:spPr>
            <a:xfrm>
              <a:off x="3373441" y="1133475"/>
              <a:ext cx="6467475" cy="1352550"/>
            </a:xfrm>
            <a:custGeom>
              <a:avLst/>
              <a:gdLst>
                <a:gd name="connsiteX0" fmla="*/ 6467475 w 6467475"/>
                <a:gd name="connsiteY0" fmla="*/ 1323975 h 1352550"/>
                <a:gd name="connsiteX1" fmla="*/ 4772025 w 6467475"/>
                <a:gd name="connsiteY1" fmla="*/ 1352550 h 1352550"/>
                <a:gd name="connsiteX2" fmla="*/ 4714875 w 6467475"/>
                <a:gd name="connsiteY2" fmla="*/ 1352550 h 1352550"/>
                <a:gd name="connsiteX3" fmla="*/ 4714875 w 6467475"/>
                <a:gd name="connsiteY3" fmla="*/ 1352550 h 1352550"/>
                <a:gd name="connsiteX4" fmla="*/ 4695825 w 6467475"/>
                <a:gd name="connsiteY4" fmla="*/ 1285875 h 1352550"/>
                <a:gd name="connsiteX5" fmla="*/ 4371975 w 6467475"/>
                <a:gd name="connsiteY5" fmla="*/ 1276350 h 1352550"/>
                <a:gd name="connsiteX6" fmla="*/ 4295775 w 6467475"/>
                <a:gd name="connsiteY6" fmla="*/ 1209675 h 1352550"/>
                <a:gd name="connsiteX7" fmla="*/ 4038600 w 6467475"/>
                <a:gd name="connsiteY7" fmla="*/ 1209675 h 1352550"/>
                <a:gd name="connsiteX8" fmla="*/ 3933825 w 6467475"/>
                <a:gd name="connsiteY8" fmla="*/ 1181100 h 1352550"/>
                <a:gd name="connsiteX9" fmla="*/ 3819525 w 6467475"/>
                <a:gd name="connsiteY9" fmla="*/ 1152525 h 1352550"/>
                <a:gd name="connsiteX10" fmla="*/ 3724275 w 6467475"/>
                <a:gd name="connsiteY10" fmla="*/ 1019175 h 1352550"/>
                <a:gd name="connsiteX11" fmla="*/ 3476625 w 6467475"/>
                <a:gd name="connsiteY11" fmla="*/ 1000125 h 1352550"/>
                <a:gd name="connsiteX12" fmla="*/ 3257550 w 6467475"/>
                <a:gd name="connsiteY12" fmla="*/ 923925 h 1352550"/>
                <a:gd name="connsiteX13" fmla="*/ 3190875 w 6467475"/>
                <a:gd name="connsiteY13" fmla="*/ 876300 h 1352550"/>
                <a:gd name="connsiteX14" fmla="*/ 2924175 w 6467475"/>
                <a:gd name="connsiteY14" fmla="*/ 866775 h 1352550"/>
                <a:gd name="connsiteX15" fmla="*/ 2838450 w 6467475"/>
                <a:gd name="connsiteY15" fmla="*/ 828675 h 1352550"/>
                <a:gd name="connsiteX16" fmla="*/ 2657475 w 6467475"/>
                <a:gd name="connsiteY16" fmla="*/ 781050 h 1352550"/>
                <a:gd name="connsiteX17" fmla="*/ 2667000 w 6467475"/>
                <a:gd name="connsiteY17" fmla="*/ 638175 h 1352550"/>
                <a:gd name="connsiteX18" fmla="*/ 2228850 w 6467475"/>
                <a:gd name="connsiteY18" fmla="*/ 628650 h 1352550"/>
                <a:gd name="connsiteX19" fmla="*/ 2124075 w 6467475"/>
                <a:gd name="connsiteY19" fmla="*/ 476250 h 1352550"/>
                <a:gd name="connsiteX20" fmla="*/ 1790700 w 6467475"/>
                <a:gd name="connsiteY20" fmla="*/ 428625 h 1352550"/>
                <a:gd name="connsiteX21" fmla="*/ 1666875 w 6467475"/>
                <a:gd name="connsiteY21" fmla="*/ 428625 h 1352550"/>
                <a:gd name="connsiteX22" fmla="*/ 1590675 w 6467475"/>
                <a:gd name="connsiteY22" fmla="*/ 314325 h 1352550"/>
                <a:gd name="connsiteX23" fmla="*/ 1276350 w 6467475"/>
                <a:gd name="connsiteY23" fmla="*/ 285750 h 1352550"/>
                <a:gd name="connsiteX24" fmla="*/ 1104900 w 6467475"/>
                <a:gd name="connsiteY24" fmla="*/ 219075 h 1352550"/>
                <a:gd name="connsiteX25" fmla="*/ 1009650 w 6467475"/>
                <a:gd name="connsiteY25" fmla="*/ 161925 h 1352550"/>
                <a:gd name="connsiteX26" fmla="*/ 676275 w 6467475"/>
                <a:gd name="connsiteY26" fmla="*/ 152400 h 1352550"/>
                <a:gd name="connsiteX27" fmla="*/ 552450 w 6467475"/>
                <a:gd name="connsiteY27" fmla="*/ 104775 h 1352550"/>
                <a:gd name="connsiteX28" fmla="*/ 409575 w 6467475"/>
                <a:gd name="connsiteY28" fmla="*/ 38100 h 1352550"/>
                <a:gd name="connsiteX29" fmla="*/ 0 w 6467475"/>
                <a:gd name="connsiteY29"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67475" h="1352550">
                  <a:moveTo>
                    <a:pt x="6467475" y="1323975"/>
                  </a:moveTo>
                  <a:lnTo>
                    <a:pt x="4772025" y="1352550"/>
                  </a:lnTo>
                  <a:lnTo>
                    <a:pt x="4714875" y="1352550"/>
                  </a:lnTo>
                  <a:lnTo>
                    <a:pt x="4714875" y="1352550"/>
                  </a:lnTo>
                  <a:lnTo>
                    <a:pt x="4695825" y="1285875"/>
                  </a:lnTo>
                  <a:lnTo>
                    <a:pt x="4371975" y="1276350"/>
                  </a:lnTo>
                  <a:lnTo>
                    <a:pt x="4295775" y="1209675"/>
                  </a:lnTo>
                  <a:lnTo>
                    <a:pt x="4038600" y="1209675"/>
                  </a:lnTo>
                  <a:lnTo>
                    <a:pt x="3933825" y="1181100"/>
                  </a:lnTo>
                  <a:lnTo>
                    <a:pt x="3819525" y="1152525"/>
                  </a:lnTo>
                  <a:lnTo>
                    <a:pt x="3724275" y="1019175"/>
                  </a:lnTo>
                  <a:lnTo>
                    <a:pt x="3476625" y="1000125"/>
                  </a:lnTo>
                  <a:lnTo>
                    <a:pt x="3257550" y="923925"/>
                  </a:lnTo>
                  <a:lnTo>
                    <a:pt x="3190875" y="876300"/>
                  </a:lnTo>
                  <a:lnTo>
                    <a:pt x="2924175" y="866775"/>
                  </a:lnTo>
                  <a:lnTo>
                    <a:pt x="2838450" y="828675"/>
                  </a:lnTo>
                  <a:lnTo>
                    <a:pt x="2657475" y="781050"/>
                  </a:lnTo>
                  <a:lnTo>
                    <a:pt x="2667000" y="638175"/>
                  </a:lnTo>
                  <a:lnTo>
                    <a:pt x="2228850" y="628650"/>
                  </a:lnTo>
                  <a:lnTo>
                    <a:pt x="2124075" y="476250"/>
                  </a:lnTo>
                  <a:lnTo>
                    <a:pt x="1790700" y="428625"/>
                  </a:lnTo>
                  <a:lnTo>
                    <a:pt x="1666875" y="428625"/>
                  </a:lnTo>
                  <a:lnTo>
                    <a:pt x="1590675" y="314325"/>
                  </a:lnTo>
                  <a:lnTo>
                    <a:pt x="1276350" y="285750"/>
                  </a:lnTo>
                  <a:lnTo>
                    <a:pt x="1104900" y="219075"/>
                  </a:lnTo>
                  <a:lnTo>
                    <a:pt x="1009650" y="161925"/>
                  </a:lnTo>
                  <a:lnTo>
                    <a:pt x="676275" y="152400"/>
                  </a:lnTo>
                  <a:lnTo>
                    <a:pt x="552450" y="104775"/>
                  </a:lnTo>
                  <a:lnTo>
                    <a:pt x="409575" y="38100"/>
                  </a:lnTo>
                  <a:lnTo>
                    <a:pt x="0" y="0"/>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2" name="Croix 11"/>
            <p:cNvSpPr/>
            <p:nvPr/>
          </p:nvSpPr>
          <p:spPr>
            <a:xfrm flipH="1">
              <a:off x="9717090" y="2478074"/>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3" name="Croix 12"/>
            <p:cNvSpPr/>
            <p:nvPr/>
          </p:nvSpPr>
          <p:spPr>
            <a:xfrm flipH="1">
              <a:off x="9240355" y="2443700"/>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4" name="Croix 13"/>
            <p:cNvSpPr/>
            <p:nvPr/>
          </p:nvSpPr>
          <p:spPr>
            <a:xfrm flipH="1">
              <a:off x="9154631" y="2443700"/>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5" name="Croix 14"/>
            <p:cNvSpPr/>
            <p:nvPr/>
          </p:nvSpPr>
          <p:spPr>
            <a:xfrm flipH="1">
              <a:off x="8116405" y="2458650"/>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6" name="Croix 15"/>
            <p:cNvSpPr/>
            <p:nvPr/>
          </p:nvSpPr>
          <p:spPr>
            <a:xfrm flipH="1">
              <a:off x="7040079" y="2286000"/>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7" name="Croix 16"/>
            <p:cNvSpPr/>
            <p:nvPr/>
          </p:nvSpPr>
          <p:spPr>
            <a:xfrm flipH="1">
              <a:off x="7078179" y="2291550"/>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8" name="Croix 17"/>
            <p:cNvSpPr/>
            <p:nvPr/>
          </p:nvSpPr>
          <p:spPr>
            <a:xfrm flipH="1">
              <a:off x="8135696" y="24860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19" name="Croix 18"/>
            <p:cNvSpPr/>
            <p:nvPr/>
          </p:nvSpPr>
          <p:spPr>
            <a:xfrm flipH="1">
              <a:off x="6868628" y="2276717"/>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0" name="Croix 19"/>
            <p:cNvSpPr/>
            <p:nvPr/>
          </p:nvSpPr>
          <p:spPr>
            <a:xfrm flipH="1">
              <a:off x="6801954" y="2286000"/>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1" name="Croix 20"/>
            <p:cNvSpPr/>
            <p:nvPr/>
          </p:nvSpPr>
          <p:spPr>
            <a:xfrm flipH="1">
              <a:off x="6545122" y="2209800"/>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2" name="Croix 21"/>
            <p:cNvSpPr/>
            <p:nvPr/>
          </p:nvSpPr>
          <p:spPr>
            <a:xfrm flipH="1">
              <a:off x="7087824" y="2295767"/>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3" name="Croix 22"/>
            <p:cNvSpPr/>
            <p:nvPr/>
          </p:nvSpPr>
          <p:spPr>
            <a:xfrm flipH="1">
              <a:off x="7554914" y="2325674"/>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4" name="Croix 23"/>
            <p:cNvSpPr/>
            <p:nvPr/>
          </p:nvSpPr>
          <p:spPr>
            <a:xfrm flipH="1">
              <a:off x="6020761" y="2105267"/>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5" name="Croix 24"/>
            <p:cNvSpPr/>
            <p:nvPr/>
          </p:nvSpPr>
          <p:spPr>
            <a:xfrm flipH="1">
              <a:off x="6001711" y="21050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6" name="Croix 25"/>
            <p:cNvSpPr/>
            <p:nvPr/>
          </p:nvSpPr>
          <p:spPr>
            <a:xfrm flipH="1">
              <a:off x="5906461" y="20288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7" name="Croix 26"/>
            <p:cNvSpPr/>
            <p:nvPr/>
          </p:nvSpPr>
          <p:spPr>
            <a:xfrm flipH="1">
              <a:off x="5279062" y="19526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8" name="Croix 27"/>
            <p:cNvSpPr/>
            <p:nvPr/>
          </p:nvSpPr>
          <p:spPr>
            <a:xfrm flipH="1">
              <a:off x="5355262" y="19526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9" name="Croix 28"/>
            <p:cNvSpPr/>
            <p:nvPr/>
          </p:nvSpPr>
          <p:spPr>
            <a:xfrm flipH="1">
              <a:off x="5488105" y="20288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0" name="Croix 29"/>
            <p:cNvSpPr/>
            <p:nvPr/>
          </p:nvSpPr>
          <p:spPr>
            <a:xfrm flipH="1">
              <a:off x="4907079" y="18764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1" name="Croix 30"/>
            <p:cNvSpPr/>
            <p:nvPr/>
          </p:nvSpPr>
          <p:spPr>
            <a:xfrm flipH="1">
              <a:off x="4535096" y="17240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2" name="Croix 31"/>
            <p:cNvSpPr/>
            <p:nvPr/>
          </p:nvSpPr>
          <p:spPr>
            <a:xfrm flipH="1">
              <a:off x="4583490" y="17240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3" name="Croix 32"/>
            <p:cNvSpPr/>
            <p:nvPr/>
          </p:nvSpPr>
          <p:spPr>
            <a:xfrm flipH="1">
              <a:off x="5439977" y="199627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4" name="Croix 33"/>
            <p:cNvSpPr/>
            <p:nvPr/>
          </p:nvSpPr>
          <p:spPr>
            <a:xfrm flipH="1">
              <a:off x="3856269" y="1289994"/>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5" name="Croix 34"/>
            <p:cNvSpPr/>
            <p:nvPr/>
          </p:nvSpPr>
          <p:spPr>
            <a:xfrm flipH="1">
              <a:off x="3870556" y="1323932"/>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6" name="Croix 35"/>
            <p:cNvSpPr/>
            <p:nvPr/>
          </p:nvSpPr>
          <p:spPr>
            <a:xfrm flipH="1">
              <a:off x="3899131" y="1366194"/>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7" name="Croix 36"/>
            <p:cNvSpPr/>
            <p:nvPr/>
          </p:nvSpPr>
          <p:spPr>
            <a:xfrm flipH="1">
              <a:off x="5306868" y="192007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8" name="Croix 37"/>
            <p:cNvSpPr/>
            <p:nvPr/>
          </p:nvSpPr>
          <p:spPr>
            <a:xfrm flipH="1">
              <a:off x="5269282" y="1952625"/>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9" name="Croix 38"/>
            <p:cNvSpPr/>
            <p:nvPr/>
          </p:nvSpPr>
          <p:spPr>
            <a:xfrm flipH="1">
              <a:off x="5088300" y="1952582"/>
              <a:ext cx="152401" cy="152400"/>
            </a:xfrm>
            <a:prstGeom prst="plus">
              <a:avLst>
                <a:gd name="adj" fmla="val 47133"/>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0" name="Croix 39"/>
            <p:cNvSpPr/>
            <p:nvPr/>
          </p:nvSpPr>
          <p:spPr>
            <a:xfrm flipH="1">
              <a:off x="8630996" y="2381449"/>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1" name="Croix 40"/>
            <p:cNvSpPr/>
            <p:nvPr/>
          </p:nvSpPr>
          <p:spPr>
            <a:xfrm flipH="1">
              <a:off x="9173799" y="2381449"/>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2" name="Croix 41"/>
            <p:cNvSpPr/>
            <p:nvPr/>
          </p:nvSpPr>
          <p:spPr>
            <a:xfrm flipH="1">
              <a:off x="9640889" y="2400300"/>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3" name="Croix 42"/>
            <p:cNvSpPr/>
            <p:nvPr/>
          </p:nvSpPr>
          <p:spPr>
            <a:xfrm flipH="1">
              <a:off x="9764716" y="2381449"/>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6" name="Croix 45"/>
            <p:cNvSpPr/>
            <p:nvPr/>
          </p:nvSpPr>
          <p:spPr>
            <a:xfrm flipH="1">
              <a:off x="9254645" y="2376043"/>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7" name="Croix 46"/>
            <p:cNvSpPr/>
            <p:nvPr/>
          </p:nvSpPr>
          <p:spPr>
            <a:xfrm flipH="1">
              <a:off x="8069080" y="234196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8" name="Croix 47"/>
            <p:cNvSpPr/>
            <p:nvPr/>
          </p:nvSpPr>
          <p:spPr>
            <a:xfrm flipH="1">
              <a:off x="7878036" y="2333824"/>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0" name="Croix 49"/>
            <p:cNvSpPr/>
            <p:nvPr/>
          </p:nvSpPr>
          <p:spPr>
            <a:xfrm flipH="1">
              <a:off x="8697612" y="239077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1" name="Croix 50"/>
            <p:cNvSpPr/>
            <p:nvPr/>
          </p:nvSpPr>
          <p:spPr>
            <a:xfrm flipH="1">
              <a:off x="7020685" y="208159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2" name="Croix 51"/>
            <p:cNvSpPr/>
            <p:nvPr/>
          </p:nvSpPr>
          <p:spPr>
            <a:xfrm flipH="1">
              <a:off x="7044355" y="2128194"/>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3" name="Croix 52"/>
            <p:cNvSpPr/>
            <p:nvPr/>
          </p:nvSpPr>
          <p:spPr>
            <a:xfrm flipH="1">
              <a:off x="6222832" y="1917917"/>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4" name="Croix 53"/>
            <p:cNvSpPr/>
            <p:nvPr/>
          </p:nvSpPr>
          <p:spPr>
            <a:xfrm flipH="1">
              <a:off x="7104027" y="2194321"/>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5" name="Croix 54"/>
            <p:cNvSpPr/>
            <p:nvPr/>
          </p:nvSpPr>
          <p:spPr>
            <a:xfrm flipH="1">
              <a:off x="6146631" y="188487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6" name="Croix 55"/>
            <p:cNvSpPr/>
            <p:nvPr/>
          </p:nvSpPr>
          <p:spPr>
            <a:xfrm flipH="1">
              <a:off x="5989465" y="1841717"/>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7" name="Croix 56"/>
            <p:cNvSpPr/>
            <p:nvPr/>
          </p:nvSpPr>
          <p:spPr>
            <a:xfrm flipH="1">
              <a:off x="5951365" y="1717693"/>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8" name="Croix 57"/>
            <p:cNvSpPr/>
            <p:nvPr/>
          </p:nvSpPr>
          <p:spPr>
            <a:xfrm flipH="1">
              <a:off x="6493208" y="1913450"/>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59" name="Croix 58"/>
            <p:cNvSpPr/>
            <p:nvPr/>
          </p:nvSpPr>
          <p:spPr>
            <a:xfrm flipH="1">
              <a:off x="6540158" y="1947333"/>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0" name="Croix 59"/>
            <p:cNvSpPr/>
            <p:nvPr/>
          </p:nvSpPr>
          <p:spPr>
            <a:xfrm flipH="1">
              <a:off x="5826770" y="1689118"/>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1" name="Croix 60"/>
            <p:cNvSpPr/>
            <p:nvPr/>
          </p:nvSpPr>
          <p:spPr>
            <a:xfrm flipH="1">
              <a:off x="6638135" y="2005392"/>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2" name="Croix 61"/>
            <p:cNvSpPr/>
            <p:nvPr/>
          </p:nvSpPr>
          <p:spPr>
            <a:xfrm flipH="1">
              <a:off x="5693803" y="1689118"/>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3" name="Croix 62"/>
            <p:cNvSpPr/>
            <p:nvPr/>
          </p:nvSpPr>
          <p:spPr>
            <a:xfrm flipH="1">
              <a:off x="5559541" y="1673361"/>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4" name="Croix 63"/>
            <p:cNvSpPr/>
            <p:nvPr/>
          </p:nvSpPr>
          <p:spPr>
            <a:xfrm flipH="1">
              <a:off x="5493007" y="1649399"/>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5" name="Croix 64"/>
            <p:cNvSpPr/>
            <p:nvPr/>
          </p:nvSpPr>
          <p:spPr>
            <a:xfrm flipH="1">
              <a:off x="5416806" y="1588274"/>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6" name="Croix 65"/>
            <p:cNvSpPr/>
            <p:nvPr/>
          </p:nvSpPr>
          <p:spPr>
            <a:xfrm flipH="1">
              <a:off x="5340604" y="150652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7" name="Croix 66"/>
            <p:cNvSpPr/>
            <p:nvPr/>
          </p:nvSpPr>
          <p:spPr>
            <a:xfrm flipH="1">
              <a:off x="5295289" y="151762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8" name="Croix 67"/>
            <p:cNvSpPr/>
            <p:nvPr/>
          </p:nvSpPr>
          <p:spPr>
            <a:xfrm flipH="1">
              <a:off x="5036551" y="1481992"/>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69" name="Croix 68"/>
            <p:cNvSpPr/>
            <p:nvPr/>
          </p:nvSpPr>
          <p:spPr>
            <a:xfrm flipH="1">
              <a:off x="5102847" y="1491536"/>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0" name="Croix 69"/>
            <p:cNvSpPr/>
            <p:nvPr/>
          </p:nvSpPr>
          <p:spPr>
            <a:xfrm flipH="1">
              <a:off x="4937024" y="147240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1" name="Croix 70"/>
            <p:cNvSpPr/>
            <p:nvPr/>
          </p:nvSpPr>
          <p:spPr>
            <a:xfrm flipH="1">
              <a:off x="4892194" y="1385106"/>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2" name="Croix 71"/>
            <p:cNvSpPr/>
            <p:nvPr/>
          </p:nvSpPr>
          <p:spPr>
            <a:xfrm flipH="1">
              <a:off x="4415297" y="1289994"/>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3" name="Croix 72"/>
            <p:cNvSpPr/>
            <p:nvPr/>
          </p:nvSpPr>
          <p:spPr>
            <a:xfrm flipH="1">
              <a:off x="4361093" y="1242170"/>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4" name="Croix 73"/>
            <p:cNvSpPr/>
            <p:nvPr/>
          </p:nvSpPr>
          <p:spPr>
            <a:xfrm flipH="1">
              <a:off x="3814736" y="1127168"/>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5" name="Croix 74"/>
            <p:cNvSpPr/>
            <p:nvPr/>
          </p:nvSpPr>
          <p:spPr>
            <a:xfrm flipH="1">
              <a:off x="7730687" y="231457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6" name="Croix 75"/>
            <p:cNvSpPr/>
            <p:nvPr/>
          </p:nvSpPr>
          <p:spPr>
            <a:xfrm flipH="1">
              <a:off x="3752156" y="1110493"/>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7" name="Croix 76"/>
            <p:cNvSpPr/>
            <p:nvPr/>
          </p:nvSpPr>
          <p:spPr>
            <a:xfrm flipH="1">
              <a:off x="3302001" y="1057315"/>
              <a:ext cx="152401" cy="152400"/>
            </a:xfrm>
            <a:prstGeom prst="plus">
              <a:avLst>
                <a:gd name="adj" fmla="val 47133"/>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78" name="ZoneTexte 77"/>
            <p:cNvSpPr txBox="1"/>
            <p:nvPr/>
          </p:nvSpPr>
          <p:spPr>
            <a:xfrm>
              <a:off x="7768801" y="917367"/>
              <a:ext cx="2976926" cy="1147421"/>
            </a:xfrm>
            <a:prstGeom prst="rect">
              <a:avLst/>
            </a:prstGeom>
            <a:noFill/>
            <a:ln>
              <a:solidFill>
                <a:schemeClr val="bg1">
                  <a:lumMod val="65000"/>
                </a:schemeClr>
              </a:solidFill>
            </a:ln>
          </p:spPr>
          <p:txBody>
            <a:bodyPr wrap="square" rtlCol="0">
              <a:spAutoFit/>
            </a:bodyPr>
            <a:lstStyle/>
            <a:p>
              <a:pPr defTabSz="457200"/>
              <a:r>
                <a:rPr lang="it-IT" sz="1200" b="1" dirty="0" smtClean="0">
                  <a:solidFill>
                    <a:prstClr val="black"/>
                  </a:solidFill>
                </a:rPr>
                <a:t>RFS médiane (IC95%), mois :</a:t>
              </a:r>
            </a:p>
            <a:p>
              <a:pPr defTabSz="457200"/>
              <a:r>
                <a:rPr lang="fr-FR" sz="1200" b="1" dirty="0" err="1" smtClean="0">
                  <a:solidFill>
                    <a:srgbClr val="005086"/>
                  </a:solidFill>
                </a:rPr>
                <a:t>Atézo</a:t>
              </a:r>
              <a:r>
                <a:rPr lang="fr-FR" sz="1200" b="1" dirty="0" smtClean="0">
                  <a:solidFill>
                    <a:srgbClr val="005086"/>
                  </a:solidFill>
                </a:rPr>
                <a:t> </a:t>
              </a:r>
              <a:r>
                <a:rPr lang="fr-FR" sz="1200" b="1" dirty="0">
                  <a:solidFill>
                    <a:srgbClr val="005086"/>
                  </a:solidFill>
                </a:rPr>
                <a:t>+ </a:t>
              </a:r>
              <a:r>
                <a:rPr lang="fr-FR" sz="1200" b="1" dirty="0" err="1" smtClean="0">
                  <a:solidFill>
                    <a:srgbClr val="005086"/>
                  </a:solidFill>
                </a:rPr>
                <a:t>béva</a:t>
              </a:r>
              <a:r>
                <a:rPr lang="fr-FR" sz="1200" b="1" dirty="0" smtClean="0">
                  <a:solidFill>
                    <a:srgbClr val="005086"/>
                  </a:solidFill>
                </a:rPr>
                <a:t>		NE </a:t>
              </a:r>
              <a:r>
                <a:rPr lang="fr-FR" sz="1200" b="1" dirty="0">
                  <a:solidFill>
                    <a:srgbClr val="005086"/>
                  </a:solidFill>
                </a:rPr>
                <a:t>(</a:t>
              </a:r>
              <a:r>
                <a:rPr lang="fr-FR" sz="1200" b="1" dirty="0" smtClean="0">
                  <a:solidFill>
                    <a:srgbClr val="005086"/>
                  </a:solidFill>
                </a:rPr>
                <a:t>22,1</a:t>
              </a:r>
              <a:r>
                <a:rPr lang="fr-FR" sz="1200" b="1" dirty="0">
                  <a:solidFill>
                    <a:srgbClr val="005086"/>
                  </a:solidFill>
                </a:rPr>
                <a:t>, NE</a:t>
              </a:r>
              <a:r>
                <a:rPr lang="fr-FR" sz="1200" b="1" dirty="0" smtClean="0">
                  <a:solidFill>
                    <a:srgbClr val="005086"/>
                  </a:solidFill>
                </a:rPr>
                <a:t>)</a:t>
              </a:r>
            </a:p>
            <a:p>
              <a:pPr defTabSz="457200"/>
              <a:r>
                <a:rPr lang="fr-FR" sz="1200" b="1" dirty="0" smtClean="0">
                  <a:solidFill>
                    <a:srgbClr val="FF7F4D"/>
                  </a:solidFill>
                </a:rPr>
                <a:t>Surveillance	NE </a:t>
              </a:r>
              <a:r>
                <a:rPr lang="fr-FR" sz="1200" b="1" dirty="0">
                  <a:solidFill>
                    <a:srgbClr val="FF7F4D"/>
                  </a:solidFill>
                </a:rPr>
                <a:t>(</a:t>
              </a:r>
              <a:r>
                <a:rPr lang="fr-FR" sz="1200" b="1" dirty="0" smtClean="0">
                  <a:solidFill>
                    <a:srgbClr val="FF7F4D"/>
                  </a:solidFill>
                </a:rPr>
                <a:t>21,4</a:t>
              </a:r>
              <a:r>
                <a:rPr lang="fr-FR" sz="1200" b="1" dirty="0">
                  <a:solidFill>
                    <a:srgbClr val="FF7F4D"/>
                  </a:solidFill>
                </a:rPr>
                <a:t>, NE</a:t>
              </a:r>
              <a:r>
                <a:rPr lang="fr-FR" sz="1200" dirty="0" smtClean="0">
                  <a:solidFill>
                    <a:prstClr val="black"/>
                  </a:solidFill>
                </a:rPr>
                <a:t>)</a:t>
              </a:r>
            </a:p>
            <a:p>
              <a:pPr defTabSz="457200"/>
              <a:r>
                <a:rPr lang="en-US" sz="1200" dirty="0" smtClean="0">
                  <a:solidFill>
                    <a:prstClr val="black"/>
                  </a:solidFill>
                </a:rPr>
                <a:t>HR=0,72 (IC 95</a:t>
              </a:r>
              <a:r>
                <a:rPr lang="en-US" sz="1200" dirty="0">
                  <a:solidFill>
                    <a:prstClr val="black"/>
                  </a:solidFill>
                </a:rPr>
                <a:t>% </a:t>
              </a:r>
              <a:r>
                <a:rPr lang="en-US" sz="1200" dirty="0" smtClean="0">
                  <a:solidFill>
                    <a:prstClr val="black"/>
                  </a:solidFill>
                </a:rPr>
                <a:t>: </a:t>
              </a:r>
              <a:r>
                <a:rPr lang="en-US" sz="1200" dirty="0">
                  <a:solidFill>
                    <a:prstClr val="black"/>
                  </a:solidFill>
                </a:rPr>
                <a:t>0.56, 0.93)</a:t>
              </a:r>
            </a:p>
            <a:p>
              <a:pPr defTabSz="457200"/>
              <a:r>
                <a:rPr lang="en-US" sz="1200" i="1" dirty="0" smtClean="0">
                  <a:solidFill>
                    <a:prstClr val="black"/>
                  </a:solidFill>
                </a:rPr>
                <a:t>p</a:t>
              </a:r>
              <a:r>
                <a:rPr lang="en-US" sz="1200" dirty="0" smtClean="0">
                  <a:solidFill>
                    <a:prstClr val="black"/>
                  </a:solidFill>
                </a:rPr>
                <a:t>=0,012</a:t>
              </a:r>
            </a:p>
            <a:p>
              <a:pPr defTabSz="457200"/>
              <a:endParaRPr lang="en-US" sz="200" dirty="0">
                <a:solidFill>
                  <a:prstClr val="black"/>
                </a:solidFill>
              </a:endParaRPr>
            </a:p>
          </p:txBody>
        </p:sp>
        <p:cxnSp>
          <p:nvCxnSpPr>
            <p:cNvPr id="80" name="Connecteur droit 79"/>
            <p:cNvCxnSpPr/>
            <p:nvPr/>
          </p:nvCxnSpPr>
          <p:spPr>
            <a:xfrm flipH="1">
              <a:off x="3230315" y="2100466"/>
              <a:ext cx="2304661" cy="9117"/>
            </a:xfrm>
            <a:prstGeom prst="line">
              <a:avLst/>
            </a:prstGeom>
            <a:ln w="28575">
              <a:solidFill>
                <a:srgbClr val="FF7F4D"/>
              </a:solidFill>
              <a:prstDash val="dash"/>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flipV="1">
              <a:off x="3204450" y="1759153"/>
              <a:ext cx="2440958" cy="11494"/>
            </a:xfrm>
            <a:prstGeom prst="line">
              <a:avLst/>
            </a:prstGeom>
            <a:ln w="28575">
              <a:solidFill>
                <a:srgbClr val="005086"/>
              </a:solidFill>
              <a:prstDash val="dash"/>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5572140" y="1811873"/>
              <a:ext cx="13670" cy="2372548"/>
            </a:xfrm>
            <a:prstGeom prst="line">
              <a:avLst/>
            </a:prstGeom>
            <a:ln w="28575">
              <a:solidFill>
                <a:srgbClr val="005086"/>
              </a:solidFill>
              <a:prstDash val="dash"/>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6676332" y="1880975"/>
              <a:ext cx="13670" cy="2372548"/>
            </a:xfrm>
            <a:prstGeom prst="line">
              <a:avLst/>
            </a:prstGeom>
            <a:ln w="28575">
              <a:solidFill>
                <a:srgbClr val="005086"/>
              </a:solidFill>
              <a:prstDash val="dash"/>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3392070" y="2231867"/>
              <a:ext cx="2141428" cy="708702"/>
            </a:xfrm>
            <a:prstGeom prst="rect">
              <a:avLst/>
            </a:prstGeom>
            <a:noFill/>
            <a:ln>
              <a:noFill/>
            </a:ln>
          </p:spPr>
          <p:txBody>
            <a:bodyPr wrap="square" rtlCol="0">
              <a:spAutoFit/>
            </a:bodyPr>
            <a:lstStyle/>
            <a:p>
              <a:pPr defTabSz="457200"/>
              <a:r>
                <a:rPr lang="en-US" sz="1200" b="1" dirty="0" smtClean="0">
                  <a:solidFill>
                    <a:srgbClr val="FF7F4D"/>
                  </a:solidFill>
                </a:rPr>
                <a:t>		   65% (60, 71)</a:t>
              </a:r>
            </a:p>
            <a:p>
              <a:pPr defTabSz="457200"/>
              <a:endParaRPr lang="en-US" sz="1200" dirty="0">
                <a:solidFill>
                  <a:prstClr val="black"/>
                </a:solidFill>
              </a:endParaRPr>
            </a:p>
            <a:p>
              <a:pPr defTabSz="457200"/>
              <a:r>
                <a:rPr lang="en-US" sz="1200" b="1" dirty="0" smtClean="0">
                  <a:solidFill>
                    <a:prstClr val="black"/>
                  </a:solidFill>
                </a:rPr>
                <a:t>RFS à 12 mois (IC95%)</a:t>
              </a:r>
              <a:endParaRPr lang="en-US" sz="1200" b="1" dirty="0">
                <a:solidFill>
                  <a:prstClr val="black"/>
                </a:solidFill>
              </a:endParaRPr>
            </a:p>
          </p:txBody>
        </p:sp>
        <p:sp>
          <p:nvSpPr>
            <p:cNvPr id="88" name="ZoneTexte 87"/>
            <p:cNvSpPr txBox="1"/>
            <p:nvPr/>
          </p:nvSpPr>
          <p:spPr>
            <a:xfrm>
              <a:off x="5708601" y="2543260"/>
              <a:ext cx="1028459" cy="708702"/>
            </a:xfrm>
            <a:prstGeom prst="rect">
              <a:avLst/>
            </a:prstGeom>
            <a:noFill/>
            <a:ln>
              <a:noFill/>
            </a:ln>
          </p:spPr>
          <p:txBody>
            <a:bodyPr wrap="square" rtlCol="0">
              <a:spAutoFit/>
            </a:bodyPr>
            <a:lstStyle/>
            <a:p>
              <a:pPr defTabSz="457200"/>
              <a:r>
                <a:rPr lang="en-US" sz="1200" b="1" dirty="0" err="1" smtClean="0">
                  <a:solidFill>
                    <a:prstClr val="black"/>
                  </a:solidFill>
                </a:rPr>
                <a:t>Suivi</a:t>
              </a:r>
              <a:r>
                <a:rPr lang="en-US" sz="1200" b="1" dirty="0" smtClean="0">
                  <a:solidFill>
                    <a:prstClr val="black"/>
                  </a:solidFill>
                </a:rPr>
                <a:t> </a:t>
              </a:r>
              <a:r>
                <a:rPr lang="en-US" sz="1200" b="1" dirty="0" err="1" smtClean="0">
                  <a:solidFill>
                    <a:prstClr val="black"/>
                  </a:solidFill>
                </a:rPr>
                <a:t>médian</a:t>
              </a:r>
              <a:r>
                <a:rPr lang="en-US" sz="1200" b="1" dirty="0" smtClean="0">
                  <a:solidFill>
                    <a:prstClr val="black"/>
                  </a:solidFill>
                </a:rPr>
                <a:t> : 17,4 mois</a:t>
              </a:r>
              <a:endParaRPr lang="en-US" sz="1200" b="1" dirty="0">
                <a:solidFill>
                  <a:prstClr val="black"/>
                </a:solidFill>
              </a:endParaRPr>
            </a:p>
          </p:txBody>
        </p:sp>
        <p:sp>
          <p:nvSpPr>
            <p:cNvPr id="89" name="ZoneTexte 88"/>
            <p:cNvSpPr txBox="1"/>
            <p:nvPr/>
          </p:nvSpPr>
          <p:spPr>
            <a:xfrm>
              <a:off x="5544755" y="1419440"/>
              <a:ext cx="1800349" cy="276999"/>
            </a:xfrm>
            <a:prstGeom prst="rect">
              <a:avLst/>
            </a:prstGeom>
            <a:noFill/>
            <a:ln>
              <a:noFill/>
            </a:ln>
          </p:spPr>
          <p:txBody>
            <a:bodyPr wrap="square" rtlCol="0">
              <a:spAutoFit/>
            </a:bodyPr>
            <a:lstStyle/>
            <a:p>
              <a:pPr defTabSz="457200"/>
              <a:r>
                <a:rPr lang="en-US" sz="1200" b="1" dirty="0" smtClean="0">
                  <a:solidFill>
                    <a:srgbClr val="005086"/>
                  </a:solidFill>
                </a:rPr>
                <a:t>78% (73,82)</a:t>
              </a:r>
              <a:endParaRPr lang="en-US" sz="1200" b="1" dirty="0">
                <a:solidFill>
                  <a:srgbClr val="005086"/>
                </a:solidFill>
              </a:endParaRPr>
            </a:p>
          </p:txBody>
        </p:sp>
      </p:grpSp>
      <p:sp>
        <p:nvSpPr>
          <p:cNvPr id="2" name="Espace réservé du contenu 1"/>
          <p:cNvSpPr>
            <a:spLocks noGrp="1"/>
          </p:cNvSpPr>
          <p:nvPr>
            <p:ph sz="quarter" idx="16"/>
          </p:nvPr>
        </p:nvSpPr>
        <p:spPr>
          <a:xfrm>
            <a:off x="1054718" y="6122185"/>
            <a:ext cx="11364684" cy="659363"/>
          </a:xfrm>
        </p:spPr>
        <p:txBody>
          <a:bodyPr/>
          <a:lstStyle/>
          <a:p>
            <a:pPr>
              <a:lnSpc>
                <a:spcPct val="100000"/>
              </a:lnSpc>
            </a:pPr>
            <a:r>
              <a:rPr lang="en-US" dirty="0" smtClean="0"/>
              <a:t>Chow </a:t>
            </a:r>
            <a:r>
              <a:rPr lang="en-US" dirty="0"/>
              <a:t>et al IMbrave050 https://</a:t>
            </a:r>
            <a:r>
              <a:rPr lang="en-US" dirty="0" smtClean="0"/>
              <a:t>bit.ly/3zyyQHCn AACR</a:t>
            </a:r>
            <a:r>
              <a:rPr lang="en-US" dirty="0" smtClean="0">
                <a:latin typeface="Calibri" panose="020F0502020204030204" pitchFamily="34" charset="0"/>
                <a:cs typeface="Calibri" panose="020F0502020204030204" pitchFamily="34" charset="0"/>
              </a:rPr>
              <a:t>®</a:t>
            </a:r>
            <a:r>
              <a:rPr lang="en-US" dirty="0" smtClean="0"/>
              <a:t> </a:t>
            </a:r>
            <a:r>
              <a:rPr lang="en-US" dirty="0"/>
              <a:t>2023</a:t>
            </a:r>
          </a:p>
          <a:p>
            <a:endParaRPr lang="fr-FR" dirty="0"/>
          </a:p>
        </p:txBody>
      </p:sp>
      <p:sp>
        <p:nvSpPr>
          <p:cNvPr id="4" name="Titre 3"/>
          <p:cNvSpPr>
            <a:spLocks noGrp="1"/>
          </p:cNvSpPr>
          <p:nvPr>
            <p:ph type="title"/>
          </p:nvPr>
        </p:nvSpPr>
        <p:spPr>
          <a:xfrm>
            <a:off x="1017816" y="11127"/>
            <a:ext cx="10606455" cy="584443"/>
          </a:xfrm>
        </p:spPr>
        <p:txBody>
          <a:bodyPr/>
          <a:lstStyle/>
          <a:p>
            <a:r>
              <a:rPr lang="en-US" sz="2800" dirty="0" smtClean="0"/>
              <a:t>Atezolizumab + bévacizumab </a:t>
            </a:r>
            <a:r>
              <a:rPr lang="en-US" sz="2800" i="1" dirty="0" smtClean="0"/>
              <a:t>vs</a:t>
            </a:r>
            <a:r>
              <a:rPr lang="en-US" sz="2800" dirty="0" smtClean="0"/>
              <a:t> surveillance</a:t>
            </a:r>
            <a:br>
              <a:rPr lang="en-US" sz="2800" dirty="0" smtClean="0"/>
            </a:br>
            <a:r>
              <a:rPr lang="fr-FR" sz="2000" dirty="0" smtClean="0">
                <a:solidFill>
                  <a:srgbClr val="005086"/>
                </a:solidFill>
              </a:rPr>
              <a:t>Survie </a:t>
            </a:r>
            <a:r>
              <a:rPr lang="fr-FR" sz="2000" dirty="0">
                <a:solidFill>
                  <a:srgbClr val="005086"/>
                </a:solidFill>
              </a:rPr>
              <a:t>sans récidive </a:t>
            </a:r>
            <a:r>
              <a:rPr lang="fr-FR" sz="1600" dirty="0">
                <a:solidFill>
                  <a:srgbClr val="005086"/>
                </a:solidFill>
              </a:rPr>
              <a:t>(revue indépendante) </a:t>
            </a:r>
            <a:endParaRPr lang="fr-FR" sz="2400" dirty="0">
              <a:solidFill>
                <a:srgbClr val="005086"/>
              </a:solidFill>
            </a:endParaRPr>
          </a:p>
        </p:txBody>
      </p:sp>
      <p:graphicFrame>
        <p:nvGraphicFramePr>
          <p:cNvPr id="7" name="Tableau 6">
            <a:extLst>
              <a:ext uri="{FF2B5EF4-FFF2-40B4-BE49-F238E27FC236}">
                <a16:creationId xmlns:a16="http://schemas.microsoft.com/office/drawing/2014/main" xmlns="" id="{C17CBB5B-0D64-DDA1-43EE-13DFF24DE8C1}"/>
              </a:ext>
            </a:extLst>
          </p:cNvPr>
          <p:cNvGraphicFramePr>
            <a:graphicFrameLocks noGrp="1"/>
          </p:cNvGraphicFramePr>
          <p:nvPr>
            <p:extLst/>
          </p:nvPr>
        </p:nvGraphicFramePr>
        <p:xfrm>
          <a:off x="2943171" y="4514236"/>
          <a:ext cx="7858183" cy="753150"/>
        </p:xfrm>
        <a:graphic>
          <a:graphicData uri="http://schemas.openxmlformats.org/drawingml/2006/table">
            <a:tbl>
              <a:tblPr firstRow="1" bandRow="1">
                <a:tableStyleId>{5C22544A-7EE6-4342-B048-85BDC9FD1C3A}</a:tableStyleId>
              </a:tblPr>
              <a:tblGrid>
                <a:gridCol w="708587">
                  <a:extLst>
                    <a:ext uri="{9D8B030D-6E8A-4147-A177-3AD203B41FA5}">
                      <a16:colId xmlns:a16="http://schemas.microsoft.com/office/drawing/2014/main" xmlns="" val="20000"/>
                    </a:ext>
                  </a:extLst>
                </a:gridCol>
                <a:gridCol w="546067">
                  <a:extLst>
                    <a:ext uri="{9D8B030D-6E8A-4147-A177-3AD203B41FA5}">
                      <a16:colId xmlns:a16="http://schemas.microsoft.com/office/drawing/2014/main" xmlns="" val="20001"/>
                    </a:ext>
                  </a:extLst>
                </a:gridCol>
                <a:gridCol w="691927">
                  <a:extLst>
                    <a:ext uri="{9D8B030D-6E8A-4147-A177-3AD203B41FA5}">
                      <a16:colId xmlns:a16="http://schemas.microsoft.com/office/drawing/2014/main" xmlns="" val="20006"/>
                    </a:ext>
                  </a:extLst>
                </a:gridCol>
                <a:gridCol w="605443">
                  <a:extLst>
                    <a:ext uri="{9D8B030D-6E8A-4147-A177-3AD203B41FA5}">
                      <a16:colId xmlns:a16="http://schemas.microsoft.com/office/drawing/2014/main" xmlns="" val="20002"/>
                    </a:ext>
                  </a:extLst>
                </a:gridCol>
                <a:gridCol w="568376">
                  <a:extLst>
                    <a:ext uri="{9D8B030D-6E8A-4147-A177-3AD203B41FA5}">
                      <a16:colId xmlns:a16="http://schemas.microsoft.com/office/drawing/2014/main" xmlns="" val="20007"/>
                    </a:ext>
                  </a:extLst>
                </a:gridCol>
                <a:gridCol w="627432">
                  <a:extLst>
                    <a:ext uri="{9D8B030D-6E8A-4147-A177-3AD203B41FA5}">
                      <a16:colId xmlns:a16="http://schemas.microsoft.com/office/drawing/2014/main" xmlns="" val="20003"/>
                    </a:ext>
                  </a:extLst>
                </a:gridCol>
                <a:gridCol w="587193">
                  <a:extLst>
                    <a:ext uri="{9D8B030D-6E8A-4147-A177-3AD203B41FA5}">
                      <a16:colId xmlns:a16="http://schemas.microsoft.com/office/drawing/2014/main" xmlns="" val="20008"/>
                    </a:ext>
                  </a:extLst>
                </a:gridCol>
                <a:gridCol w="587193">
                  <a:extLst>
                    <a:ext uri="{9D8B030D-6E8A-4147-A177-3AD203B41FA5}">
                      <a16:colId xmlns:a16="http://schemas.microsoft.com/office/drawing/2014/main" xmlns="" val="2756861673"/>
                    </a:ext>
                  </a:extLst>
                </a:gridCol>
                <a:gridCol w="587193">
                  <a:extLst>
                    <a:ext uri="{9D8B030D-6E8A-4147-A177-3AD203B41FA5}">
                      <a16:colId xmlns:a16="http://schemas.microsoft.com/office/drawing/2014/main" xmlns="" val="4099178422"/>
                    </a:ext>
                  </a:extLst>
                </a:gridCol>
                <a:gridCol w="587193"/>
                <a:gridCol w="587193"/>
                <a:gridCol w="587193"/>
                <a:gridCol w="587193"/>
              </a:tblGrid>
              <a:tr h="257709">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050" b="0" dirty="0">
                          <a:solidFill>
                            <a:schemeClr val="bg1">
                              <a:lumMod val="50000"/>
                            </a:schemeClr>
                          </a:solidFill>
                        </a:rPr>
                        <a:t>Nb à risque </a:t>
                      </a: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05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875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spc="-30" dirty="0" smtClean="0">
                          <a:solidFill>
                            <a:srgbClr val="005086"/>
                          </a:solidFill>
                        </a:rPr>
                        <a:t>334</a:t>
                      </a:r>
                      <a:endParaRPr lang="fr-FR" sz="1050" b="1" spc="-30" dirty="0">
                        <a:solidFill>
                          <a:srgbClr val="005086"/>
                        </a:solidFill>
                      </a:endParaRPr>
                    </a:p>
                  </a:txBody>
                  <a:tcPr marL="0" marR="0" marT="0" marB="0" anchor="ctr">
                    <a:lnL w="12700" cmpd="sng">
                      <a:noFill/>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305</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209</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268</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211</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139</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97</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63</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37</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22</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9</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1</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005086"/>
                          </a:solidFill>
                        </a:rPr>
                        <a:t>NE</a:t>
                      </a:r>
                      <a:endParaRPr lang="fr-FR" sz="105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066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spc="-30" dirty="0" smtClean="0">
                          <a:solidFill>
                            <a:srgbClr val="FF7F4D"/>
                          </a:solidFill>
                        </a:rPr>
                        <a:t>334</a:t>
                      </a:r>
                      <a:endParaRPr lang="fr-FR" sz="1050" b="1" spc="-30" dirty="0">
                        <a:solidFill>
                          <a:srgbClr val="FF7F4D"/>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283</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245</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214</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179</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131</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93</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57</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36</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20</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6</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1</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50" b="1" dirty="0" smtClean="0">
                          <a:solidFill>
                            <a:srgbClr val="FF7F4D"/>
                          </a:solidFill>
                        </a:rPr>
                        <a:t>NE</a:t>
                      </a:r>
                      <a:endParaRPr lang="fr-FR" sz="105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8" name="ZoneTexte 7"/>
          <p:cNvSpPr txBox="1"/>
          <p:nvPr/>
        </p:nvSpPr>
        <p:spPr>
          <a:xfrm rot="16200000">
            <a:off x="839047" y="2518876"/>
            <a:ext cx="3468589" cy="307777"/>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1400" dirty="0" smtClean="0">
                <a:solidFill>
                  <a:srgbClr val="000000">
                    <a:lumMod val="65000"/>
                    <a:lumOff val="35000"/>
                  </a:srgbClr>
                </a:solidFill>
                <a:cs typeface="Calibri" panose="020F0502020204030204" pitchFamily="34" charset="0"/>
              </a:rPr>
              <a:t>Survie sans </a:t>
            </a:r>
            <a:r>
              <a:rPr lang="fr-FR" sz="1400" dirty="0" err="1" smtClean="0">
                <a:solidFill>
                  <a:srgbClr val="000000">
                    <a:lumMod val="65000"/>
                    <a:lumOff val="35000"/>
                  </a:srgbClr>
                </a:solidFill>
                <a:cs typeface="Calibri" panose="020F0502020204030204" pitchFamily="34" charset="0"/>
              </a:rPr>
              <a:t>récdive</a:t>
            </a:r>
            <a:r>
              <a:rPr lang="fr-FR" sz="1400" dirty="0" smtClean="0">
                <a:solidFill>
                  <a:srgbClr val="000000">
                    <a:lumMod val="65000"/>
                    <a:lumOff val="35000"/>
                  </a:srgbClr>
                </a:solidFill>
                <a:cs typeface="Calibri" panose="020F0502020204030204" pitchFamily="34" charset="0"/>
              </a:rPr>
              <a:t> (%)</a:t>
            </a:r>
            <a:endParaRPr lang="fr-FR" sz="1400" dirty="0">
              <a:solidFill>
                <a:srgbClr val="000000">
                  <a:lumMod val="65000"/>
                  <a:lumOff val="35000"/>
                </a:srgbClr>
              </a:solidFill>
              <a:cs typeface="Calibri" panose="020F0502020204030204" pitchFamily="34" charset="0"/>
            </a:endParaRPr>
          </a:p>
        </p:txBody>
      </p:sp>
      <p:sp>
        <p:nvSpPr>
          <p:cNvPr id="90" name="ZoneTexte 89"/>
          <p:cNvSpPr txBox="1"/>
          <p:nvPr/>
        </p:nvSpPr>
        <p:spPr>
          <a:xfrm>
            <a:off x="1055724" y="5497282"/>
            <a:ext cx="6236505" cy="461665"/>
          </a:xfrm>
          <a:prstGeom prst="rect">
            <a:avLst/>
          </a:prstGeom>
          <a:noFill/>
        </p:spPr>
        <p:txBody>
          <a:bodyPr wrap="square" rtlCol="0">
            <a:spAutoFit/>
          </a:bodyPr>
          <a:lstStyle/>
          <a:p>
            <a:pPr defTabSz="457200"/>
            <a:r>
              <a:rPr lang="en-US" sz="800" dirty="0">
                <a:solidFill>
                  <a:prstClr val="white">
                    <a:lumMod val="65000"/>
                  </a:prstClr>
                </a:solidFill>
              </a:rPr>
              <a:t>Clinical cutoff: 21 October 2022; median follow-up duration: 17.4 mo. At clinical cutoff, 110 of 334 patients (33%) in the </a:t>
            </a:r>
            <a:r>
              <a:rPr lang="en-US" sz="800" dirty="0" err="1">
                <a:solidFill>
                  <a:prstClr val="white">
                    <a:lumMod val="65000"/>
                  </a:prstClr>
                </a:solidFill>
              </a:rPr>
              <a:t>atezo</a:t>
            </a:r>
            <a:r>
              <a:rPr lang="en-US" sz="800" dirty="0">
                <a:solidFill>
                  <a:prstClr val="white">
                    <a:lumMod val="65000"/>
                  </a:prstClr>
                </a:solidFill>
              </a:rPr>
              <a:t>+ </a:t>
            </a:r>
            <a:r>
              <a:rPr lang="en-US" sz="800" dirty="0" err="1">
                <a:solidFill>
                  <a:prstClr val="white">
                    <a:lumMod val="65000"/>
                  </a:prstClr>
                </a:solidFill>
              </a:rPr>
              <a:t>bev</a:t>
            </a:r>
            <a:r>
              <a:rPr lang="en-US" sz="800" dirty="0">
                <a:solidFill>
                  <a:prstClr val="white">
                    <a:lumMod val="65000"/>
                  </a:prstClr>
                </a:solidFill>
              </a:rPr>
              <a:t> arm and 133 of 334 (40%) in the active surveillance arm experienced disease recurrence or death.</a:t>
            </a:r>
          </a:p>
          <a:p>
            <a:pPr defTabSz="457200"/>
            <a:r>
              <a:rPr lang="en-US" sz="800" dirty="0">
                <a:solidFill>
                  <a:prstClr val="white">
                    <a:lumMod val="65000"/>
                  </a:prstClr>
                </a:solidFill>
              </a:rPr>
              <a:t>FU, follow-up; NE, not estimable. HR is stratified. P value is a log rank.</a:t>
            </a:r>
          </a:p>
        </p:txBody>
      </p:sp>
      <p:sp>
        <p:nvSpPr>
          <p:cNvPr id="3" name="Rectangle 2"/>
          <p:cNvSpPr/>
          <p:nvPr/>
        </p:nvSpPr>
        <p:spPr>
          <a:xfrm>
            <a:off x="2042984" y="1062681"/>
            <a:ext cx="9341708" cy="4473146"/>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p14="http://schemas.microsoft.com/office/powerpoint/2010/main" val="420940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617727" y="476251"/>
            <a:ext cx="7745473" cy="5162550"/>
            <a:chOff x="1731902" y="66675"/>
            <a:chExt cx="9409799" cy="5972175"/>
          </a:xfrm>
        </p:grpSpPr>
        <p:pic>
          <p:nvPicPr>
            <p:cNvPr id="5" name="Image 4">
              <a:extLst>
                <a:ext uri="{FF2B5EF4-FFF2-40B4-BE49-F238E27FC236}">
                  <a16:creationId xmlns:a16="http://schemas.microsoft.com/office/drawing/2014/main" xmlns="" id="{616B267A-23F9-7EC9-3878-DDE14CCC3632}"/>
                </a:ext>
              </a:extLst>
            </p:cNvPr>
            <p:cNvPicPr>
              <a:picLocks noChangeAspect="1"/>
            </p:cNvPicPr>
            <p:nvPr/>
          </p:nvPicPr>
          <p:blipFill>
            <a:blip r:embed="rId2"/>
            <a:stretch>
              <a:fillRect/>
            </a:stretch>
          </p:blipFill>
          <p:spPr>
            <a:xfrm>
              <a:off x="1731902" y="936555"/>
              <a:ext cx="9409799" cy="5102295"/>
            </a:xfrm>
            <a:prstGeom prst="rect">
              <a:avLst/>
            </a:prstGeom>
          </p:spPr>
        </p:pic>
        <p:pic>
          <p:nvPicPr>
            <p:cNvPr id="7" name="Image 6">
              <a:extLst>
                <a:ext uri="{FF2B5EF4-FFF2-40B4-BE49-F238E27FC236}">
                  <a16:creationId xmlns:a16="http://schemas.microsoft.com/office/drawing/2014/main" xmlns="" id="{07D30C0F-9747-A0AA-BA73-59E2D6C15FA7}"/>
                </a:ext>
              </a:extLst>
            </p:cNvPr>
            <p:cNvPicPr>
              <a:picLocks noChangeAspect="1"/>
            </p:cNvPicPr>
            <p:nvPr/>
          </p:nvPicPr>
          <p:blipFill rotWithShape="1">
            <a:blip r:embed="rId3"/>
            <a:srcRect b="31000"/>
            <a:stretch/>
          </p:blipFill>
          <p:spPr>
            <a:xfrm>
              <a:off x="3821369" y="66675"/>
              <a:ext cx="6873055" cy="707075"/>
            </a:xfrm>
            <a:prstGeom prst="rect">
              <a:avLst/>
            </a:prstGeom>
          </p:spPr>
        </p:pic>
        <p:sp>
          <p:nvSpPr>
            <p:cNvPr id="6" name="Ellipse 5">
              <a:extLst>
                <a:ext uri="{FF2B5EF4-FFF2-40B4-BE49-F238E27FC236}">
                  <a16:creationId xmlns:a16="http://schemas.microsoft.com/office/drawing/2014/main" xmlns="" id="{4E4F5E52-9233-3A14-FD57-C1E9F35066BA}"/>
                </a:ext>
              </a:extLst>
            </p:cNvPr>
            <p:cNvSpPr/>
            <p:nvPr/>
          </p:nvSpPr>
          <p:spPr>
            <a:xfrm>
              <a:off x="5751871" y="4611329"/>
              <a:ext cx="2340077" cy="1313221"/>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endParaRPr>
            </a:p>
          </p:txBody>
        </p:sp>
      </p:grpSp>
      <p:sp>
        <p:nvSpPr>
          <p:cNvPr id="8" name="Rectangle 7"/>
          <p:cNvSpPr/>
          <p:nvPr/>
        </p:nvSpPr>
        <p:spPr>
          <a:xfrm>
            <a:off x="1589903" y="288324"/>
            <a:ext cx="9712411" cy="5651157"/>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p14="http://schemas.microsoft.com/office/powerpoint/2010/main" val="693391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p:nvPr/>
        </p:nvGrpSpPr>
        <p:grpSpPr>
          <a:xfrm>
            <a:off x="1142999" y="503112"/>
            <a:ext cx="10610507" cy="5116638"/>
            <a:chOff x="1017816" y="74486"/>
            <a:chExt cx="11070425" cy="5909987"/>
          </a:xfrm>
        </p:grpSpPr>
        <p:sp>
          <p:nvSpPr>
            <p:cNvPr id="40" name="Rectangle : coins arrondis 39">
              <a:extLst>
                <a:ext uri="{FF2B5EF4-FFF2-40B4-BE49-F238E27FC236}">
                  <a16:creationId xmlns:a16="http://schemas.microsoft.com/office/drawing/2014/main" xmlns="" id="{C74104EC-6EED-3F36-7D46-AB3BD86C60D7}"/>
                </a:ext>
              </a:extLst>
            </p:cNvPr>
            <p:cNvSpPr/>
            <p:nvPr/>
          </p:nvSpPr>
          <p:spPr>
            <a:xfrm>
              <a:off x="9168817" y="995687"/>
              <a:ext cx="2821331" cy="3250484"/>
            </a:xfrm>
            <a:prstGeom prst="rect">
              <a:avLst/>
            </a:prstGeom>
            <a:solidFill>
              <a:schemeClr val="accent6">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dirty="0">
                <a:solidFill>
                  <a:prstClr val="white"/>
                </a:solidFill>
              </a:endParaRPr>
            </a:p>
          </p:txBody>
        </p:sp>
        <p:cxnSp>
          <p:nvCxnSpPr>
            <p:cNvPr id="42" name="Connecteur droit avec flèche 41">
              <a:extLst>
                <a:ext uri="{FF2B5EF4-FFF2-40B4-BE49-F238E27FC236}">
                  <a16:creationId xmlns:a16="http://schemas.microsoft.com/office/drawing/2014/main" xmlns="" id="{886B5E00-1EC6-3086-44F3-1113C77D6826}"/>
                </a:ext>
              </a:extLst>
            </p:cNvPr>
            <p:cNvCxnSpPr>
              <a:cxnSpLocks/>
            </p:cNvCxnSpPr>
            <p:nvPr/>
          </p:nvCxnSpPr>
          <p:spPr>
            <a:xfrm flipH="1">
              <a:off x="8591552" y="2736256"/>
              <a:ext cx="2168053" cy="737763"/>
            </a:xfrm>
            <a:prstGeom prst="straightConnector1">
              <a:avLst/>
            </a:prstGeom>
            <a:ln w="76200">
              <a:solidFill>
                <a:schemeClr val="accent1"/>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39" name="Rectangle : coins arrondis 38">
              <a:extLst>
                <a:ext uri="{FF2B5EF4-FFF2-40B4-BE49-F238E27FC236}">
                  <a16:creationId xmlns:a16="http://schemas.microsoft.com/office/drawing/2014/main" xmlns="" id="{524E915C-3926-6E58-ACD4-D485FB7A9AC5}"/>
                </a:ext>
              </a:extLst>
            </p:cNvPr>
            <p:cNvSpPr/>
            <p:nvPr/>
          </p:nvSpPr>
          <p:spPr>
            <a:xfrm>
              <a:off x="2185885" y="709239"/>
              <a:ext cx="6395932" cy="3536931"/>
            </a:xfrm>
            <a:prstGeom prst="roundRect">
              <a:avLst>
                <a:gd name="adj" fmla="val 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dirty="0">
                <a:solidFill>
                  <a:prstClr val="white"/>
                </a:solidFill>
              </a:endParaRPr>
            </a:p>
          </p:txBody>
        </p:sp>
        <p:sp>
          <p:nvSpPr>
            <p:cNvPr id="27" name="Flèche : droite 26">
              <a:extLst>
                <a:ext uri="{FF2B5EF4-FFF2-40B4-BE49-F238E27FC236}">
                  <a16:creationId xmlns:a16="http://schemas.microsoft.com/office/drawing/2014/main" xmlns="" id="{9187C6AC-F0A5-33CA-BCFA-422735A43E89}"/>
                </a:ext>
              </a:extLst>
            </p:cNvPr>
            <p:cNvSpPr/>
            <p:nvPr/>
          </p:nvSpPr>
          <p:spPr>
            <a:xfrm>
              <a:off x="8629038" y="1246119"/>
              <a:ext cx="2160352" cy="209131"/>
            </a:xfrm>
            <a:prstGeom prst="rightArrow">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28" name="Flèche : droite 27">
              <a:extLst>
                <a:ext uri="{FF2B5EF4-FFF2-40B4-BE49-F238E27FC236}">
                  <a16:creationId xmlns:a16="http://schemas.microsoft.com/office/drawing/2014/main" xmlns="" id="{B1FA307C-C955-8B85-4963-654888A2CCFF}"/>
                </a:ext>
              </a:extLst>
            </p:cNvPr>
            <p:cNvSpPr/>
            <p:nvPr/>
          </p:nvSpPr>
          <p:spPr>
            <a:xfrm>
              <a:off x="8629038" y="2293761"/>
              <a:ext cx="2160352" cy="209131"/>
            </a:xfrm>
            <a:prstGeom prst="rightArrow">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4" name="Rectangle : coins arrondis 3">
              <a:extLst>
                <a:ext uri="{FF2B5EF4-FFF2-40B4-BE49-F238E27FC236}">
                  <a16:creationId xmlns:a16="http://schemas.microsoft.com/office/drawing/2014/main" xmlns="" id="{25055331-CB55-EB6E-538F-86248A5C76F5}"/>
                </a:ext>
              </a:extLst>
            </p:cNvPr>
            <p:cNvSpPr/>
            <p:nvPr/>
          </p:nvSpPr>
          <p:spPr>
            <a:xfrm>
              <a:off x="2959841" y="74486"/>
              <a:ext cx="5251373" cy="429926"/>
            </a:xfrm>
            <a:prstGeom prst="rect">
              <a:avLst/>
            </a:prstGeom>
            <a:solidFill>
              <a:schemeClr val="bg1">
                <a:lumMod val="50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b="1" dirty="0">
                  <a:solidFill>
                    <a:prstClr val="white"/>
                  </a:solidFill>
                </a:rPr>
                <a:t>CHC non accessible à un traitement curatif</a:t>
              </a:r>
            </a:p>
          </p:txBody>
        </p:sp>
        <p:sp>
          <p:nvSpPr>
            <p:cNvPr id="5" name="Rectangle : coins arrondis 4">
              <a:extLst>
                <a:ext uri="{FF2B5EF4-FFF2-40B4-BE49-F238E27FC236}">
                  <a16:creationId xmlns:a16="http://schemas.microsoft.com/office/drawing/2014/main" xmlns="" id="{DD5808CB-9062-DBE3-4331-58FF8B5A8569}"/>
                </a:ext>
              </a:extLst>
            </p:cNvPr>
            <p:cNvSpPr/>
            <p:nvPr/>
          </p:nvSpPr>
          <p:spPr>
            <a:xfrm>
              <a:off x="1017816" y="2153177"/>
              <a:ext cx="1064208" cy="914400"/>
            </a:xfrm>
            <a:prstGeom prst="rect">
              <a:avLst/>
            </a:prstGeom>
            <a:solidFill>
              <a:schemeClr val="bg1">
                <a:lumMod val="50000"/>
              </a:schemeClr>
            </a:solidFill>
            <a:ln>
              <a:noFill/>
            </a:ln>
            <a:effectLst/>
            <a:scene3d>
              <a:camera prst="orthographicFront"/>
              <a:lightRig rig="threePt" dir="t"/>
            </a:scene3d>
            <a:sp3d>
              <a:bevelT w="0" h="0"/>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fr-FR" sz="1400" b="1" dirty="0">
                  <a:solidFill>
                    <a:prstClr val="white"/>
                  </a:solidFill>
                </a:rPr>
                <a:t>CHILD A</a:t>
              </a:r>
            </a:p>
            <a:p>
              <a:pPr algn="ctr" defTabSz="457200"/>
              <a:r>
                <a:rPr lang="fr-FR" sz="1400" b="1" dirty="0">
                  <a:solidFill>
                    <a:prstClr val="white"/>
                  </a:solidFill>
                </a:rPr>
                <a:t>ALBI 1</a:t>
              </a:r>
            </a:p>
            <a:p>
              <a:pPr algn="ctr" defTabSz="457200"/>
              <a:r>
                <a:rPr lang="fr-FR" sz="1400" b="1" dirty="0">
                  <a:solidFill>
                    <a:prstClr val="white"/>
                  </a:solidFill>
                </a:rPr>
                <a:t>OMS 0-1</a:t>
              </a:r>
            </a:p>
          </p:txBody>
        </p:sp>
        <p:sp>
          <p:nvSpPr>
            <p:cNvPr id="6" name="Rectangle : coins arrondis 5">
              <a:extLst>
                <a:ext uri="{FF2B5EF4-FFF2-40B4-BE49-F238E27FC236}">
                  <a16:creationId xmlns:a16="http://schemas.microsoft.com/office/drawing/2014/main" xmlns="" id="{1675EB16-059D-F434-9AAA-3053D0BD3FE4}"/>
                </a:ext>
              </a:extLst>
            </p:cNvPr>
            <p:cNvSpPr/>
            <p:nvPr/>
          </p:nvSpPr>
          <p:spPr>
            <a:xfrm>
              <a:off x="1352026" y="4297524"/>
              <a:ext cx="1452666" cy="914400"/>
            </a:xfrm>
            <a:prstGeom prst="rect">
              <a:avLst/>
            </a:prstGeom>
            <a:solidFill>
              <a:srgbClr val="002060"/>
            </a:solidFill>
            <a:ln>
              <a:noFill/>
            </a:ln>
            <a:effectLst/>
            <a:scene3d>
              <a:camera prst="orthographicFront"/>
              <a:lightRig rig="threePt" dir="t"/>
            </a:scene3d>
            <a:sp3d>
              <a:bevelT w="0" h="0"/>
            </a:sp3d>
          </p:spPr>
          <p:style>
            <a:lnRef idx="0">
              <a:schemeClr val="accent4"/>
            </a:lnRef>
            <a:fillRef idx="3">
              <a:schemeClr val="accent4"/>
            </a:fillRef>
            <a:effectRef idx="3">
              <a:schemeClr val="accent4"/>
            </a:effectRef>
            <a:fontRef idx="minor">
              <a:schemeClr val="lt1"/>
            </a:fontRef>
          </p:style>
          <p:txBody>
            <a:bodyPr rtlCol="0" anchor="ctr"/>
            <a:lstStyle/>
            <a:p>
              <a:pPr algn="ctr" defTabSz="457200"/>
              <a:r>
                <a:rPr lang="fr-FR" sz="1400" b="1" dirty="0">
                  <a:solidFill>
                    <a:prstClr val="white"/>
                  </a:solidFill>
                </a:rPr>
                <a:t>CHILD B7</a:t>
              </a:r>
            </a:p>
            <a:p>
              <a:pPr algn="ctr" defTabSz="457200"/>
              <a:r>
                <a:rPr lang="fr-FR" sz="1400" b="1" dirty="0">
                  <a:solidFill>
                    <a:prstClr val="white"/>
                  </a:solidFill>
                </a:rPr>
                <a:t>Et/ou ALBI 2</a:t>
              </a:r>
            </a:p>
            <a:p>
              <a:pPr algn="ctr" defTabSz="457200"/>
              <a:r>
                <a:rPr lang="fr-FR" sz="1400" b="1" dirty="0">
                  <a:solidFill>
                    <a:prstClr val="white"/>
                  </a:solidFill>
                </a:rPr>
                <a:t>Et/ou OMS 2</a:t>
              </a:r>
            </a:p>
          </p:txBody>
        </p:sp>
        <p:sp>
          <p:nvSpPr>
            <p:cNvPr id="7" name="Rectangle : coins arrondis 6">
              <a:extLst>
                <a:ext uri="{FF2B5EF4-FFF2-40B4-BE49-F238E27FC236}">
                  <a16:creationId xmlns:a16="http://schemas.microsoft.com/office/drawing/2014/main" xmlns="" id="{3D1A7AD6-49B3-096F-2BBA-199F09E63006}"/>
                </a:ext>
              </a:extLst>
            </p:cNvPr>
            <p:cNvSpPr/>
            <p:nvPr/>
          </p:nvSpPr>
          <p:spPr>
            <a:xfrm>
              <a:off x="1162050" y="5350190"/>
              <a:ext cx="1642642" cy="634283"/>
            </a:xfrm>
            <a:prstGeom prst="rect">
              <a:avLst/>
            </a:prstGeom>
            <a:solidFill>
              <a:schemeClr val="accent2">
                <a:lumMod val="75000"/>
              </a:schemeClr>
            </a:solidFill>
            <a:ln>
              <a:noFill/>
            </a:ln>
            <a:effectLst/>
            <a:scene3d>
              <a:camera prst="orthographicFront"/>
              <a:lightRig rig="threePt" dir="t"/>
            </a:scene3d>
            <a:sp3d>
              <a:bevelT w="0" h="0"/>
            </a:sp3d>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fr-FR" sz="1400" b="1" dirty="0">
                  <a:solidFill>
                    <a:prstClr val="white"/>
                  </a:solidFill>
                </a:rPr>
                <a:t>CHILD ≥ B8</a:t>
              </a:r>
            </a:p>
            <a:p>
              <a:pPr algn="ctr" defTabSz="457200"/>
              <a:r>
                <a:rPr lang="fr-FR" sz="1400" b="1" dirty="0">
                  <a:solidFill>
                    <a:prstClr val="white"/>
                  </a:solidFill>
                </a:rPr>
                <a:t>Et/ou OMS 3/4</a:t>
              </a:r>
            </a:p>
          </p:txBody>
        </p:sp>
        <p:sp>
          <p:nvSpPr>
            <p:cNvPr id="8" name="Rectangle : coins arrondis 7">
              <a:extLst>
                <a:ext uri="{FF2B5EF4-FFF2-40B4-BE49-F238E27FC236}">
                  <a16:creationId xmlns:a16="http://schemas.microsoft.com/office/drawing/2014/main" xmlns="" id="{32C9FC83-B886-1C9A-FF90-F394E07D222A}"/>
                </a:ext>
              </a:extLst>
            </p:cNvPr>
            <p:cNvSpPr/>
            <p:nvPr/>
          </p:nvSpPr>
          <p:spPr>
            <a:xfrm>
              <a:off x="2342947" y="883048"/>
              <a:ext cx="2926807" cy="1030769"/>
            </a:xfrm>
            <a:prstGeom prst="rect">
              <a:avLst/>
            </a:prstGeom>
            <a:solidFill>
              <a:srgbClr val="002C4C"/>
            </a:solidFill>
            <a:ln>
              <a:noFill/>
            </a:ln>
            <a:effectLst/>
            <a:scene3d>
              <a:camera prst="orthographicFront"/>
              <a:lightRig rig="threePt" dir="t"/>
            </a:scene3d>
            <a:sp3d>
              <a:bevelT w="0" h="0"/>
            </a:sp3d>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fr-FR" sz="1400" dirty="0">
                  <a:solidFill>
                    <a:prstClr val="white"/>
                  </a:solidFill>
                </a:rPr>
                <a:t>Multifocal &lt; 7 tumeurs</a:t>
              </a:r>
            </a:p>
            <a:p>
              <a:pPr algn="ctr" defTabSz="457200"/>
              <a:r>
                <a:rPr lang="fr-FR" sz="1400" dirty="0">
                  <a:solidFill>
                    <a:prstClr val="white"/>
                  </a:solidFill>
                </a:rPr>
                <a:t>Diamètre &lt; 7 -10 cm</a:t>
              </a:r>
            </a:p>
            <a:p>
              <a:pPr algn="ctr" defTabSz="457200"/>
              <a:r>
                <a:rPr lang="fr-FR" sz="1400" dirty="0">
                  <a:solidFill>
                    <a:prstClr val="white"/>
                  </a:solidFill>
                </a:rPr>
                <a:t>Sans invasion vasculaire</a:t>
              </a:r>
            </a:p>
            <a:p>
              <a:pPr algn="ctr" defTabSz="457200"/>
              <a:r>
                <a:rPr lang="fr-FR" sz="1400" dirty="0">
                  <a:solidFill>
                    <a:prstClr val="white"/>
                  </a:solidFill>
                </a:rPr>
                <a:t>Sans métastase</a:t>
              </a:r>
            </a:p>
          </p:txBody>
        </p:sp>
        <p:sp>
          <p:nvSpPr>
            <p:cNvPr id="9" name="Rectangle : coins arrondis 8">
              <a:extLst>
                <a:ext uri="{FF2B5EF4-FFF2-40B4-BE49-F238E27FC236}">
                  <a16:creationId xmlns:a16="http://schemas.microsoft.com/office/drawing/2014/main" xmlns="" id="{FF5EB93F-DBB2-E026-B8D2-13B45A64491B}"/>
                </a:ext>
              </a:extLst>
            </p:cNvPr>
            <p:cNvSpPr/>
            <p:nvPr/>
          </p:nvSpPr>
          <p:spPr>
            <a:xfrm>
              <a:off x="2342947" y="1979789"/>
              <a:ext cx="2926807" cy="1023694"/>
            </a:xfrm>
            <a:prstGeom prst="rect">
              <a:avLst/>
            </a:prstGeom>
            <a:solidFill>
              <a:srgbClr val="002C4C"/>
            </a:solidFill>
            <a:ln>
              <a:noFill/>
            </a:ln>
            <a:effectLst/>
            <a:scene3d>
              <a:camera prst="orthographicFront"/>
              <a:lightRig rig="threePt" dir="t"/>
            </a:scene3d>
            <a:sp3d>
              <a:bevelT w="0" h="0"/>
            </a:sp3d>
          </p:spPr>
          <p:style>
            <a:lnRef idx="1">
              <a:schemeClr val="accent5"/>
            </a:lnRef>
            <a:fillRef idx="2">
              <a:schemeClr val="accent5"/>
            </a:fillRef>
            <a:effectRef idx="1">
              <a:schemeClr val="accent5"/>
            </a:effectRef>
            <a:fontRef idx="minor">
              <a:schemeClr val="dk1"/>
            </a:fontRef>
          </p:style>
          <p:txBody>
            <a:bodyPr rtlCol="0" anchor="t"/>
            <a:lstStyle/>
            <a:p>
              <a:pPr algn="ctr" defTabSz="457200"/>
              <a:r>
                <a:rPr lang="fr-FR" sz="1400" dirty="0">
                  <a:solidFill>
                    <a:prstClr val="white"/>
                  </a:solidFill>
                </a:rPr>
                <a:t>Infiltrant /</a:t>
              </a:r>
            </a:p>
            <a:p>
              <a:pPr algn="ctr" defTabSz="457200"/>
              <a:r>
                <a:rPr lang="fr-FR" sz="1400" dirty="0">
                  <a:solidFill>
                    <a:prstClr val="white"/>
                  </a:solidFill>
                </a:rPr>
                <a:t>Massif (&gt; 7-10 cm) </a:t>
              </a:r>
              <a:r>
                <a:rPr lang="fr-FR" sz="1400" dirty="0" err="1">
                  <a:solidFill>
                    <a:prstClr val="white"/>
                  </a:solidFill>
                </a:rPr>
                <a:t>unilobaire</a:t>
              </a:r>
              <a:endParaRPr lang="fr-FR" sz="1400" dirty="0">
                <a:solidFill>
                  <a:prstClr val="white"/>
                </a:solidFill>
              </a:endParaRPr>
            </a:p>
            <a:p>
              <a:pPr algn="ctr" defTabSz="457200"/>
              <a:r>
                <a:rPr lang="fr-FR" sz="1400" dirty="0">
                  <a:solidFill>
                    <a:prstClr val="white"/>
                  </a:solidFill>
                </a:rPr>
                <a:t>Ou Extension vasculaire VP1-3</a:t>
              </a:r>
            </a:p>
            <a:p>
              <a:pPr algn="ctr" defTabSz="457200"/>
              <a:r>
                <a:rPr lang="fr-FR" sz="1400" dirty="0">
                  <a:solidFill>
                    <a:prstClr val="white"/>
                  </a:solidFill>
                </a:rPr>
                <a:t>Sans métastase</a:t>
              </a:r>
            </a:p>
            <a:p>
              <a:pPr algn="ctr" defTabSz="457200"/>
              <a:endParaRPr lang="fr-FR" sz="1400" dirty="0">
                <a:solidFill>
                  <a:prstClr val="white"/>
                </a:solidFill>
              </a:endParaRPr>
            </a:p>
          </p:txBody>
        </p:sp>
        <p:sp>
          <p:nvSpPr>
            <p:cNvPr id="10" name="Rectangle : coins arrondis 9">
              <a:extLst>
                <a:ext uri="{FF2B5EF4-FFF2-40B4-BE49-F238E27FC236}">
                  <a16:creationId xmlns:a16="http://schemas.microsoft.com/office/drawing/2014/main" xmlns="" id="{9ADE58F1-4AA9-039D-CB7A-D1C0F0767B33}"/>
                </a:ext>
              </a:extLst>
            </p:cNvPr>
            <p:cNvSpPr/>
            <p:nvPr/>
          </p:nvSpPr>
          <p:spPr>
            <a:xfrm>
              <a:off x="2339503" y="3067577"/>
              <a:ext cx="2926807" cy="1031979"/>
            </a:xfrm>
            <a:prstGeom prst="rect">
              <a:avLst/>
            </a:prstGeom>
            <a:solidFill>
              <a:srgbClr val="002C4C"/>
            </a:solidFill>
            <a:ln>
              <a:noFill/>
            </a:ln>
            <a:effectLst/>
            <a:scene3d>
              <a:camera prst="orthographicFront"/>
              <a:lightRig rig="threePt" dir="t"/>
            </a:scene3d>
            <a:sp3d>
              <a:bevelT w="0" h="0"/>
            </a:sp3d>
          </p:spPr>
          <p:style>
            <a:lnRef idx="1">
              <a:schemeClr val="accent5"/>
            </a:lnRef>
            <a:fillRef idx="2">
              <a:schemeClr val="accent5"/>
            </a:fillRef>
            <a:effectRef idx="1">
              <a:schemeClr val="accent5"/>
            </a:effectRef>
            <a:fontRef idx="minor">
              <a:schemeClr val="dk1"/>
            </a:fontRef>
          </p:style>
          <p:txBody>
            <a:bodyPr rtlCol="0" anchor="t"/>
            <a:lstStyle/>
            <a:p>
              <a:pPr algn="ctr" defTabSz="457200"/>
              <a:r>
                <a:rPr lang="fr-FR" sz="1400" dirty="0">
                  <a:solidFill>
                    <a:prstClr val="white"/>
                  </a:solidFill>
                </a:rPr>
                <a:t>Multifocal &gt; 7 tumeurs, </a:t>
              </a:r>
              <a:r>
                <a:rPr lang="fr-FR" sz="1400" dirty="0" err="1">
                  <a:solidFill>
                    <a:prstClr val="white"/>
                  </a:solidFill>
                </a:rPr>
                <a:t>bilobaire</a:t>
              </a:r>
              <a:endParaRPr lang="fr-FR" sz="1400" dirty="0">
                <a:solidFill>
                  <a:prstClr val="white"/>
                </a:solidFill>
              </a:endParaRPr>
            </a:p>
            <a:p>
              <a:pPr algn="ctr" defTabSz="457200"/>
              <a:r>
                <a:rPr lang="fr-FR" sz="1400" dirty="0">
                  <a:solidFill>
                    <a:prstClr val="white"/>
                  </a:solidFill>
                </a:rPr>
                <a:t> ou Extension vasculaire VP4</a:t>
              </a:r>
            </a:p>
            <a:p>
              <a:pPr algn="ctr" defTabSz="457200"/>
              <a:r>
                <a:rPr lang="fr-FR" sz="1400" dirty="0">
                  <a:solidFill>
                    <a:prstClr val="white"/>
                  </a:solidFill>
                </a:rPr>
                <a:t>ou métastases</a:t>
              </a:r>
            </a:p>
            <a:p>
              <a:pPr algn="ctr" defTabSz="457200"/>
              <a:endParaRPr lang="fr-FR" sz="1400" dirty="0">
                <a:solidFill>
                  <a:prstClr val="white"/>
                </a:solidFill>
              </a:endParaRPr>
            </a:p>
          </p:txBody>
        </p:sp>
        <p:sp>
          <p:nvSpPr>
            <p:cNvPr id="11" name="Rectangle : coins arrondis 10">
              <a:extLst>
                <a:ext uri="{FF2B5EF4-FFF2-40B4-BE49-F238E27FC236}">
                  <a16:creationId xmlns:a16="http://schemas.microsoft.com/office/drawing/2014/main" xmlns="" id="{932AD446-2EAF-07A0-4671-886259D54588}"/>
                </a:ext>
              </a:extLst>
            </p:cNvPr>
            <p:cNvSpPr/>
            <p:nvPr/>
          </p:nvSpPr>
          <p:spPr>
            <a:xfrm>
              <a:off x="5835377" y="1083844"/>
              <a:ext cx="2657273" cy="714724"/>
            </a:xfrm>
            <a:prstGeom prst="rect">
              <a:avLst/>
            </a:prstGeom>
            <a:solidFill>
              <a:srgbClr val="005086"/>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400" b="1" dirty="0">
                  <a:solidFill>
                    <a:prstClr val="white"/>
                  </a:solidFill>
                </a:rPr>
                <a:t>Chimioembolisation</a:t>
              </a:r>
            </a:p>
          </p:txBody>
        </p:sp>
        <p:sp>
          <p:nvSpPr>
            <p:cNvPr id="12" name="Rectangle : coins arrondis 11">
              <a:extLst>
                <a:ext uri="{FF2B5EF4-FFF2-40B4-BE49-F238E27FC236}">
                  <a16:creationId xmlns:a16="http://schemas.microsoft.com/office/drawing/2014/main" xmlns="" id="{538810CD-3F0D-3ACE-0907-C52039B19CB7}"/>
                </a:ext>
              </a:extLst>
            </p:cNvPr>
            <p:cNvSpPr/>
            <p:nvPr/>
          </p:nvSpPr>
          <p:spPr>
            <a:xfrm>
              <a:off x="5856754" y="2254681"/>
              <a:ext cx="2657273" cy="714724"/>
            </a:xfrm>
            <a:prstGeom prst="rect">
              <a:avLst/>
            </a:prstGeom>
            <a:solidFill>
              <a:srgbClr val="005086"/>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400" b="1" dirty="0">
                  <a:solidFill>
                    <a:prstClr val="white"/>
                  </a:solidFill>
                </a:rPr>
                <a:t>Radiothérapie interne sélective</a:t>
              </a:r>
            </a:p>
          </p:txBody>
        </p:sp>
        <p:sp>
          <p:nvSpPr>
            <p:cNvPr id="13" name="Rectangle : coins arrondis 12">
              <a:extLst>
                <a:ext uri="{FF2B5EF4-FFF2-40B4-BE49-F238E27FC236}">
                  <a16:creationId xmlns:a16="http://schemas.microsoft.com/office/drawing/2014/main" xmlns="" id="{A66DFCCE-54A2-4A8D-77AA-1880702F645F}"/>
                </a:ext>
              </a:extLst>
            </p:cNvPr>
            <p:cNvSpPr/>
            <p:nvPr/>
          </p:nvSpPr>
          <p:spPr>
            <a:xfrm>
              <a:off x="5835378" y="3320650"/>
              <a:ext cx="2657272" cy="714724"/>
            </a:xfrm>
            <a:prstGeom prst="rect">
              <a:avLst/>
            </a:prstGeom>
            <a:solidFill>
              <a:srgbClr val="005086"/>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400" b="1" dirty="0">
                  <a:solidFill>
                    <a:prstClr val="white"/>
                  </a:solidFill>
                </a:rPr>
                <a:t>Traitement systémique</a:t>
              </a:r>
            </a:p>
          </p:txBody>
        </p:sp>
        <p:sp>
          <p:nvSpPr>
            <p:cNvPr id="15" name="Rectangle : coins arrondis 14">
              <a:extLst>
                <a:ext uri="{FF2B5EF4-FFF2-40B4-BE49-F238E27FC236}">
                  <a16:creationId xmlns:a16="http://schemas.microsoft.com/office/drawing/2014/main" xmlns="" id="{CE4B21D6-6304-0172-95CC-D2B63AAD6AA6}"/>
                </a:ext>
              </a:extLst>
            </p:cNvPr>
            <p:cNvSpPr/>
            <p:nvPr/>
          </p:nvSpPr>
          <p:spPr>
            <a:xfrm>
              <a:off x="9430969" y="4595793"/>
              <a:ext cx="2657272" cy="1237073"/>
            </a:xfrm>
            <a:prstGeom prst="rect">
              <a:avLst/>
            </a:prstGeom>
            <a:solidFill>
              <a:schemeClr val="accent2">
                <a:lumMod val="75000"/>
              </a:schemeClr>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400" b="1" dirty="0">
                  <a:solidFill>
                    <a:prstClr val="white"/>
                  </a:solidFill>
                </a:rPr>
                <a:t>Traitement symptomatique</a:t>
              </a:r>
            </a:p>
          </p:txBody>
        </p:sp>
        <p:sp>
          <p:nvSpPr>
            <p:cNvPr id="16" name="Rectangle : coins arrondis 15">
              <a:extLst>
                <a:ext uri="{FF2B5EF4-FFF2-40B4-BE49-F238E27FC236}">
                  <a16:creationId xmlns:a16="http://schemas.microsoft.com/office/drawing/2014/main" xmlns="" id="{EC1EF287-FB55-BE38-EA97-697E0781AF83}"/>
                </a:ext>
              </a:extLst>
            </p:cNvPr>
            <p:cNvSpPr/>
            <p:nvPr/>
          </p:nvSpPr>
          <p:spPr>
            <a:xfrm>
              <a:off x="4076494" y="4689634"/>
              <a:ext cx="2657272" cy="629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400" b="1" dirty="0">
                  <a:solidFill>
                    <a:prstClr val="black"/>
                  </a:solidFill>
                </a:rPr>
                <a:t>Discussion bénéfice/risque cas/cas</a:t>
              </a:r>
            </a:p>
          </p:txBody>
        </p:sp>
        <p:sp>
          <p:nvSpPr>
            <p:cNvPr id="17" name="Rectangle : coins arrondis 16">
              <a:extLst>
                <a:ext uri="{FF2B5EF4-FFF2-40B4-BE49-F238E27FC236}">
                  <a16:creationId xmlns:a16="http://schemas.microsoft.com/office/drawing/2014/main" xmlns="" id="{1A947957-AAA9-2175-E450-D0FD4F4F8541}"/>
                </a:ext>
              </a:extLst>
            </p:cNvPr>
            <p:cNvSpPr/>
            <p:nvPr/>
          </p:nvSpPr>
          <p:spPr>
            <a:xfrm>
              <a:off x="10799125" y="1137757"/>
              <a:ext cx="979258" cy="2025988"/>
            </a:xfrm>
            <a:prstGeom prst="rect">
              <a:avLst/>
            </a:prstGeom>
            <a:solidFill>
              <a:srgbClr val="FF7F4D"/>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400" b="1" dirty="0">
                  <a:solidFill>
                    <a:prstClr val="white"/>
                  </a:solidFill>
                </a:rPr>
                <a:t>Echec</a:t>
              </a:r>
            </a:p>
          </p:txBody>
        </p:sp>
        <p:sp>
          <p:nvSpPr>
            <p:cNvPr id="19" name="Rectangle : coins arrondis 18">
              <a:extLst>
                <a:ext uri="{FF2B5EF4-FFF2-40B4-BE49-F238E27FC236}">
                  <a16:creationId xmlns:a16="http://schemas.microsoft.com/office/drawing/2014/main" xmlns="" id="{45D2B8A9-1209-7635-0AB8-B526B518E19F}"/>
                </a:ext>
              </a:extLst>
            </p:cNvPr>
            <p:cNvSpPr/>
            <p:nvPr/>
          </p:nvSpPr>
          <p:spPr>
            <a:xfrm>
              <a:off x="9352533" y="1193607"/>
              <a:ext cx="1157598" cy="2891641"/>
            </a:xfrm>
            <a:prstGeom prst="rect">
              <a:avLst/>
            </a:prstGeom>
            <a:solidFill>
              <a:srgbClr val="0070C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400" b="1" dirty="0">
                  <a:solidFill>
                    <a:prstClr val="white"/>
                  </a:solidFill>
                </a:rPr>
                <a:t>Réponse</a:t>
              </a:r>
            </a:p>
          </p:txBody>
        </p:sp>
        <p:sp>
          <p:nvSpPr>
            <p:cNvPr id="20" name="Rectangle : coins arrondis 19">
              <a:extLst>
                <a:ext uri="{FF2B5EF4-FFF2-40B4-BE49-F238E27FC236}">
                  <a16:creationId xmlns:a16="http://schemas.microsoft.com/office/drawing/2014/main" xmlns="" id="{8D63C195-A2AF-63BD-49E7-5DDC1555C49E}"/>
                </a:ext>
              </a:extLst>
            </p:cNvPr>
            <p:cNvSpPr/>
            <p:nvPr/>
          </p:nvSpPr>
          <p:spPr>
            <a:xfrm>
              <a:off x="9014896" y="407608"/>
              <a:ext cx="2875952" cy="422607"/>
            </a:xfrm>
            <a:prstGeom prst="rect">
              <a:avLst/>
            </a:prstGeom>
            <a:solidFill>
              <a:srgbClr val="0070C0"/>
            </a:solidFill>
            <a:ln>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400" b="1" dirty="0">
                  <a:solidFill>
                    <a:prstClr val="white"/>
                  </a:solidFill>
                </a:rPr>
                <a:t>Traitement curatif à rediscuter</a:t>
              </a:r>
            </a:p>
          </p:txBody>
        </p:sp>
        <p:sp>
          <p:nvSpPr>
            <p:cNvPr id="21" name="Flèche : droite 20">
              <a:extLst>
                <a:ext uri="{FF2B5EF4-FFF2-40B4-BE49-F238E27FC236}">
                  <a16:creationId xmlns:a16="http://schemas.microsoft.com/office/drawing/2014/main" xmlns="" id="{EED3A0F4-9CDA-7B7A-DBE9-3FEDBD070F86}"/>
                </a:ext>
              </a:extLst>
            </p:cNvPr>
            <p:cNvSpPr/>
            <p:nvPr/>
          </p:nvSpPr>
          <p:spPr>
            <a:xfrm>
              <a:off x="5368249" y="1263268"/>
              <a:ext cx="408562" cy="284868"/>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22" name="Flèche : droite 21">
              <a:extLst>
                <a:ext uri="{FF2B5EF4-FFF2-40B4-BE49-F238E27FC236}">
                  <a16:creationId xmlns:a16="http://schemas.microsoft.com/office/drawing/2014/main" xmlns="" id="{B3C04067-9B93-4355-27D3-70C509CCE7E1}"/>
                </a:ext>
              </a:extLst>
            </p:cNvPr>
            <p:cNvSpPr/>
            <p:nvPr/>
          </p:nvSpPr>
          <p:spPr>
            <a:xfrm>
              <a:off x="5387704" y="2452580"/>
              <a:ext cx="408562" cy="284868"/>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23" name="Flèche : droite 22">
              <a:extLst>
                <a:ext uri="{FF2B5EF4-FFF2-40B4-BE49-F238E27FC236}">
                  <a16:creationId xmlns:a16="http://schemas.microsoft.com/office/drawing/2014/main" xmlns="" id="{0EF38C47-BA37-EB53-8BE9-B85146557B00}"/>
                </a:ext>
              </a:extLst>
            </p:cNvPr>
            <p:cNvSpPr/>
            <p:nvPr/>
          </p:nvSpPr>
          <p:spPr>
            <a:xfrm>
              <a:off x="5374123" y="3509171"/>
              <a:ext cx="408562" cy="284868"/>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24" name="Flèche : droite 23">
              <a:extLst>
                <a:ext uri="{FF2B5EF4-FFF2-40B4-BE49-F238E27FC236}">
                  <a16:creationId xmlns:a16="http://schemas.microsoft.com/office/drawing/2014/main" xmlns="" id="{5FC3F820-6827-68E3-B3DE-FE163FC691C0}"/>
                </a:ext>
              </a:extLst>
            </p:cNvPr>
            <p:cNvSpPr/>
            <p:nvPr/>
          </p:nvSpPr>
          <p:spPr>
            <a:xfrm>
              <a:off x="2889914" y="4784767"/>
              <a:ext cx="994052" cy="31431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25" name="Flèche : droite 24">
              <a:extLst>
                <a:ext uri="{FF2B5EF4-FFF2-40B4-BE49-F238E27FC236}">
                  <a16:creationId xmlns:a16="http://schemas.microsoft.com/office/drawing/2014/main" xmlns="" id="{85E4B768-10F8-525A-8570-CFE05A295AFB}"/>
                </a:ext>
              </a:extLst>
            </p:cNvPr>
            <p:cNvSpPr/>
            <p:nvPr/>
          </p:nvSpPr>
          <p:spPr>
            <a:xfrm>
              <a:off x="6926294" y="4780032"/>
              <a:ext cx="2182039" cy="34345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dirty="0">
                <a:solidFill>
                  <a:prstClr val="white"/>
                </a:solidFill>
              </a:endParaRPr>
            </a:p>
          </p:txBody>
        </p:sp>
        <p:sp>
          <p:nvSpPr>
            <p:cNvPr id="26" name="Flèche : droite 25">
              <a:extLst>
                <a:ext uri="{FF2B5EF4-FFF2-40B4-BE49-F238E27FC236}">
                  <a16:creationId xmlns:a16="http://schemas.microsoft.com/office/drawing/2014/main" xmlns="" id="{B1F7F7AA-A652-5DF3-CD29-A92384193A1E}"/>
                </a:ext>
              </a:extLst>
            </p:cNvPr>
            <p:cNvSpPr/>
            <p:nvPr/>
          </p:nvSpPr>
          <p:spPr>
            <a:xfrm>
              <a:off x="2889913" y="5563886"/>
              <a:ext cx="6218419" cy="336974"/>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30" name="Flèche : droite 29">
              <a:extLst>
                <a:ext uri="{FF2B5EF4-FFF2-40B4-BE49-F238E27FC236}">
                  <a16:creationId xmlns:a16="http://schemas.microsoft.com/office/drawing/2014/main" xmlns="" id="{9BBD1F0A-4A79-640E-ABDD-5B6AA78B6DA4}"/>
                </a:ext>
              </a:extLst>
            </p:cNvPr>
            <p:cNvSpPr/>
            <p:nvPr/>
          </p:nvSpPr>
          <p:spPr>
            <a:xfrm>
              <a:off x="8629038" y="1397203"/>
              <a:ext cx="731405" cy="209067"/>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31" name="Flèche : droite 30">
              <a:extLst>
                <a:ext uri="{FF2B5EF4-FFF2-40B4-BE49-F238E27FC236}">
                  <a16:creationId xmlns:a16="http://schemas.microsoft.com/office/drawing/2014/main" xmlns="" id="{E6B95DC2-E594-97BA-481C-F197CC8C3091}"/>
                </a:ext>
              </a:extLst>
            </p:cNvPr>
            <p:cNvSpPr/>
            <p:nvPr/>
          </p:nvSpPr>
          <p:spPr>
            <a:xfrm>
              <a:off x="8619304" y="2445424"/>
              <a:ext cx="741140" cy="202526"/>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33" name="Flèche : droite 32">
              <a:extLst>
                <a:ext uri="{FF2B5EF4-FFF2-40B4-BE49-F238E27FC236}">
                  <a16:creationId xmlns:a16="http://schemas.microsoft.com/office/drawing/2014/main" xmlns="" id="{08444952-95DF-40C1-FA02-C68AA113B5DF}"/>
                </a:ext>
              </a:extLst>
            </p:cNvPr>
            <p:cNvSpPr/>
            <p:nvPr/>
          </p:nvSpPr>
          <p:spPr>
            <a:xfrm rot="16200000">
              <a:off x="9755078" y="899603"/>
              <a:ext cx="352507" cy="235501"/>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dirty="0">
                <a:solidFill>
                  <a:prstClr val="white"/>
                </a:solidFill>
              </a:endParaRPr>
            </a:p>
          </p:txBody>
        </p:sp>
        <p:sp>
          <p:nvSpPr>
            <p:cNvPr id="37" name="Flèche : droite 36">
              <a:extLst>
                <a:ext uri="{FF2B5EF4-FFF2-40B4-BE49-F238E27FC236}">
                  <a16:creationId xmlns:a16="http://schemas.microsoft.com/office/drawing/2014/main" xmlns="" id="{C255D744-2075-A7CE-B9C6-BF733EC5A62B}"/>
                </a:ext>
              </a:extLst>
            </p:cNvPr>
            <p:cNvSpPr/>
            <p:nvPr/>
          </p:nvSpPr>
          <p:spPr>
            <a:xfrm rot="16200000">
              <a:off x="4039433" y="4287363"/>
              <a:ext cx="331991" cy="284868"/>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dirty="0">
                <a:solidFill>
                  <a:prstClr val="white"/>
                </a:solidFill>
              </a:endParaRPr>
            </a:p>
          </p:txBody>
        </p:sp>
        <p:sp>
          <p:nvSpPr>
            <p:cNvPr id="38" name="Flèche : droite 37">
              <a:extLst>
                <a:ext uri="{FF2B5EF4-FFF2-40B4-BE49-F238E27FC236}">
                  <a16:creationId xmlns:a16="http://schemas.microsoft.com/office/drawing/2014/main" xmlns="" id="{30FF3483-7AD4-3BA9-4D89-DB87C16B9C39}"/>
                </a:ext>
              </a:extLst>
            </p:cNvPr>
            <p:cNvSpPr/>
            <p:nvPr/>
          </p:nvSpPr>
          <p:spPr>
            <a:xfrm>
              <a:off x="1979792" y="2502892"/>
              <a:ext cx="367521" cy="212217"/>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2" name="Flèche : droite 1">
              <a:extLst>
                <a:ext uri="{FF2B5EF4-FFF2-40B4-BE49-F238E27FC236}">
                  <a16:creationId xmlns:a16="http://schemas.microsoft.com/office/drawing/2014/main" xmlns="" id="{0B9606E0-728C-D89F-8DCC-8643998F0570}"/>
                </a:ext>
              </a:extLst>
            </p:cNvPr>
            <p:cNvSpPr/>
            <p:nvPr/>
          </p:nvSpPr>
          <p:spPr>
            <a:xfrm>
              <a:off x="8619302" y="3650507"/>
              <a:ext cx="733231" cy="170101"/>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sp>
          <p:nvSpPr>
            <p:cNvPr id="3" name="Flèche : droite 2">
              <a:extLst>
                <a:ext uri="{FF2B5EF4-FFF2-40B4-BE49-F238E27FC236}">
                  <a16:creationId xmlns:a16="http://schemas.microsoft.com/office/drawing/2014/main" xmlns="" id="{8EE6A392-A495-819B-CBA9-63DE4A11E9FB}"/>
                </a:ext>
              </a:extLst>
            </p:cNvPr>
            <p:cNvSpPr/>
            <p:nvPr/>
          </p:nvSpPr>
          <p:spPr>
            <a:xfrm rot="2462340">
              <a:off x="5376698" y="2966052"/>
              <a:ext cx="408562" cy="217146"/>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a:solidFill>
                  <a:prstClr val="white"/>
                </a:solidFill>
              </a:endParaRPr>
            </a:p>
          </p:txBody>
        </p:sp>
      </p:grpSp>
      <p:sp>
        <p:nvSpPr>
          <p:cNvPr id="29" name="Espace réservé du contenu 28"/>
          <p:cNvSpPr>
            <a:spLocks noGrp="1"/>
          </p:cNvSpPr>
          <p:nvPr>
            <p:ph sz="quarter" idx="16"/>
          </p:nvPr>
        </p:nvSpPr>
        <p:spPr>
          <a:xfrm>
            <a:off x="1017816" y="6208651"/>
            <a:ext cx="5159375" cy="247196"/>
          </a:xfrm>
          <a:ln>
            <a:noFill/>
          </a:ln>
        </p:spPr>
        <p:txBody>
          <a:bodyPr/>
          <a:lstStyle/>
          <a:p>
            <a:r>
              <a:rPr lang="fr-FR" sz="1100" dirty="0"/>
              <a:t>Blanc JF et al. TNCD 2023</a:t>
            </a:r>
          </a:p>
          <a:p>
            <a:endParaRPr lang="fr-FR" sz="1100" dirty="0"/>
          </a:p>
        </p:txBody>
      </p:sp>
    </p:spTree>
    <p:extLst>
      <p:ext uri="{BB962C8B-B14F-4D97-AF65-F5344CB8AC3E}">
        <p14:creationId xmlns:p14="http://schemas.microsoft.com/office/powerpoint/2010/main" val="27848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695699" y="485775"/>
            <a:ext cx="6067425" cy="5067300"/>
            <a:chOff x="3876675" y="166687"/>
            <a:chExt cx="6324600" cy="5691188"/>
          </a:xfrm>
        </p:grpSpPr>
        <p:pic>
          <p:nvPicPr>
            <p:cNvPr id="2" name="Image 1">
              <a:extLst>
                <a:ext uri="{FF2B5EF4-FFF2-40B4-BE49-F238E27FC236}">
                  <a16:creationId xmlns:a16="http://schemas.microsoft.com/office/drawing/2014/main" xmlns="" id="{0B34BCE5-326A-515F-B7E1-071F5E12B714}"/>
                </a:ext>
              </a:extLst>
            </p:cNvPr>
            <p:cNvPicPr>
              <a:picLocks noChangeAspect="1"/>
            </p:cNvPicPr>
            <p:nvPr/>
          </p:nvPicPr>
          <p:blipFill rotWithShape="1">
            <a:blip r:embed="rId2"/>
            <a:srcRect l="335" t="26427" r="472" b="559"/>
            <a:stretch/>
          </p:blipFill>
          <p:spPr>
            <a:xfrm>
              <a:off x="3876675" y="1752600"/>
              <a:ext cx="6324600" cy="4105275"/>
            </a:xfrm>
            <a:prstGeom prst="rect">
              <a:avLst/>
            </a:prstGeom>
          </p:spPr>
        </p:pic>
        <p:pic>
          <p:nvPicPr>
            <p:cNvPr id="3" name="Image 2">
              <a:extLst>
                <a:ext uri="{FF2B5EF4-FFF2-40B4-BE49-F238E27FC236}">
                  <a16:creationId xmlns:a16="http://schemas.microsoft.com/office/drawing/2014/main" xmlns="" id="{0B34BCE5-326A-515F-B7E1-071F5E12B714}"/>
                </a:ext>
              </a:extLst>
            </p:cNvPr>
            <p:cNvPicPr>
              <a:picLocks noChangeAspect="1"/>
            </p:cNvPicPr>
            <p:nvPr/>
          </p:nvPicPr>
          <p:blipFill rotWithShape="1">
            <a:blip r:embed="rId2"/>
            <a:srcRect l="35890" r="40656" b="80180"/>
            <a:stretch/>
          </p:blipFill>
          <p:spPr>
            <a:xfrm>
              <a:off x="6219825" y="166687"/>
              <a:ext cx="1495425" cy="1114425"/>
            </a:xfrm>
            <a:prstGeom prst="rect">
              <a:avLst/>
            </a:prstGeom>
          </p:spPr>
        </p:pic>
        <p:sp>
          <p:nvSpPr>
            <p:cNvPr id="4" name="Flèche : droite 36">
              <a:extLst>
                <a:ext uri="{FF2B5EF4-FFF2-40B4-BE49-F238E27FC236}">
                  <a16:creationId xmlns:a16="http://schemas.microsoft.com/office/drawing/2014/main" xmlns="" id="{C255D744-2075-A7CE-B9C6-BF733EC5A62B}"/>
                </a:ext>
              </a:extLst>
            </p:cNvPr>
            <p:cNvSpPr/>
            <p:nvPr/>
          </p:nvSpPr>
          <p:spPr>
            <a:xfrm rot="5400000">
              <a:off x="6798468" y="1283494"/>
              <a:ext cx="385763" cy="380999"/>
            </a:xfrm>
            <a:prstGeom prst="rightArrow">
              <a:avLst/>
            </a:prstGeom>
            <a:solidFill>
              <a:srgbClr val="002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600" dirty="0">
                <a:solidFill>
                  <a:prstClr val="white"/>
                </a:solidFill>
              </a:endParaRPr>
            </a:p>
          </p:txBody>
        </p:sp>
      </p:grpSp>
      <p:sp>
        <p:nvSpPr>
          <p:cNvPr id="6" name="Rectangle 5"/>
          <p:cNvSpPr/>
          <p:nvPr/>
        </p:nvSpPr>
        <p:spPr>
          <a:xfrm>
            <a:off x="3228975" y="288325"/>
            <a:ext cx="7191375" cy="5474300"/>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p14="http://schemas.microsoft.com/office/powerpoint/2010/main" val="397824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214664" y="1649486"/>
            <a:ext cx="5643336" cy="3194350"/>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99" name="Chart 16">
            <a:extLst>
              <a:ext uri="{FF2B5EF4-FFF2-40B4-BE49-F238E27FC236}">
                <a16:creationId xmlns:a16="http://schemas.microsoft.com/office/drawing/2014/main" xmlns="" id="{2D5EAF9C-9129-DAB9-934C-2FD37A41F641}"/>
              </a:ext>
            </a:extLst>
          </p:cNvPr>
          <p:cNvGraphicFramePr/>
          <p:nvPr>
            <p:extLst/>
          </p:nvPr>
        </p:nvGraphicFramePr>
        <p:xfrm>
          <a:off x="1320522" y="2085802"/>
          <a:ext cx="4768850" cy="2542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Tableau 44">
            <a:extLst>
              <a:ext uri="{FF2B5EF4-FFF2-40B4-BE49-F238E27FC236}">
                <a16:creationId xmlns:a16="http://schemas.microsoft.com/office/drawing/2014/main" xmlns="" id="{C17CBB5B-0D64-DDA1-43EE-13DFF24DE8C1}"/>
              </a:ext>
            </a:extLst>
          </p:cNvPr>
          <p:cNvGraphicFramePr>
            <a:graphicFrameLocks noGrp="1"/>
          </p:cNvGraphicFramePr>
          <p:nvPr>
            <p:extLst/>
          </p:nvPr>
        </p:nvGraphicFramePr>
        <p:xfrm>
          <a:off x="1632501" y="4323833"/>
          <a:ext cx="4375905" cy="418768"/>
        </p:xfrm>
        <a:graphic>
          <a:graphicData uri="http://schemas.openxmlformats.org/drawingml/2006/table">
            <a:tbl>
              <a:tblPr firstRow="1" bandRow="1">
                <a:tableStyleId>{5C22544A-7EE6-4342-B048-85BDC9FD1C3A}</a:tableStyleId>
              </a:tblPr>
              <a:tblGrid>
                <a:gridCol w="377825">
                  <a:extLst>
                    <a:ext uri="{9D8B030D-6E8A-4147-A177-3AD203B41FA5}">
                      <a16:colId xmlns:a16="http://schemas.microsoft.com/office/drawing/2014/main" xmlns="" val="20000"/>
                    </a:ext>
                  </a:extLst>
                </a:gridCol>
                <a:gridCol w="145886">
                  <a:extLst>
                    <a:ext uri="{9D8B030D-6E8A-4147-A177-3AD203B41FA5}">
                      <a16:colId xmlns:a16="http://schemas.microsoft.com/office/drawing/2014/main" xmlns="" val="20001"/>
                    </a:ext>
                  </a:extLst>
                </a:gridCol>
                <a:gridCol w="154304">
                  <a:extLst>
                    <a:ext uri="{9D8B030D-6E8A-4147-A177-3AD203B41FA5}">
                      <a16:colId xmlns:a16="http://schemas.microsoft.com/office/drawing/2014/main" xmlns="" val="20006"/>
                    </a:ext>
                  </a:extLst>
                </a:gridCol>
                <a:gridCol w="135018">
                  <a:extLst>
                    <a:ext uri="{9D8B030D-6E8A-4147-A177-3AD203B41FA5}">
                      <a16:colId xmlns:a16="http://schemas.microsoft.com/office/drawing/2014/main" xmlns="" val="20002"/>
                    </a:ext>
                  </a:extLst>
                </a:gridCol>
                <a:gridCol w="149225">
                  <a:extLst>
                    <a:ext uri="{9D8B030D-6E8A-4147-A177-3AD203B41FA5}">
                      <a16:colId xmlns:a16="http://schemas.microsoft.com/office/drawing/2014/main" xmlns="" val="20007"/>
                    </a:ext>
                  </a:extLst>
                </a:gridCol>
                <a:gridCol w="139922">
                  <a:extLst>
                    <a:ext uri="{9D8B030D-6E8A-4147-A177-3AD203B41FA5}">
                      <a16:colId xmlns:a16="http://schemas.microsoft.com/office/drawing/2014/main" xmlns="" val="20003"/>
                    </a:ext>
                  </a:extLst>
                </a:gridCol>
                <a:gridCol w="130949">
                  <a:extLst>
                    <a:ext uri="{9D8B030D-6E8A-4147-A177-3AD203B41FA5}">
                      <a16:colId xmlns:a16="http://schemas.microsoft.com/office/drawing/2014/main" xmlns="" val="20008"/>
                    </a:ext>
                  </a:extLst>
                </a:gridCol>
                <a:gridCol w="130949">
                  <a:extLst>
                    <a:ext uri="{9D8B030D-6E8A-4147-A177-3AD203B41FA5}">
                      <a16:colId xmlns:a16="http://schemas.microsoft.com/office/drawing/2014/main" xmlns="" val="2756861673"/>
                    </a:ext>
                  </a:extLst>
                </a:gridCol>
                <a:gridCol w="130949">
                  <a:extLst>
                    <a:ext uri="{9D8B030D-6E8A-4147-A177-3AD203B41FA5}">
                      <a16:colId xmlns:a16="http://schemas.microsoft.com/office/drawing/2014/main" xmlns="" val="4099178422"/>
                    </a:ext>
                  </a:extLst>
                </a:gridCol>
                <a:gridCol w="130949"/>
                <a:gridCol w="130949"/>
                <a:gridCol w="130949"/>
                <a:gridCol w="130949"/>
                <a:gridCol w="130949"/>
                <a:gridCol w="130949"/>
                <a:gridCol w="130949"/>
                <a:gridCol w="130949"/>
                <a:gridCol w="130949"/>
                <a:gridCol w="130949"/>
                <a:gridCol w="130949"/>
                <a:gridCol w="130949"/>
                <a:gridCol w="130949"/>
                <a:gridCol w="130949"/>
                <a:gridCol w="130949"/>
                <a:gridCol w="130949"/>
                <a:gridCol w="130949"/>
                <a:gridCol w="130949"/>
                <a:gridCol w="130949"/>
                <a:gridCol w="130949"/>
                <a:gridCol w="130949"/>
                <a:gridCol w="130949"/>
              </a:tblGrid>
              <a:tr h="143292">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700" b="0" dirty="0">
                          <a:solidFill>
                            <a:schemeClr val="bg1">
                              <a:lumMod val="50000"/>
                            </a:schemeClr>
                          </a:solidFill>
                        </a:rPr>
                        <a:t>Nb à risque </a:t>
                      </a: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7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6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05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spc="-30" dirty="0" err="1" smtClean="0">
                          <a:solidFill>
                            <a:srgbClr val="005086"/>
                          </a:solidFill>
                        </a:rPr>
                        <a:t>Atezo+Bev</a:t>
                      </a:r>
                      <a:endParaRPr lang="fr-FR" sz="600" b="1" spc="-30" dirty="0">
                        <a:solidFill>
                          <a:srgbClr val="005086"/>
                        </a:solidFill>
                      </a:endParaRPr>
                    </a:p>
                  </a:txBody>
                  <a:tcPr marL="0" marR="0" marT="0" marB="0" anchor="ctr">
                    <a:lnL w="12700" cmpd="sng">
                      <a:noFill/>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336</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329</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320</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312</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302</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288</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276</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263</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252</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240</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233</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221</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214</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209</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202</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192</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188</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175</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164</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156</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134</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105</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80</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57</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42</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24</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12</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11</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2</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005086"/>
                          </a:solidFill>
                        </a:rPr>
                        <a:t>NE</a:t>
                      </a:r>
                      <a:endParaRPr lang="fr-FR" sz="6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49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spc="-30" dirty="0" err="1" smtClean="0">
                          <a:solidFill>
                            <a:srgbClr val="FF7F4D"/>
                          </a:solidFill>
                        </a:rPr>
                        <a:t>Sorafenib</a:t>
                      </a:r>
                      <a:endParaRPr lang="fr-FR" sz="600" b="1" spc="-30" dirty="0">
                        <a:solidFill>
                          <a:srgbClr val="FF7F4D"/>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165</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158</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144</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133</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128</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119</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106</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96</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92</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88</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85</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81</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78</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72</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66</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64</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61</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58</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55</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49</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44</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32</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24</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18</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12</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7</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3</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2</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NE</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600" b="1" dirty="0" smtClean="0">
                          <a:solidFill>
                            <a:srgbClr val="FF7F4D"/>
                          </a:solidFill>
                        </a:rPr>
                        <a:t>NE</a:t>
                      </a:r>
                      <a:endParaRPr lang="fr-FR" sz="6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44" name="Tableau 43"/>
          <p:cNvGraphicFramePr>
            <a:graphicFrameLocks noGrp="1"/>
          </p:cNvGraphicFramePr>
          <p:nvPr>
            <p:extLst/>
          </p:nvPr>
        </p:nvGraphicFramePr>
        <p:xfrm>
          <a:off x="4267202" y="1513166"/>
          <a:ext cx="2939298" cy="1005840"/>
        </p:xfrm>
        <a:graphic>
          <a:graphicData uri="http://schemas.openxmlformats.org/drawingml/2006/table">
            <a:tbl>
              <a:tblPr firstRow="1" bandRow="1">
                <a:tableStyleId>{5C22544A-7EE6-4342-B048-85BDC9FD1C3A}</a:tableStyleId>
              </a:tblPr>
              <a:tblGrid>
                <a:gridCol w="1390786"/>
                <a:gridCol w="777488"/>
                <a:gridCol w="771024"/>
              </a:tblGrid>
              <a:tr h="268382">
                <a:tc>
                  <a:txBody>
                    <a:bodyPr/>
                    <a:lstStyle/>
                    <a:p>
                      <a:pPr algn="r"/>
                      <a:r>
                        <a:rPr lang="fr-FR" sz="700" dirty="0" smtClean="0">
                          <a:solidFill>
                            <a:schemeClr val="tx1"/>
                          </a:solidFill>
                        </a:rPr>
                        <a:t>SG actualisée</a:t>
                      </a:r>
                      <a:endParaRPr lang="fr-FR" sz="7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700" dirty="0" err="1" smtClean="0">
                          <a:solidFill>
                            <a:schemeClr val="bg1"/>
                          </a:solidFill>
                        </a:rPr>
                        <a:t>Atézo</a:t>
                      </a:r>
                      <a:r>
                        <a:rPr lang="fr-FR" sz="700" dirty="0" smtClean="0">
                          <a:solidFill>
                            <a:schemeClr val="bg1"/>
                          </a:solidFill>
                        </a:rPr>
                        <a:t>+ </a:t>
                      </a:r>
                      <a:r>
                        <a:rPr lang="fr-FR" sz="700" dirty="0" err="1" smtClean="0">
                          <a:solidFill>
                            <a:schemeClr val="bg1"/>
                          </a:solidFill>
                        </a:rPr>
                        <a:t>Bev</a:t>
                      </a:r>
                      <a:endParaRPr lang="fr-FR" sz="700" dirty="0" smtClean="0">
                        <a:solidFill>
                          <a:schemeClr val="bg1"/>
                        </a:solidFill>
                      </a:endParaRPr>
                    </a:p>
                    <a:p>
                      <a:pPr algn="ctr"/>
                      <a:r>
                        <a:rPr lang="fr-FR" sz="700" dirty="0" smtClean="0">
                          <a:solidFill>
                            <a:schemeClr val="bg1"/>
                          </a:solidFill>
                        </a:rPr>
                        <a:t>(n = 336)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005086"/>
                    </a:solidFill>
                  </a:tcPr>
                </a:tc>
                <a:tc>
                  <a:txBody>
                    <a:bodyPr/>
                    <a:lstStyle/>
                    <a:p>
                      <a:pPr algn="ctr"/>
                      <a:r>
                        <a:rPr lang="fr-FR" sz="700" dirty="0" err="1" smtClean="0">
                          <a:solidFill>
                            <a:schemeClr val="bg1"/>
                          </a:solidFill>
                        </a:rPr>
                        <a:t>Sorafénib</a:t>
                      </a:r>
                      <a:r>
                        <a:rPr lang="fr-FR" sz="700" dirty="0" smtClean="0">
                          <a:solidFill>
                            <a:schemeClr val="bg1"/>
                          </a:solidFill>
                        </a:rPr>
                        <a:t> </a:t>
                      </a:r>
                    </a:p>
                    <a:p>
                      <a:pPr algn="ctr"/>
                      <a:r>
                        <a:rPr lang="fr-FR" sz="700" dirty="0" smtClean="0">
                          <a:solidFill>
                            <a:schemeClr val="bg1"/>
                          </a:solidFill>
                        </a:rPr>
                        <a:t>(n = 165)</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FF7F4D"/>
                    </a:solidFill>
                  </a:tcPr>
                </a:tc>
              </a:tr>
              <a:tr h="129221">
                <a:tc>
                  <a:txBody>
                    <a:bodyPr/>
                    <a:lstStyle/>
                    <a:p>
                      <a:pPr algn="r"/>
                      <a:r>
                        <a:rPr lang="fr-FR" sz="700" b="1" dirty="0" err="1" smtClean="0">
                          <a:solidFill>
                            <a:schemeClr val="tx1"/>
                          </a:solidFill>
                        </a:rPr>
                        <a:t>Evts</a:t>
                      </a:r>
                      <a:r>
                        <a:rPr lang="fr-FR" sz="700" b="1" dirty="0" smtClean="0">
                          <a:solidFill>
                            <a:schemeClr val="tx1"/>
                          </a:solidFill>
                        </a:rPr>
                        <a:t> SG, n (%)</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700" dirty="0" smtClean="0">
                          <a:solidFill>
                            <a:schemeClr val="tx1"/>
                          </a:solidFill>
                        </a:rPr>
                        <a:t>180 (54)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700" dirty="0" smtClean="0">
                          <a:solidFill>
                            <a:schemeClr val="tx1"/>
                          </a:solidFill>
                        </a:rPr>
                        <a:t>100 (61)</a:t>
                      </a:r>
                      <a:endParaRPr lang="fr-FR" sz="700" dirty="0">
                        <a:solidFill>
                          <a:schemeClr val="tx1"/>
                        </a:solidFill>
                      </a:endParaRP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98801">
                <a:tc>
                  <a:txBody>
                    <a:bodyPr/>
                    <a:lstStyle/>
                    <a:p>
                      <a:pPr algn="r"/>
                      <a:r>
                        <a:rPr lang="fr-FR" sz="700" b="1" dirty="0" smtClean="0">
                          <a:solidFill>
                            <a:schemeClr val="tx1"/>
                          </a:solidFill>
                        </a:rPr>
                        <a:t>Médiane SG, mois (IC95%)</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700" dirty="0" smtClean="0">
                          <a:solidFill>
                            <a:schemeClr val="tx1"/>
                          </a:solidFill>
                        </a:rPr>
                        <a:t>19,2</a:t>
                      </a:r>
                    </a:p>
                    <a:p>
                      <a:pPr algn="ctr"/>
                      <a:r>
                        <a:rPr lang="fr-FR" sz="700" dirty="0" smtClean="0">
                          <a:solidFill>
                            <a:schemeClr val="tx1"/>
                          </a:solidFill>
                        </a:rPr>
                        <a:t>(17,0, 23,7)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700" dirty="0" smtClean="0">
                          <a:solidFill>
                            <a:schemeClr val="tx1"/>
                          </a:solidFill>
                        </a:rPr>
                        <a:t>13,4</a:t>
                      </a:r>
                    </a:p>
                    <a:p>
                      <a:pPr algn="ctr"/>
                      <a:r>
                        <a:rPr lang="fr-FR" sz="700" dirty="0" smtClean="0">
                          <a:solidFill>
                            <a:schemeClr val="tx1"/>
                          </a:solidFill>
                        </a:rPr>
                        <a:t>(11,4, 16,9)</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129221">
                <a:tc>
                  <a:txBody>
                    <a:bodyPr/>
                    <a:lstStyle/>
                    <a:p>
                      <a:pPr algn="r"/>
                      <a:r>
                        <a:rPr lang="fr-FR" sz="700" b="1" dirty="0" smtClean="0">
                          <a:solidFill>
                            <a:schemeClr val="tx1"/>
                          </a:solidFill>
                        </a:rPr>
                        <a:t>HR stratifié</a:t>
                      </a:r>
                      <a:r>
                        <a:rPr lang="fr-FR" sz="700" b="1" baseline="0" dirty="0" smtClean="0">
                          <a:solidFill>
                            <a:schemeClr val="tx1"/>
                          </a:solidFill>
                        </a:rPr>
                        <a:t> </a:t>
                      </a:r>
                      <a:r>
                        <a:rPr lang="fr-FR" sz="700" b="1" dirty="0" smtClean="0">
                          <a:solidFill>
                            <a:schemeClr val="tx1"/>
                          </a:solidFill>
                        </a:rPr>
                        <a:t>(IC95%)</a:t>
                      </a:r>
                      <a:endParaRPr lang="fr-FR" sz="700" b="1" baseline="30000" dirty="0" smtClean="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fr-FR" sz="700" dirty="0" smtClean="0">
                          <a:solidFill>
                            <a:schemeClr val="tx1"/>
                          </a:solidFill>
                        </a:rPr>
                        <a:t>0.66 (0.52, 0.85) p=0,0009</a:t>
                      </a:r>
                      <a:endParaRPr lang="fr-FR" sz="700" baseline="30000" dirty="0" smtClean="0">
                        <a:solidFill>
                          <a:schemeClr val="tx1"/>
                        </a:solidFill>
                      </a:endParaRP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ZoneTexte 2">
            <a:extLst>
              <a:ext uri="{FF2B5EF4-FFF2-40B4-BE49-F238E27FC236}">
                <a16:creationId xmlns:a16="http://schemas.microsoft.com/office/drawing/2014/main" xmlns="" id="{D423F9D7-0D6F-434E-BE2D-AF0729809AC2}"/>
              </a:ext>
            </a:extLst>
          </p:cNvPr>
          <p:cNvSpPr txBox="1"/>
          <p:nvPr/>
        </p:nvSpPr>
        <p:spPr>
          <a:xfrm rot="794332">
            <a:off x="9539989" y="942667"/>
            <a:ext cx="1992420" cy="8303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defRPr/>
            </a:pPr>
            <a:r>
              <a:rPr lang="fr-FR" sz="2398" b="1" dirty="0" smtClean="0">
                <a:solidFill>
                  <a:srgbClr val="FF7F4D"/>
                </a:solidFill>
                <a:latin typeface="Arial" panose="020B0604020202020204" pitchFamily="34" charset="0"/>
                <a:cs typeface="Arial" panose="020B0604020202020204" pitchFamily="34" charset="0"/>
              </a:rPr>
              <a:t>Anti-PD-L1</a:t>
            </a:r>
            <a:endParaRPr lang="fr-FR" sz="2398" b="1" dirty="0">
              <a:solidFill>
                <a:srgbClr val="FF7F4D"/>
              </a:solidFill>
              <a:latin typeface="Arial" panose="020B0604020202020204" pitchFamily="34" charset="0"/>
              <a:cs typeface="Arial" panose="020B0604020202020204" pitchFamily="34" charset="0"/>
            </a:endParaRPr>
          </a:p>
          <a:p>
            <a:pPr>
              <a:defRPr/>
            </a:pPr>
            <a:r>
              <a:rPr lang="fr-FR" sz="2398" b="1" dirty="0">
                <a:solidFill>
                  <a:srgbClr val="FF7F4D"/>
                </a:solidFill>
                <a:latin typeface="Arial" panose="020B0604020202020204" pitchFamily="34" charset="0"/>
                <a:cs typeface="Arial" panose="020B0604020202020204" pitchFamily="34" charset="0"/>
              </a:rPr>
              <a:t>Anti VEGF</a:t>
            </a:r>
          </a:p>
        </p:txBody>
      </p:sp>
      <p:pic>
        <p:nvPicPr>
          <p:cNvPr id="4" name="Image 3">
            <a:extLst>
              <a:ext uri="{FF2B5EF4-FFF2-40B4-BE49-F238E27FC236}">
                <a16:creationId xmlns:a16="http://schemas.microsoft.com/office/drawing/2014/main" xmlns="" id="{11A854A3-B479-5F84-36B7-EB41A66AAFE6}"/>
              </a:ext>
            </a:extLst>
          </p:cNvPr>
          <p:cNvPicPr>
            <a:picLocks noChangeAspect="1"/>
          </p:cNvPicPr>
          <p:nvPr/>
        </p:nvPicPr>
        <p:blipFill rotWithShape="1">
          <a:blip r:embed="rId4"/>
          <a:srcRect l="35650" r="33876"/>
          <a:stretch/>
        </p:blipFill>
        <p:spPr>
          <a:xfrm rot="10800000">
            <a:off x="11216964" y="417277"/>
            <a:ext cx="371840" cy="1220168"/>
          </a:xfrm>
          <a:prstGeom prst="rect">
            <a:avLst/>
          </a:prstGeom>
        </p:spPr>
      </p:pic>
      <p:sp>
        <p:nvSpPr>
          <p:cNvPr id="5" name="ZoneTexte 4">
            <a:extLst>
              <a:ext uri="{FF2B5EF4-FFF2-40B4-BE49-F238E27FC236}">
                <a16:creationId xmlns:a16="http://schemas.microsoft.com/office/drawing/2014/main" xmlns="" id="{7062D548-FCF8-036A-3040-BF256FC04F84}"/>
              </a:ext>
            </a:extLst>
          </p:cNvPr>
          <p:cNvSpPr txBox="1"/>
          <p:nvPr/>
        </p:nvSpPr>
        <p:spPr>
          <a:xfrm>
            <a:off x="5175265" y="5020848"/>
            <a:ext cx="486149" cy="246221"/>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1000" b="1" dirty="0">
                <a:solidFill>
                  <a:prstClr val="white"/>
                </a:solidFill>
                <a:cs typeface="Arial" panose="020B0604020202020204" pitchFamily="34" charset="0"/>
              </a:rPr>
              <a:t>ORR </a:t>
            </a:r>
          </a:p>
        </p:txBody>
      </p:sp>
      <p:sp>
        <p:nvSpPr>
          <p:cNvPr id="7" name="ZoneTexte 6">
            <a:extLst>
              <a:ext uri="{FF2B5EF4-FFF2-40B4-BE49-F238E27FC236}">
                <a16:creationId xmlns:a16="http://schemas.microsoft.com/office/drawing/2014/main" xmlns="" id="{47D8C1C9-F28D-3D6E-8AE1-822E07B0A123}"/>
              </a:ext>
            </a:extLst>
          </p:cNvPr>
          <p:cNvSpPr txBox="1"/>
          <p:nvPr/>
        </p:nvSpPr>
        <p:spPr>
          <a:xfrm>
            <a:off x="7185197" y="193534"/>
            <a:ext cx="1924050" cy="707886"/>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2000" b="1" i="1" dirty="0" smtClean="0">
                <a:solidFill>
                  <a:prstClr val="white"/>
                </a:solidFill>
                <a:latin typeface="Arial" panose="020B0604020202020204" pitchFamily="34" charset="0"/>
                <a:cs typeface="Arial" panose="020B0604020202020204" pitchFamily="34" charset="0"/>
              </a:rPr>
              <a:t>Atézolizumab</a:t>
            </a:r>
            <a:endParaRPr lang="fr-FR" sz="2000" b="1" i="1" dirty="0">
              <a:solidFill>
                <a:prstClr val="white"/>
              </a:solidFill>
              <a:latin typeface="Arial" panose="020B0604020202020204" pitchFamily="34" charset="0"/>
              <a:cs typeface="Arial" panose="020B0604020202020204" pitchFamily="34" charset="0"/>
            </a:endParaRPr>
          </a:p>
          <a:p>
            <a:pPr>
              <a:defRPr/>
            </a:pPr>
            <a:r>
              <a:rPr lang="fr-FR" sz="2000" b="1" i="1" dirty="0" smtClean="0">
                <a:solidFill>
                  <a:prstClr val="white"/>
                </a:solidFill>
                <a:latin typeface="Arial" panose="020B0604020202020204" pitchFamily="34" charset="0"/>
                <a:cs typeface="Arial" panose="020B0604020202020204" pitchFamily="34" charset="0"/>
              </a:rPr>
              <a:t>Bévacizumab</a:t>
            </a:r>
            <a:endParaRPr lang="fr-FR" sz="2000" b="1" i="1" dirty="0">
              <a:solidFill>
                <a:prstClr val="white"/>
              </a:solidFill>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xmlns="" id="{4375B88B-B79B-D0E7-A6A4-739A91C1C349}"/>
              </a:ext>
            </a:extLst>
          </p:cNvPr>
          <p:cNvSpPr/>
          <p:nvPr/>
        </p:nvSpPr>
        <p:spPr bwMode="gray">
          <a:xfrm>
            <a:off x="1928177" y="4884208"/>
            <a:ext cx="558295" cy="511512"/>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r-FR" sz="800" b="1" dirty="0">
                <a:solidFill>
                  <a:prstClr val="white"/>
                </a:solidFill>
                <a:cs typeface="Arial"/>
              </a:rPr>
              <a:t>0,66</a:t>
            </a:r>
          </a:p>
        </p:txBody>
      </p:sp>
      <p:sp>
        <p:nvSpPr>
          <p:cNvPr id="10" name="Ellipse 9">
            <a:extLst>
              <a:ext uri="{FF2B5EF4-FFF2-40B4-BE49-F238E27FC236}">
                <a16:creationId xmlns:a16="http://schemas.microsoft.com/office/drawing/2014/main" xmlns="" id="{EF89B47D-9993-5536-00E6-17812FA857C6}"/>
              </a:ext>
            </a:extLst>
          </p:cNvPr>
          <p:cNvSpPr/>
          <p:nvPr/>
        </p:nvSpPr>
        <p:spPr bwMode="gray">
          <a:xfrm>
            <a:off x="5753627" y="4897916"/>
            <a:ext cx="558295" cy="511512"/>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r-FR" sz="800" b="1" dirty="0">
                <a:solidFill>
                  <a:prstClr val="white"/>
                </a:solidFill>
                <a:cs typeface="Arial"/>
              </a:rPr>
              <a:t>30%</a:t>
            </a:r>
          </a:p>
        </p:txBody>
      </p:sp>
      <p:sp>
        <p:nvSpPr>
          <p:cNvPr id="11" name="ZoneTexte 10">
            <a:extLst>
              <a:ext uri="{FF2B5EF4-FFF2-40B4-BE49-F238E27FC236}">
                <a16:creationId xmlns:a16="http://schemas.microsoft.com/office/drawing/2014/main" xmlns="" id="{50413C45-4935-1901-3B70-62038D7D8E63}"/>
              </a:ext>
            </a:extLst>
          </p:cNvPr>
          <p:cNvSpPr txBox="1"/>
          <p:nvPr/>
        </p:nvSpPr>
        <p:spPr>
          <a:xfrm>
            <a:off x="1439643" y="5020914"/>
            <a:ext cx="359906" cy="246221"/>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1000" b="1" dirty="0">
                <a:solidFill>
                  <a:prstClr val="white"/>
                </a:solidFill>
                <a:cs typeface="Arial" panose="020B0604020202020204" pitchFamily="34" charset="0"/>
              </a:rPr>
              <a:t>HR </a:t>
            </a:r>
          </a:p>
        </p:txBody>
      </p:sp>
      <p:sp>
        <p:nvSpPr>
          <p:cNvPr id="12" name="ZoneTexte 11">
            <a:extLst>
              <a:ext uri="{FF2B5EF4-FFF2-40B4-BE49-F238E27FC236}">
                <a16:creationId xmlns:a16="http://schemas.microsoft.com/office/drawing/2014/main" xmlns="" id="{EBE53D0C-3CA2-719C-547F-EF07A40D8428}"/>
              </a:ext>
            </a:extLst>
          </p:cNvPr>
          <p:cNvSpPr txBox="1"/>
          <p:nvPr/>
        </p:nvSpPr>
        <p:spPr>
          <a:xfrm>
            <a:off x="3440223" y="5037372"/>
            <a:ext cx="374233" cy="246221"/>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1000" b="1" dirty="0">
                <a:solidFill>
                  <a:prstClr val="white"/>
                </a:solidFill>
                <a:cs typeface="Arial" panose="020B0604020202020204" pitchFamily="34" charset="0"/>
              </a:rPr>
              <a:t>SG </a:t>
            </a:r>
          </a:p>
        </p:txBody>
      </p:sp>
      <p:sp>
        <p:nvSpPr>
          <p:cNvPr id="13" name="Ellipse 12">
            <a:extLst>
              <a:ext uri="{FF2B5EF4-FFF2-40B4-BE49-F238E27FC236}">
                <a16:creationId xmlns:a16="http://schemas.microsoft.com/office/drawing/2014/main" xmlns="" id="{E62021CC-16F0-8A0B-C29E-2503E520DAF9}"/>
              </a:ext>
            </a:extLst>
          </p:cNvPr>
          <p:cNvSpPr/>
          <p:nvPr/>
        </p:nvSpPr>
        <p:spPr bwMode="gray">
          <a:xfrm>
            <a:off x="3884475" y="4904726"/>
            <a:ext cx="558295" cy="511512"/>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r-FR" sz="800" b="1" dirty="0">
                <a:solidFill>
                  <a:prstClr val="white"/>
                </a:solidFill>
                <a:cs typeface="Arial"/>
              </a:rPr>
              <a:t>19,2</a:t>
            </a:r>
          </a:p>
        </p:txBody>
      </p:sp>
      <p:sp>
        <p:nvSpPr>
          <p:cNvPr id="14" name="Ellipse 13">
            <a:extLst>
              <a:ext uri="{FF2B5EF4-FFF2-40B4-BE49-F238E27FC236}">
                <a16:creationId xmlns:a16="http://schemas.microsoft.com/office/drawing/2014/main" xmlns="" id="{BBC8654C-19D8-CDAB-659A-A776F7CBE204}"/>
              </a:ext>
            </a:extLst>
          </p:cNvPr>
          <p:cNvSpPr/>
          <p:nvPr/>
        </p:nvSpPr>
        <p:spPr bwMode="gray">
          <a:xfrm>
            <a:off x="6357370" y="5188674"/>
            <a:ext cx="558295" cy="511512"/>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r-FR" sz="800" b="1" dirty="0">
                <a:solidFill>
                  <a:prstClr val="white"/>
                </a:solidFill>
                <a:cs typeface="Arial"/>
              </a:rPr>
              <a:t>40%</a:t>
            </a:r>
          </a:p>
        </p:txBody>
      </p:sp>
      <p:sp>
        <p:nvSpPr>
          <p:cNvPr id="16" name="ZoneTexte 15">
            <a:extLst>
              <a:ext uri="{FF2B5EF4-FFF2-40B4-BE49-F238E27FC236}">
                <a16:creationId xmlns:a16="http://schemas.microsoft.com/office/drawing/2014/main" xmlns="" id="{D8CDEB07-FF0D-7377-63F1-A4A6239404BD}"/>
              </a:ext>
            </a:extLst>
          </p:cNvPr>
          <p:cNvSpPr txBox="1"/>
          <p:nvPr/>
        </p:nvSpPr>
        <p:spPr>
          <a:xfrm>
            <a:off x="5799683" y="5724809"/>
            <a:ext cx="2726479" cy="246221"/>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1000" b="1" dirty="0">
                <a:solidFill>
                  <a:prstClr val="white"/>
                </a:solidFill>
                <a:cs typeface="Arial" panose="020B0604020202020204" pitchFamily="34" charset="0"/>
              </a:rPr>
              <a:t>Survie        24               36 mois</a:t>
            </a:r>
          </a:p>
        </p:txBody>
      </p:sp>
      <p:pic>
        <p:nvPicPr>
          <p:cNvPr id="18" name="Image 17">
            <a:extLst>
              <a:ext uri="{FF2B5EF4-FFF2-40B4-BE49-F238E27FC236}">
                <a16:creationId xmlns:a16="http://schemas.microsoft.com/office/drawing/2014/main" xmlns="" id="{88E4A736-77D9-2107-8C5B-C5CFCFA87EE7}"/>
              </a:ext>
            </a:extLst>
          </p:cNvPr>
          <p:cNvPicPr>
            <a:picLocks noChangeAspect="1"/>
          </p:cNvPicPr>
          <p:nvPr/>
        </p:nvPicPr>
        <p:blipFill>
          <a:blip r:embed="rId5"/>
          <a:stretch>
            <a:fillRect/>
          </a:stretch>
        </p:blipFill>
        <p:spPr>
          <a:xfrm>
            <a:off x="8339586" y="2209728"/>
            <a:ext cx="2725148" cy="1591194"/>
          </a:xfrm>
          <a:prstGeom prst="rect">
            <a:avLst/>
          </a:prstGeom>
        </p:spPr>
      </p:pic>
      <p:sp>
        <p:nvSpPr>
          <p:cNvPr id="20" name="ZoneTexte 19">
            <a:extLst>
              <a:ext uri="{FF2B5EF4-FFF2-40B4-BE49-F238E27FC236}">
                <a16:creationId xmlns:a16="http://schemas.microsoft.com/office/drawing/2014/main" xmlns="" id="{993D0AC6-6DBB-D8EE-D3CA-E558B1BCCB7A}"/>
              </a:ext>
            </a:extLst>
          </p:cNvPr>
          <p:cNvSpPr txBox="1"/>
          <p:nvPr/>
        </p:nvSpPr>
        <p:spPr bwMode="gray">
          <a:xfrm>
            <a:off x="8290160" y="4439761"/>
            <a:ext cx="3397209" cy="308113"/>
          </a:xfrm>
          <a:prstGeom prst="rect">
            <a:avLst/>
          </a:prstGeom>
          <a:noFill/>
        </p:spPr>
        <p:txBody>
          <a:bodyPr wrap="none" lIns="0" tIns="0" rIns="0" bIns="0" rtlCol="0">
            <a:noAutofit/>
          </a:bodyPr>
          <a:lstStyle/>
          <a:p>
            <a:pPr defTabSz="457200"/>
            <a:r>
              <a:rPr lang="fr-FR" b="1" dirty="0">
                <a:solidFill>
                  <a:prstClr val="black"/>
                </a:solidFill>
              </a:rPr>
              <a:t>Effets </a:t>
            </a:r>
            <a:r>
              <a:rPr lang="fr-FR" b="1" dirty="0" err="1">
                <a:solidFill>
                  <a:prstClr val="black"/>
                </a:solidFill>
              </a:rPr>
              <a:t>immunomédiés</a:t>
            </a:r>
            <a:r>
              <a:rPr lang="fr-FR" b="1" dirty="0">
                <a:solidFill>
                  <a:prstClr val="black"/>
                </a:solidFill>
              </a:rPr>
              <a:t> grade </a:t>
            </a:r>
            <a:r>
              <a:rPr lang="fr-FR" b="1" dirty="0" smtClean="0">
                <a:solidFill>
                  <a:prstClr val="black"/>
                </a:solidFill>
              </a:rPr>
              <a:t>3-4 : </a:t>
            </a:r>
            <a:endParaRPr lang="fr-FR" b="1" dirty="0">
              <a:solidFill>
                <a:prstClr val="black"/>
              </a:solidFill>
            </a:endParaRPr>
          </a:p>
        </p:txBody>
      </p:sp>
      <p:sp>
        <p:nvSpPr>
          <p:cNvPr id="21" name="Ellipse 20">
            <a:extLst>
              <a:ext uri="{FF2B5EF4-FFF2-40B4-BE49-F238E27FC236}">
                <a16:creationId xmlns:a16="http://schemas.microsoft.com/office/drawing/2014/main" xmlns="" id="{A2B7EEDA-3775-C412-EAF0-15BEC7C862EF}"/>
              </a:ext>
            </a:extLst>
          </p:cNvPr>
          <p:cNvSpPr/>
          <p:nvPr/>
        </p:nvSpPr>
        <p:spPr bwMode="gray">
          <a:xfrm>
            <a:off x="9849712" y="4822558"/>
            <a:ext cx="695208" cy="596186"/>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100" b="1" dirty="0">
                <a:solidFill>
                  <a:prstClr val="white"/>
                </a:solidFill>
                <a:latin typeface="Arial"/>
                <a:cs typeface="Arial"/>
              </a:rPr>
              <a:t>25%</a:t>
            </a:r>
          </a:p>
        </p:txBody>
      </p:sp>
      <p:pic>
        <p:nvPicPr>
          <p:cNvPr id="29" name="Image 28">
            <a:extLst>
              <a:ext uri="{FF2B5EF4-FFF2-40B4-BE49-F238E27FC236}">
                <a16:creationId xmlns:a16="http://schemas.microsoft.com/office/drawing/2014/main" xmlns="" id="{8F50F089-0B52-610C-40C0-038F9BCA47E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214664" y="36484"/>
            <a:ext cx="2924432" cy="1361478"/>
          </a:xfrm>
          <a:prstGeom prst="rect">
            <a:avLst/>
          </a:prstGeom>
          <a:ln>
            <a:solidFill>
              <a:schemeClr val="bg1">
                <a:lumMod val="65000"/>
              </a:schemeClr>
            </a:solidFill>
          </a:ln>
        </p:spPr>
      </p:pic>
      <p:sp>
        <p:nvSpPr>
          <p:cNvPr id="15" name="Espace réservé du contenu 14"/>
          <p:cNvSpPr>
            <a:spLocks noGrp="1"/>
          </p:cNvSpPr>
          <p:nvPr>
            <p:ph sz="quarter" idx="16"/>
          </p:nvPr>
        </p:nvSpPr>
        <p:spPr>
          <a:xfrm>
            <a:off x="1017816" y="6342603"/>
            <a:ext cx="5954484" cy="247196"/>
          </a:xfrm>
        </p:spPr>
        <p:txBody>
          <a:bodyPr/>
          <a:lstStyle/>
          <a:p>
            <a:r>
              <a:rPr lang="fr-FR" dirty="0"/>
              <a:t>N </a:t>
            </a:r>
            <a:r>
              <a:rPr lang="fr-FR" dirty="0" err="1"/>
              <a:t>Engl</a:t>
            </a:r>
            <a:r>
              <a:rPr lang="fr-FR" dirty="0"/>
              <a:t> J Med </a:t>
            </a:r>
            <a:r>
              <a:rPr lang="fr-FR" dirty="0" smtClean="0"/>
              <a:t>2020;382:1894-905. Journal of </a:t>
            </a:r>
            <a:r>
              <a:rPr lang="fr-FR" dirty="0" err="1" smtClean="0"/>
              <a:t>Hepatology</a:t>
            </a:r>
            <a:r>
              <a:rPr lang="fr-FR" dirty="0" smtClean="0"/>
              <a:t> 2022 vol.76 / 862-873</a:t>
            </a:r>
            <a:endParaRPr lang="fr-FR" dirty="0"/>
          </a:p>
          <a:p>
            <a:endParaRPr lang="fr-FR" dirty="0"/>
          </a:p>
        </p:txBody>
      </p:sp>
      <p:pic>
        <p:nvPicPr>
          <p:cNvPr id="17" name="Image 16">
            <a:extLst>
              <a:ext uri="{FF2B5EF4-FFF2-40B4-BE49-F238E27FC236}">
                <a16:creationId xmlns:a16="http://schemas.microsoft.com/office/drawing/2014/main" xmlns="" id="{B0736309-B49D-46BE-8E27-31D9B52FB5F1}"/>
              </a:ext>
            </a:extLst>
          </p:cNvPr>
          <p:cNvPicPr>
            <a:picLocks noChangeAspect="1"/>
          </p:cNvPicPr>
          <p:nvPr/>
        </p:nvPicPr>
        <p:blipFill rotWithShape="1">
          <a:blip r:embed="rId8"/>
          <a:srcRect l="39211" t="56486" r="45323" b="14553"/>
          <a:stretch/>
        </p:blipFill>
        <p:spPr>
          <a:xfrm>
            <a:off x="10544920" y="2720691"/>
            <a:ext cx="1348395" cy="1420245"/>
          </a:xfrm>
          <a:prstGeom prst="rect">
            <a:avLst/>
          </a:prstGeom>
        </p:spPr>
      </p:pic>
      <p:sp>
        <p:nvSpPr>
          <p:cNvPr id="2" name="Forme libre 1"/>
          <p:cNvSpPr/>
          <p:nvPr/>
        </p:nvSpPr>
        <p:spPr>
          <a:xfrm>
            <a:off x="2057122" y="2178086"/>
            <a:ext cx="3683000" cy="1511300"/>
          </a:xfrm>
          <a:custGeom>
            <a:avLst/>
            <a:gdLst>
              <a:gd name="connsiteX0" fmla="*/ 3683000 w 3683000"/>
              <a:gd name="connsiteY0" fmla="*/ 1511300 h 1511300"/>
              <a:gd name="connsiteX1" fmla="*/ 3460750 w 3683000"/>
              <a:gd name="connsiteY1" fmla="*/ 1511300 h 1511300"/>
              <a:gd name="connsiteX2" fmla="*/ 3460750 w 3683000"/>
              <a:gd name="connsiteY2" fmla="*/ 1346200 h 1511300"/>
              <a:gd name="connsiteX3" fmla="*/ 3289300 w 3683000"/>
              <a:gd name="connsiteY3" fmla="*/ 1352550 h 1511300"/>
              <a:gd name="connsiteX4" fmla="*/ 3289300 w 3683000"/>
              <a:gd name="connsiteY4" fmla="*/ 1270000 h 1511300"/>
              <a:gd name="connsiteX5" fmla="*/ 2889250 w 3683000"/>
              <a:gd name="connsiteY5" fmla="*/ 1270000 h 1511300"/>
              <a:gd name="connsiteX6" fmla="*/ 2882900 w 3683000"/>
              <a:gd name="connsiteY6" fmla="*/ 1238250 h 1511300"/>
              <a:gd name="connsiteX7" fmla="*/ 2724150 w 3683000"/>
              <a:gd name="connsiteY7" fmla="*/ 1238250 h 1511300"/>
              <a:gd name="connsiteX8" fmla="*/ 2705100 w 3683000"/>
              <a:gd name="connsiteY8" fmla="*/ 1200150 h 1511300"/>
              <a:gd name="connsiteX9" fmla="*/ 2667000 w 3683000"/>
              <a:gd name="connsiteY9" fmla="*/ 1162050 h 1511300"/>
              <a:gd name="connsiteX10" fmla="*/ 2520950 w 3683000"/>
              <a:gd name="connsiteY10" fmla="*/ 1174750 h 1511300"/>
              <a:gd name="connsiteX11" fmla="*/ 2406650 w 3683000"/>
              <a:gd name="connsiteY11" fmla="*/ 1104900 h 1511300"/>
              <a:gd name="connsiteX12" fmla="*/ 2362200 w 3683000"/>
              <a:gd name="connsiteY12" fmla="*/ 1092200 h 1511300"/>
              <a:gd name="connsiteX13" fmla="*/ 2286000 w 3683000"/>
              <a:gd name="connsiteY13" fmla="*/ 1092200 h 1511300"/>
              <a:gd name="connsiteX14" fmla="*/ 2209800 w 3683000"/>
              <a:gd name="connsiteY14" fmla="*/ 1035050 h 1511300"/>
              <a:gd name="connsiteX15" fmla="*/ 2139950 w 3683000"/>
              <a:gd name="connsiteY15" fmla="*/ 1047750 h 1511300"/>
              <a:gd name="connsiteX16" fmla="*/ 2051050 w 3683000"/>
              <a:gd name="connsiteY16" fmla="*/ 1028700 h 1511300"/>
              <a:gd name="connsiteX17" fmla="*/ 2000250 w 3683000"/>
              <a:gd name="connsiteY17" fmla="*/ 996950 h 1511300"/>
              <a:gd name="connsiteX18" fmla="*/ 1930400 w 3683000"/>
              <a:gd name="connsiteY18" fmla="*/ 971550 h 1511300"/>
              <a:gd name="connsiteX19" fmla="*/ 1879600 w 3683000"/>
              <a:gd name="connsiteY19" fmla="*/ 971550 h 1511300"/>
              <a:gd name="connsiteX20" fmla="*/ 1816100 w 3683000"/>
              <a:gd name="connsiteY20" fmla="*/ 946150 h 1511300"/>
              <a:gd name="connsiteX21" fmla="*/ 1809750 w 3683000"/>
              <a:gd name="connsiteY21" fmla="*/ 920750 h 1511300"/>
              <a:gd name="connsiteX22" fmla="*/ 1733550 w 3683000"/>
              <a:gd name="connsiteY22" fmla="*/ 889000 h 1511300"/>
              <a:gd name="connsiteX23" fmla="*/ 1701800 w 3683000"/>
              <a:gd name="connsiteY23" fmla="*/ 889000 h 1511300"/>
              <a:gd name="connsiteX24" fmla="*/ 1549400 w 3683000"/>
              <a:gd name="connsiteY24" fmla="*/ 806450 h 1511300"/>
              <a:gd name="connsiteX25" fmla="*/ 1485900 w 3683000"/>
              <a:gd name="connsiteY25" fmla="*/ 762000 h 1511300"/>
              <a:gd name="connsiteX26" fmla="*/ 1371600 w 3683000"/>
              <a:gd name="connsiteY26" fmla="*/ 768350 h 1511300"/>
              <a:gd name="connsiteX27" fmla="*/ 1333500 w 3683000"/>
              <a:gd name="connsiteY27" fmla="*/ 723900 h 1511300"/>
              <a:gd name="connsiteX28" fmla="*/ 1225550 w 3683000"/>
              <a:gd name="connsiteY28" fmla="*/ 717550 h 1511300"/>
              <a:gd name="connsiteX29" fmla="*/ 1187450 w 3683000"/>
              <a:gd name="connsiteY29" fmla="*/ 692150 h 1511300"/>
              <a:gd name="connsiteX30" fmla="*/ 1104900 w 3683000"/>
              <a:gd name="connsiteY30" fmla="*/ 673100 h 1511300"/>
              <a:gd name="connsiteX31" fmla="*/ 990600 w 3683000"/>
              <a:gd name="connsiteY31" fmla="*/ 673100 h 1511300"/>
              <a:gd name="connsiteX32" fmla="*/ 965200 w 3683000"/>
              <a:gd name="connsiteY32" fmla="*/ 622300 h 1511300"/>
              <a:gd name="connsiteX33" fmla="*/ 908050 w 3683000"/>
              <a:gd name="connsiteY33" fmla="*/ 596900 h 1511300"/>
              <a:gd name="connsiteX34" fmla="*/ 882650 w 3683000"/>
              <a:gd name="connsiteY34" fmla="*/ 552450 h 1511300"/>
              <a:gd name="connsiteX35" fmla="*/ 825500 w 3683000"/>
              <a:gd name="connsiteY35" fmla="*/ 552450 h 1511300"/>
              <a:gd name="connsiteX36" fmla="*/ 819150 w 3683000"/>
              <a:gd name="connsiteY36" fmla="*/ 514350 h 1511300"/>
              <a:gd name="connsiteX37" fmla="*/ 781050 w 3683000"/>
              <a:gd name="connsiteY37" fmla="*/ 514350 h 1511300"/>
              <a:gd name="connsiteX38" fmla="*/ 660400 w 3683000"/>
              <a:gd name="connsiteY38" fmla="*/ 355600 h 1511300"/>
              <a:gd name="connsiteX39" fmla="*/ 558800 w 3683000"/>
              <a:gd name="connsiteY39" fmla="*/ 298450 h 1511300"/>
              <a:gd name="connsiteX40" fmla="*/ 469900 w 3683000"/>
              <a:gd name="connsiteY40" fmla="*/ 292100 h 1511300"/>
              <a:gd name="connsiteX41" fmla="*/ 438150 w 3683000"/>
              <a:gd name="connsiteY41" fmla="*/ 234950 h 1511300"/>
              <a:gd name="connsiteX42" fmla="*/ 381000 w 3683000"/>
              <a:gd name="connsiteY42" fmla="*/ 234950 h 1511300"/>
              <a:gd name="connsiteX43" fmla="*/ 349250 w 3683000"/>
              <a:gd name="connsiteY43" fmla="*/ 152400 h 1511300"/>
              <a:gd name="connsiteX44" fmla="*/ 298450 w 3683000"/>
              <a:gd name="connsiteY44" fmla="*/ 127000 h 1511300"/>
              <a:gd name="connsiteX45" fmla="*/ 260350 w 3683000"/>
              <a:gd name="connsiteY45" fmla="*/ 88900 h 1511300"/>
              <a:gd name="connsiteX46" fmla="*/ 222250 w 3683000"/>
              <a:gd name="connsiteY46" fmla="*/ 76200 h 1511300"/>
              <a:gd name="connsiteX47" fmla="*/ 165100 w 3683000"/>
              <a:gd name="connsiteY47" fmla="*/ 38100 h 1511300"/>
              <a:gd name="connsiteX48" fmla="*/ 63500 w 3683000"/>
              <a:gd name="connsiteY48" fmla="*/ 6350 h 1511300"/>
              <a:gd name="connsiteX49" fmla="*/ 50800 w 3683000"/>
              <a:gd name="connsiteY49" fmla="*/ 0 h 1511300"/>
              <a:gd name="connsiteX50" fmla="*/ 0 w 3683000"/>
              <a:gd name="connsiteY50" fmla="*/ 635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83000" h="1511300">
                <a:moveTo>
                  <a:pt x="3683000" y="1511300"/>
                </a:moveTo>
                <a:lnTo>
                  <a:pt x="3460750" y="1511300"/>
                </a:lnTo>
                <a:lnTo>
                  <a:pt x="3460750" y="1346200"/>
                </a:lnTo>
                <a:lnTo>
                  <a:pt x="3289300" y="1352550"/>
                </a:lnTo>
                <a:lnTo>
                  <a:pt x="3289300" y="1270000"/>
                </a:lnTo>
                <a:lnTo>
                  <a:pt x="2889250" y="1270000"/>
                </a:lnTo>
                <a:lnTo>
                  <a:pt x="2882900" y="1238250"/>
                </a:lnTo>
                <a:lnTo>
                  <a:pt x="2724150" y="1238250"/>
                </a:lnTo>
                <a:lnTo>
                  <a:pt x="2705100" y="1200150"/>
                </a:lnTo>
                <a:lnTo>
                  <a:pt x="2667000" y="1162050"/>
                </a:lnTo>
                <a:lnTo>
                  <a:pt x="2520950" y="1174750"/>
                </a:lnTo>
                <a:lnTo>
                  <a:pt x="2406650" y="1104900"/>
                </a:lnTo>
                <a:lnTo>
                  <a:pt x="2362200" y="1092200"/>
                </a:lnTo>
                <a:lnTo>
                  <a:pt x="2286000" y="1092200"/>
                </a:lnTo>
                <a:lnTo>
                  <a:pt x="2209800" y="1035050"/>
                </a:lnTo>
                <a:lnTo>
                  <a:pt x="2139950" y="1047750"/>
                </a:lnTo>
                <a:lnTo>
                  <a:pt x="2051050" y="1028700"/>
                </a:lnTo>
                <a:lnTo>
                  <a:pt x="2000250" y="996950"/>
                </a:lnTo>
                <a:lnTo>
                  <a:pt x="1930400" y="971550"/>
                </a:lnTo>
                <a:lnTo>
                  <a:pt x="1879600" y="971550"/>
                </a:lnTo>
                <a:lnTo>
                  <a:pt x="1816100" y="946150"/>
                </a:lnTo>
                <a:lnTo>
                  <a:pt x="1809750" y="920750"/>
                </a:lnTo>
                <a:lnTo>
                  <a:pt x="1733550" y="889000"/>
                </a:lnTo>
                <a:lnTo>
                  <a:pt x="1701800" y="889000"/>
                </a:lnTo>
                <a:lnTo>
                  <a:pt x="1549400" y="806450"/>
                </a:lnTo>
                <a:lnTo>
                  <a:pt x="1485900" y="762000"/>
                </a:lnTo>
                <a:lnTo>
                  <a:pt x="1371600" y="768350"/>
                </a:lnTo>
                <a:lnTo>
                  <a:pt x="1333500" y="723900"/>
                </a:lnTo>
                <a:lnTo>
                  <a:pt x="1225550" y="717550"/>
                </a:lnTo>
                <a:lnTo>
                  <a:pt x="1187450" y="692150"/>
                </a:lnTo>
                <a:lnTo>
                  <a:pt x="1104900" y="673100"/>
                </a:lnTo>
                <a:lnTo>
                  <a:pt x="990600" y="673100"/>
                </a:lnTo>
                <a:lnTo>
                  <a:pt x="965200" y="622300"/>
                </a:lnTo>
                <a:lnTo>
                  <a:pt x="908050" y="596900"/>
                </a:lnTo>
                <a:lnTo>
                  <a:pt x="882650" y="552450"/>
                </a:lnTo>
                <a:lnTo>
                  <a:pt x="825500" y="552450"/>
                </a:lnTo>
                <a:lnTo>
                  <a:pt x="819150" y="514350"/>
                </a:lnTo>
                <a:lnTo>
                  <a:pt x="781050" y="514350"/>
                </a:lnTo>
                <a:lnTo>
                  <a:pt x="660400" y="355600"/>
                </a:lnTo>
                <a:lnTo>
                  <a:pt x="558800" y="298450"/>
                </a:lnTo>
                <a:lnTo>
                  <a:pt x="469900" y="292100"/>
                </a:lnTo>
                <a:lnTo>
                  <a:pt x="438150" y="234950"/>
                </a:lnTo>
                <a:lnTo>
                  <a:pt x="381000" y="234950"/>
                </a:lnTo>
                <a:lnTo>
                  <a:pt x="349250" y="152400"/>
                </a:lnTo>
                <a:lnTo>
                  <a:pt x="298450" y="127000"/>
                </a:lnTo>
                <a:lnTo>
                  <a:pt x="260350" y="88900"/>
                </a:lnTo>
                <a:lnTo>
                  <a:pt x="222250" y="76200"/>
                </a:lnTo>
                <a:lnTo>
                  <a:pt x="165100" y="38100"/>
                </a:lnTo>
                <a:lnTo>
                  <a:pt x="63500" y="6350"/>
                </a:lnTo>
                <a:lnTo>
                  <a:pt x="50800" y="0"/>
                </a:lnTo>
                <a:lnTo>
                  <a:pt x="0" y="6350"/>
                </a:lnTo>
              </a:path>
            </a:pathLst>
          </a:custGeom>
          <a:noFill/>
          <a:ln w="19050">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2" name="Forme libre 21"/>
          <p:cNvSpPr/>
          <p:nvPr/>
        </p:nvSpPr>
        <p:spPr>
          <a:xfrm>
            <a:off x="2082522" y="2193961"/>
            <a:ext cx="3733800" cy="1219200"/>
          </a:xfrm>
          <a:custGeom>
            <a:avLst/>
            <a:gdLst>
              <a:gd name="connsiteX0" fmla="*/ 3733800 w 3733800"/>
              <a:gd name="connsiteY0" fmla="*/ 1214438 h 1219200"/>
              <a:gd name="connsiteX1" fmla="*/ 3414713 w 3733800"/>
              <a:gd name="connsiteY1" fmla="*/ 1219200 h 1219200"/>
              <a:gd name="connsiteX2" fmla="*/ 3419475 w 3733800"/>
              <a:gd name="connsiteY2" fmla="*/ 1171575 h 1219200"/>
              <a:gd name="connsiteX3" fmla="*/ 3367088 w 3733800"/>
              <a:gd name="connsiteY3" fmla="*/ 1166813 h 1219200"/>
              <a:gd name="connsiteX4" fmla="*/ 3371850 w 3733800"/>
              <a:gd name="connsiteY4" fmla="*/ 1114425 h 1219200"/>
              <a:gd name="connsiteX5" fmla="*/ 3262313 w 3733800"/>
              <a:gd name="connsiteY5" fmla="*/ 1109663 h 1219200"/>
              <a:gd name="connsiteX6" fmla="*/ 3243263 w 3733800"/>
              <a:gd name="connsiteY6" fmla="*/ 1076325 h 1219200"/>
              <a:gd name="connsiteX7" fmla="*/ 3200400 w 3733800"/>
              <a:gd name="connsiteY7" fmla="*/ 1062038 h 1219200"/>
              <a:gd name="connsiteX8" fmla="*/ 3143250 w 3733800"/>
              <a:gd name="connsiteY8" fmla="*/ 1042988 h 1219200"/>
              <a:gd name="connsiteX9" fmla="*/ 3081338 w 3733800"/>
              <a:gd name="connsiteY9" fmla="*/ 1009650 h 1219200"/>
              <a:gd name="connsiteX10" fmla="*/ 3076575 w 3733800"/>
              <a:gd name="connsiteY10" fmla="*/ 976313 h 1219200"/>
              <a:gd name="connsiteX11" fmla="*/ 2981325 w 3733800"/>
              <a:gd name="connsiteY11" fmla="*/ 976313 h 1219200"/>
              <a:gd name="connsiteX12" fmla="*/ 2971800 w 3733800"/>
              <a:gd name="connsiteY12" fmla="*/ 957263 h 1219200"/>
              <a:gd name="connsiteX13" fmla="*/ 2652713 w 3733800"/>
              <a:gd name="connsiteY13" fmla="*/ 928688 h 1219200"/>
              <a:gd name="connsiteX14" fmla="*/ 2481263 w 3733800"/>
              <a:gd name="connsiteY14" fmla="*/ 885825 h 1219200"/>
              <a:gd name="connsiteX15" fmla="*/ 2433638 w 3733800"/>
              <a:gd name="connsiteY15" fmla="*/ 862013 h 1219200"/>
              <a:gd name="connsiteX16" fmla="*/ 2343150 w 3733800"/>
              <a:gd name="connsiteY16" fmla="*/ 857250 h 1219200"/>
              <a:gd name="connsiteX17" fmla="*/ 2262188 w 3733800"/>
              <a:gd name="connsiteY17" fmla="*/ 838200 h 1219200"/>
              <a:gd name="connsiteX18" fmla="*/ 2209800 w 3733800"/>
              <a:gd name="connsiteY18" fmla="*/ 790575 h 1219200"/>
              <a:gd name="connsiteX19" fmla="*/ 2190750 w 3733800"/>
              <a:gd name="connsiteY19" fmla="*/ 776288 h 1219200"/>
              <a:gd name="connsiteX20" fmla="*/ 2152650 w 3733800"/>
              <a:gd name="connsiteY20" fmla="*/ 776288 h 1219200"/>
              <a:gd name="connsiteX21" fmla="*/ 2071688 w 3733800"/>
              <a:gd name="connsiteY21" fmla="*/ 723900 h 1219200"/>
              <a:gd name="connsiteX22" fmla="*/ 1933575 w 3733800"/>
              <a:gd name="connsiteY22" fmla="*/ 690563 h 1219200"/>
              <a:gd name="connsiteX23" fmla="*/ 1900238 w 3733800"/>
              <a:gd name="connsiteY23" fmla="*/ 685800 h 1219200"/>
              <a:gd name="connsiteX24" fmla="*/ 1828800 w 3733800"/>
              <a:gd name="connsiteY24" fmla="*/ 642938 h 1219200"/>
              <a:gd name="connsiteX25" fmla="*/ 1762125 w 3733800"/>
              <a:gd name="connsiteY25" fmla="*/ 614363 h 1219200"/>
              <a:gd name="connsiteX26" fmla="*/ 1681163 w 3733800"/>
              <a:gd name="connsiteY26" fmla="*/ 614363 h 1219200"/>
              <a:gd name="connsiteX27" fmla="*/ 1624013 w 3733800"/>
              <a:gd name="connsiteY27" fmla="*/ 604838 h 1219200"/>
              <a:gd name="connsiteX28" fmla="*/ 1619250 w 3733800"/>
              <a:gd name="connsiteY28" fmla="*/ 585788 h 1219200"/>
              <a:gd name="connsiteX29" fmla="*/ 1519238 w 3733800"/>
              <a:gd name="connsiteY29" fmla="*/ 585788 h 1219200"/>
              <a:gd name="connsiteX30" fmla="*/ 1476375 w 3733800"/>
              <a:gd name="connsiteY30" fmla="*/ 585788 h 1219200"/>
              <a:gd name="connsiteX31" fmla="*/ 1471613 w 3733800"/>
              <a:gd name="connsiteY31" fmla="*/ 561975 h 1219200"/>
              <a:gd name="connsiteX32" fmla="*/ 1438275 w 3733800"/>
              <a:gd name="connsiteY32" fmla="*/ 561975 h 1219200"/>
              <a:gd name="connsiteX33" fmla="*/ 1428750 w 3733800"/>
              <a:gd name="connsiteY33" fmla="*/ 542925 h 1219200"/>
              <a:gd name="connsiteX34" fmla="*/ 1385888 w 3733800"/>
              <a:gd name="connsiteY34" fmla="*/ 538163 h 1219200"/>
              <a:gd name="connsiteX35" fmla="*/ 1371600 w 3733800"/>
              <a:gd name="connsiteY35" fmla="*/ 519113 h 1219200"/>
              <a:gd name="connsiteX36" fmla="*/ 1343025 w 3733800"/>
              <a:gd name="connsiteY36" fmla="*/ 514350 h 1219200"/>
              <a:gd name="connsiteX37" fmla="*/ 1309688 w 3733800"/>
              <a:gd name="connsiteY37" fmla="*/ 495300 h 1219200"/>
              <a:gd name="connsiteX38" fmla="*/ 1228725 w 3733800"/>
              <a:gd name="connsiteY38" fmla="*/ 481013 h 1219200"/>
              <a:gd name="connsiteX39" fmla="*/ 1181100 w 3733800"/>
              <a:gd name="connsiteY39" fmla="*/ 471488 h 1219200"/>
              <a:gd name="connsiteX40" fmla="*/ 1157288 w 3733800"/>
              <a:gd name="connsiteY40" fmla="*/ 457200 h 1219200"/>
              <a:gd name="connsiteX41" fmla="*/ 1157288 w 3733800"/>
              <a:gd name="connsiteY41" fmla="*/ 442913 h 1219200"/>
              <a:gd name="connsiteX42" fmla="*/ 1100138 w 3733800"/>
              <a:gd name="connsiteY42" fmla="*/ 433388 h 1219200"/>
              <a:gd name="connsiteX43" fmla="*/ 1100138 w 3733800"/>
              <a:gd name="connsiteY43" fmla="*/ 404813 h 1219200"/>
              <a:gd name="connsiteX44" fmla="*/ 1052513 w 3733800"/>
              <a:gd name="connsiteY44" fmla="*/ 409575 h 1219200"/>
              <a:gd name="connsiteX45" fmla="*/ 985838 w 3733800"/>
              <a:gd name="connsiteY45" fmla="*/ 357188 h 1219200"/>
              <a:gd name="connsiteX46" fmla="*/ 923925 w 3733800"/>
              <a:gd name="connsiteY46" fmla="*/ 357188 h 1219200"/>
              <a:gd name="connsiteX47" fmla="*/ 909638 w 3733800"/>
              <a:gd name="connsiteY47" fmla="*/ 333375 h 1219200"/>
              <a:gd name="connsiteX48" fmla="*/ 866775 w 3733800"/>
              <a:gd name="connsiteY48" fmla="*/ 280988 h 1219200"/>
              <a:gd name="connsiteX49" fmla="*/ 685800 w 3733800"/>
              <a:gd name="connsiteY49" fmla="*/ 238125 h 1219200"/>
              <a:gd name="connsiteX50" fmla="*/ 657225 w 3733800"/>
              <a:gd name="connsiteY50" fmla="*/ 214313 h 1219200"/>
              <a:gd name="connsiteX51" fmla="*/ 533400 w 3733800"/>
              <a:gd name="connsiteY51" fmla="*/ 176213 h 1219200"/>
              <a:gd name="connsiteX52" fmla="*/ 504825 w 3733800"/>
              <a:gd name="connsiteY52" fmla="*/ 138113 h 1219200"/>
              <a:gd name="connsiteX53" fmla="*/ 461963 w 3733800"/>
              <a:gd name="connsiteY53" fmla="*/ 138113 h 1219200"/>
              <a:gd name="connsiteX54" fmla="*/ 423863 w 3733800"/>
              <a:gd name="connsiteY54" fmla="*/ 109538 h 1219200"/>
              <a:gd name="connsiteX55" fmla="*/ 400050 w 3733800"/>
              <a:gd name="connsiteY55" fmla="*/ 119063 h 1219200"/>
              <a:gd name="connsiteX56" fmla="*/ 390525 w 3733800"/>
              <a:gd name="connsiteY56" fmla="*/ 85725 h 1219200"/>
              <a:gd name="connsiteX57" fmla="*/ 333375 w 3733800"/>
              <a:gd name="connsiteY57" fmla="*/ 61913 h 1219200"/>
              <a:gd name="connsiteX58" fmla="*/ 228600 w 3733800"/>
              <a:gd name="connsiteY58" fmla="*/ 33338 h 1219200"/>
              <a:gd name="connsiteX59" fmla="*/ 157163 w 3733800"/>
              <a:gd name="connsiteY59" fmla="*/ 19050 h 1219200"/>
              <a:gd name="connsiteX60" fmla="*/ 119063 w 3733800"/>
              <a:gd name="connsiteY60" fmla="*/ 0 h 1219200"/>
              <a:gd name="connsiteX61" fmla="*/ 0 w 3733800"/>
              <a:gd name="connsiteY61"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33800" h="1219200">
                <a:moveTo>
                  <a:pt x="3733800" y="1214438"/>
                </a:moveTo>
                <a:lnTo>
                  <a:pt x="3414713" y="1219200"/>
                </a:lnTo>
                <a:lnTo>
                  <a:pt x="3419475" y="1171575"/>
                </a:lnTo>
                <a:lnTo>
                  <a:pt x="3367088" y="1166813"/>
                </a:lnTo>
                <a:lnTo>
                  <a:pt x="3371850" y="1114425"/>
                </a:lnTo>
                <a:lnTo>
                  <a:pt x="3262313" y="1109663"/>
                </a:lnTo>
                <a:lnTo>
                  <a:pt x="3243263" y="1076325"/>
                </a:lnTo>
                <a:lnTo>
                  <a:pt x="3200400" y="1062038"/>
                </a:lnTo>
                <a:lnTo>
                  <a:pt x="3143250" y="1042988"/>
                </a:lnTo>
                <a:lnTo>
                  <a:pt x="3081338" y="1009650"/>
                </a:lnTo>
                <a:lnTo>
                  <a:pt x="3076575" y="976313"/>
                </a:lnTo>
                <a:lnTo>
                  <a:pt x="2981325" y="976313"/>
                </a:lnTo>
                <a:lnTo>
                  <a:pt x="2971800" y="957263"/>
                </a:lnTo>
                <a:lnTo>
                  <a:pt x="2652713" y="928688"/>
                </a:lnTo>
                <a:lnTo>
                  <a:pt x="2481263" y="885825"/>
                </a:lnTo>
                <a:lnTo>
                  <a:pt x="2433638" y="862013"/>
                </a:lnTo>
                <a:lnTo>
                  <a:pt x="2343150" y="857250"/>
                </a:lnTo>
                <a:lnTo>
                  <a:pt x="2262188" y="838200"/>
                </a:lnTo>
                <a:lnTo>
                  <a:pt x="2209800" y="790575"/>
                </a:lnTo>
                <a:lnTo>
                  <a:pt x="2190750" y="776288"/>
                </a:lnTo>
                <a:lnTo>
                  <a:pt x="2152650" y="776288"/>
                </a:lnTo>
                <a:lnTo>
                  <a:pt x="2071688" y="723900"/>
                </a:lnTo>
                <a:lnTo>
                  <a:pt x="1933575" y="690563"/>
                </a:lnTo>
                <a:lnTo>
                  <a:pt x="1900238" y="685800"/>
                </a:lnTo>
                <a:lnTo>
                  <a:pt x="1828800" y="642938"/>
                </a:lnTo>
                <a:lnTo>
                  <a:pt x="1762125" y="614363"/>
                </a:lnTo>
                <a:lnTo>
                  <a:pt x="1681163" y="614363"/>
                </a:lnTo>
                <a:lnTo>
                  <a:pt x="1624013" y="604838"/>
                </a:lnTo>
                <a:lnTo>
                  <a:pt x="1619250" y="585788"/>
                </a:lnTo>
                <a:lnTo>
                  <a:pt x="1519238" y="585788"/>
                </a:lnTo>
                <a:lnTo>
                  <a:pt x="1476375" y="585788"/>
                </a:lnTo>
                <a:lnTo>
                  <a:pt x="1471613" y="561975"/>
                </a:lnTo>
                <a:lnTo>
                  <a:pt x="1438275" y="561975"/>
                </a:lnTo>
                <a:lnTo>
                  <a:pt x="1428750" y="542925"/>
                </a:lnTo>
                <a:lnTo>
                  <a:pt x="1385888" y="538163"/>
                </a:lnTo>
                <a:lnTo>
                  <a:pt x="1371600" y="519113"/>
                </a:lnTo>
                <a:lnTo>
                  <a:pt x="1343025" y="514350"/>
                </a:lnTo>
                <a:lnTo>
                  <a:pt x="1309688" y="495300"/>
                </a:lnTo>
                <a:lnTo>
                  <a:pt x="1228725" y="481013"/>
                </a:lnTo>
                <a:lnTo>
                  <a:pt x="1181100" y="471488"/>
                </a:lnTo>
                <a:lnTo>
                  <a:pt x="1157288" y="457200"/>
                </a:lnTo>
                <a:lnTo>
                  <a:pt x="1157288" y="442913"/>
                </a:lnTo>
                <a:lnTo>
                  <a:pt x="1100138" y="433388"/>
                </a:lnTo>
                <a:lnTo>
                  <a:pt x="1100138" y="404813"/>
                </a:lnTo>
                <a:lnTo>
                  <a:pt x="1052513" y="409575"/>
                </a:lnTo>
                <a:lnTo>
                  <a:pt x="985838" y="357188"/>
                </a:lnTo>
                <a:lnTo>
                  <a:pt x="923925" y="357188"/>
                </a:lnTo>
                <a:lnTo>
                  <a:pt x="909638" y="333375"/>
                </a:lnTo>
                <a:lnTo>
                  <a:pt x="866775" y="280988"/>
                </a:lnTo>
                <a:lnTo>
                  <a:pt x="685800" y="238125"/>
                </a:lnTo>
                <a:lnTo>
                  <a:pt x="657225" y="214313"/>
                </a:lnTo>
                <a:lnTo>
                  <a:pt x="533400" y="176213"/>
                </a:lnTo>
                <a:lnTo>
                  <a:pt x="504825" y="138113"/>
                </a:lnTo>
                <a:lnTo>
                  <a:pt x="461963" y="138113"/>
                </a:lnTo>
                <a:lnTo>
                  <a:pt x="423863" y="109538"/>
                </a:lnTo>
                <a:lnTo>
                  <a:pt x="400050" y="119063"/>
                </a:lnTo>
                <a:lnTo>
                  <a:pt x="390525" y="85725"/>
                </a:lnTo>
                <a:lnTo>
                  <a:pt x="333375" y="61913"/>
                </a:lnTo>
                <a:lnTo>
                  <a:pt x="228600" y="33338"/>
                </a:lnTo>
                <a:lnTo>
                  <a:pt x="157163" y="19050"/>
                </a:lnTo>
                <a:lnTo>
                  <a:pt x="119063" y="0"/>
                </a:lnTo>
                <a:lnTo>
                  <a:pt x="0" y="0"/>
                </a:lnTo>
              </a:path>
            </a:pathLst>
          </a:custGeom>
          <a:noFill/>
          <a:ln w="19050">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5" name="ZoneTexte 24"/>
          <p:cNvSpPr txBox="1"/>
          <p:nvPr/>
        </p:nvSpPr>
        <p:spPr>
          <a:xfrm rot="16200000">
            <a:off x="396450" y="3149093"/>
            <a:ext cx="2548752"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Survie globale(%)</a:t>
            </a:r>
            <a:endParaRPr lang="fr-FR" sz="900" dirty="0">
              <a:solidFill>
                <a:srgbClr val="000000">
                  <a:lumMod val="65000"/>
                  <a:lumOff val="35000"/>
                </a:srgbClr>
              </a:solidFill>
              <a:cs typeface="Calibri" panose="020F0502020204030204" pitchFamily="34" charset="0"/>
            </a:endParaRPr>
          </a:p>
        </p:txBody>
      </p:sp>
      <p:sp>
        <p:nvSpPr>
          <p:cNvPr id="26" name="ZoneTexte 25"/>
          <p:cNvSpPr txBox="1"/>
          <p:nvPr/>
        </p:nvSpPr>
        <p:spPr>
          <a:xfrm>
            <a:off x="2146747" y="4206024"/>
            <a:ext cx="3527572"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Tps (mois</a:t>
            </a:r>
            <a:r>
              <a:rPr lang="fr-FR" sz="900" dirty="0">
                <a:solidFill>
                  <a:srgbClr val="000000">
                    <a:lumMod val="65000"/>
                    <a:lumOff val="35000"/>
                  </a:srgbClr>
                </a:solidFill>
                <a:cs typeface="Calibri" panose="020F0502020204030204" pitchFamily="34" charset="0"/>
              </a:rPr>
              <a:t>)</a:t>
            </a:r>
          </a:p>
        </p:txBody>
      </p:sp>
      <p:sp>
        <p:nvSpPr>
          <p:cNvPr id="27" name="ZoneTexte 26"/>
          <p:cNvSpPr txBox="1"/>
          <p:nvPr/>
        </p:nvSpPr>
        <p:spPr>
          <a:xfrm>
            <a:off x="2454053" y="2688145"/>
            <a:ext cx="423301"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72%</a:t>
            </a:r>
            <a:endParaRPr lang="fr-FR" sz="900" b="1" dirty="0">
              <a:solidFill>
                <a:srgbClr val="FF7F4D"/>
              </a:solidFill>
              <a:cs typeface="Calibri" panose="020F0502020204030204" pitchFamily="34" charset="0"/>
            </a:endParaRPr>
          </a:p>
        </p:txBody>
      </p:sp>
      <p:sp>
        <p:nvSpPr>
          <p:cNvPr id="28" name="ZoneTexte 27"/>
          <p:cNvSpPr txBox="1"/>
          <p:nvPr/>
        </p:nvSpPr>
        <p:spPr>
          <a:xfrm>
            <a:off x="3216943" y="2962027"/>
            <a:ext cx="423301"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56%</a:t>
            </a:r>
            <a:endParaRPr lang="fr-FR" sz="900" b="1" dirty="0">
              <a:solidFill>
                <a:srgbClr val="FF7F4D"/>
              </a:solidFill>
              <a:cs typeface="Calibri" panose="020F0502020204030204" pitchFamily="34" charset="0"/>
            </a:endParaRPr>
          </a:p>
        </p:txBody>
      </p:sp>
      <p:sp>
        <p:nvSpPr>
          <p:cNvPr id="30" name="ZoneTexte 29"/>
          <p:cNvSpPr txBox="1"/>
          <p:nvPr/>
        </p:nvSpPr>
        <p:spPr>
          <a:xfrm>
            <a:off x="4032374" y="3297745"/>
            <a:ext cx="423301"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40%</a:t>
            </a:r>
            <a:endParaRPr lang="fr-FR" sz="900" b="1" dirty="0">
              <a:solidFill>
                <a:srgbClr val="FF7F4D"/>
              </a:solidFill>
              <a:cs typeface="Calibri" panose="020F0502020204030204" pitchFamily="34" charset="0"/>
            </a:endParaRPr>
          </a:p>
        </p:txBody>
      </p:sp>
      <p:sp>
        <p:nvSpPr>
          <p:cNvPr id="31" name="ZoneTexte 30"/>
          <p:cNvSpPr txBox="1"/>
          <p:nvPr/>
        </p:nvSpPr>
        <p:spPr>
          <a:xfrm>
            <a:off x="2895758" y="2278163"/>
            <a:ext cx="423301"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85%</a:t>
            </a:r>
            <a:endParaRPr lang="fr-FR" sz="900" b="1" dirty="0">
              <a:solidFill>
                <a:srgbClr val="005086"/>
              </a:solidFill>
              <a:cs typeface="Calibri" panose="020F0502020204030204" pitchFamily="34" charset="0"/>
            </a:endParaRPr>
          </a:p>
        </p:txBody>
      </p:sp>
      <p:sp>
        <p:nvSpPr>
          <p:cNvPr id="32" name="ZoneTexte 31"/>
          <p:cNvSpPr txBox="1"/>
          <p:nvPr/>
        </p:nvSpPr>
        <p:spPr>
          <a:xfrm>
            <a:off x="3698882" y="2572729"/>
            <a:ext cx="423301"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67%</a:t>
            </a:r>
            <a:endParaRPr lang="fr-FR" sz="900" b="1" dirty="0">
              <a:solidFill>
                <a:srgbClr val="005086"/>
              </a:solidFill>
              <a:cs typeface="Calibri" panose="020F0502020204030204" pitchFamily="34" charset="0"/>
            </a:endParaRPr>
          </a:p>
        </p:txBody>
      </p:sp>
      <p:sp>
        <p:nvSpPr>
          <p:cNvPr id="33" name="ZoneTexte 32"/>
          <p:cNvSpPr txBox="1"/>
          <p:nvPr/>
        </p:nvSpPr>
        <p:spPr>
          <a:xfrm>
            <a:off x="4581032" y="2921245"/>
            <a:ext cx="423301"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52%</a:t>
            </a:r>
            <a:endParaRPr lang="fr-FR" sz="900" b="1" dirty="0">
              <a:solidFill>
                <a:srgbClr val="005086"/>
              </a:solidFill>
              <a:cs typeface="Calibri" panose="020F0502020204030204" pitchFamily="34" charset="0"/>
            </a:endParaRPr>
          </a:p>
        </p:txBody>
      </p:sp>
      <p:sp>
        <p:nvSpPr>
          <p:cNvPr id="34" name="ZoneTexte 33"/>
          <p:cNvSpPr txBox="1"/>
          <p:nvPr/>
        </p:nvSpPr>
        <p:spPr>
          <a:xfrm>
            <a:off x="2539271" y="2106298"/>
            <a:ext cx="986524"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SG à 6-mois</a:t>
            </a:r>
            <a:endParaRPr lang="fr-FR" sz="900" dirty="0">
              <a:solidFill>
                <a:srgbClr val="000000">
                  <a:lumMod val="65000"/>
                  <a:lumOff val="35000"/>
                </a:srgbClr>
              </a:solidFill>
              <a:cs typeface="Calibri" panose="020F0502020204030204" pitchFamily="34" charset="0"/>
            </a:endParaRPr>
          </a:p>
        </p:txBody>
      </p:sp>
      <p:sp>
        <p:nvSpPr>
          <p:cNvPr id="35" name="ZoneTexte 34"/>
          <p:cNvSpPr txBox="1"/>
          <p:nvPr/>
        </p:nvSpPr>
        <p:spPr>
          <a:xfrm>
            <a:off x="3284733" y="2433365"/>
            <a:ext cx="1007211"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SG à 12 mois</a:t>
            </a:r>
            <a:endParaRPr lang="fr-FR" sz="900" dirty="0">
              <a:solidFill>
                <a:srgbClr val="000000">
                  <a:lumMod val="65000"/>
                  <a:lumOff val="35000"/>
                </a:srgbClr>
              </a:solidFill>
              <a:cs typeface="Calibri" panose="020F0502020204030204" pitchFamily="34" charset="0"/>
            </a:endParaRPr>
          </a:p>
        </p:txBody>
      </p:sp>
      <p:sp>
        <p:nvSpPr>
          <p:cNvPr id="36" name="ZoneTexte 35"/>
          <p:cNvSpPr txBox="1"/>
          <p:nvPr/>
        </p:nvSpPr>
        <p:spPr>
          <a:xfrm>
            <a:off x="4295739" y="2781107"/>
            <a:ext cx="1042380"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SG à 18 mois</a:t>
            </a:r>
            <a:endParaRPr lang="fr-FR" sz="900" dirty="0">
              <a:solidFill>
                <a:srgbClr val="000000">
                  <a:lumMod val="65000"/>
                  <a:lumOff val="35000"/>
                </a:srgbClr>
              </a:solidFill>
              <a:cs typeface="Calibri" panose="020F0502020204030204" pitchFamily="34" charset="0"/>
            </a:endParaRPr>
          </a:p>
        </p:txBody>
      </p:sp>
      <p:cxnSp>
        <p:nvCxnSpPr>
          <p:cNvPr id="38" name="Connecteur droit 37"/>
          <p:cNvCxnSpPr/>
          <p:nvPr/>
        </p:nvCxnSpPr>
        <p:spPr>
          <a:xfrm flipH="1" flipV="1">
            <a:off x="2821662" y="2451064"/>
            <a:ext cx="2352" cy="159119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3631807" y="2803561"/>
            <a:ext cx="6861" cy="124824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flipV="1">
            <a:off x="4429150" y="3073945"/>
            <a:ext cx="2710" cy="9778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xmlns="" id="{31BBFFA8-351D-CB73-4333-91AF46697A6D}"/>
              </a:ext>
            </a:extLst>
          </p:cNvPr>
          <p:cNvSpPr txBox="1"/>
          <p:nvPr/>
        </p:nvSpPr>
        <p:spPr>
          <a:xfrm>
            <a:off x="1340390" y="1528328"/>
            <a:ext cx="2044726" cy="307777"/>
          </a:xfrm>
          <a:prstGeom prst="rect">
            <a:avLst/>
          </a:prstGeom>
          <a:solidFill>
            <a:schemeClr val="bg1"/>
          </a:solidFill>
        </p:spPr>
        <p:txBody>
          <a:bodyPr wrap="square" rtlCol="0">
            <a:spAutoFit/>
          </a:bodyPr>
          <a:lstStyle/>
          <a:p>
            <a:pPr>
              <a:defRPr/>
            </a:pPr>
            <a:r>
              <a:rPr lang="fr-FR" sz="1400" b="1" dirty="0">
                <a:solidFill>
                  <a:srgbClr val="002C4C"/>
                </a:solidFill>
                <a:latin typeface="Arial" panose="020B0604020202020204" pitchFamily="34" charset="0"/>
                <a:cs typeface="Arial" panose="020B0604020202020204" pitchFamily="34" charset="0"/>
              </a:rPr>
              <a:t>Survie globale</a:t>
            </a:r>
          </a:p>
        </p:txBody>
      </p:sp>
    </p:spTree>
    <p:custDataLst>
      <p:tags r:id="rId1"/>
    </p:custDataLst>
    <p:extLst>
      <p:ext uri="{BB962C8B-B14F-4D97-AF65-F5344CB8AC3E}">
        <p14:creationId xmlns:p14="http://schemas.microsoft.com/office/powerpoint/2010/main" val="36883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au 55">
            <a:extLst>
              <a:ext uri="{FF2B5EF4-FFF2-40B4-BE49-F238E27FC236}">
                <a16:creationId xmlns:a16="http://schemas.microsoft.com/office/drawing/2014/main" xmlns="" id="{C17CBB5B-0D64-DDA1-43EE-13DFF24DE8C1}"/>
              </a:ext>
            </a:extLst>
          </p:cNvPr>
          <p:cNvGraphicFramePr>
            <a:graphicFrameLocks noGrp="1"/>
          </p:cNvGraphicFramePr>
          <p:nvPr>
            <p:extLst/>
          </p:nvPr>
        </p:nvGraphicFramePr>
        <p:xfrm>
          <a:off x="1094193" y="4250724"/>
          <a:ext cx="7009602" cy="419632"/>
        </p:xfrm>
        <a:graphic>
          <a:graphicData uri="http://schemas.openxmlformats.org/drawingml/2006/table">
            <a:tbl>
              <a:tblPr firstRow="1" bandRow="1">
                <a:tableStyleId>{5C22544A-7EE6-4342-B048-85BDC9FD1C3A}</a:tableStyleId>
              </a:tblPr>
              <a:tblGrid>
                <a:gridCol w="549610">
                  <a:extLst>
                    <a:ext uri="{9D8B030D-6E8A-4147-A177-3AD203B41FA5}">
                      <a16:colId xmlns:a16="http://schemas.microsoft.com/office/drawing/2014/main" xmlns="" val="20000"/>
                    </a:ext>
                  </a:extLst>
                </a:gridCol>
                <a:gridCol w="220031">
                  <a:extLst>
                    <a:ext uri="{9D8B030D-6E8A-4147-A177-3AD203B41FA5}">
                      <a16:colId xmlns:a16="http://schemas.microsoft.com/office/drawing/2014/main" xmlns="" val="20001"/>
                    </a:ext>
                  </a:extLst>
                </a:gridCol>
                <a:gridCol w="232726">
                  <a:extLst>
                    <a:ext uri="{9D8B030D-6E8A-4147-A177-3AD203B41FA5}">
                      <a16:colId xmlns:a16="http://schemas.microsoft.com/office/drawing/2014/main" xmlns="" val="20006"/>
                    </a:ext>
                  </a:extLst>
                </a:gridCol>
                <a:gridCol w="238579">
                  <a:extLst>
                    <a:ext uri="{9D8B030D-6E8A-4147-A177-3AD203B41FA5}">
                      <a16:colId xmlns:a16="http://schemas.microsoft.com/office/drawing/2014/main" xmlns="" val="20002"/>
                    </a:ext>
                  </a:extLst>
                </a:gridCol>
                <a:gridCol w="225066">
                  <a:extLst>
                    <a:ext uri="{9D8B030D-6E8A-4147-A177-3AD203B41FA5}">
                      <a16:colId xmlns:a16="http://schemas.microsoft.com/office/drawing/2014/main" xmlns="" val="20007"/>
                    </a:ext>
                  </a:extLst>
                </a:gridCol>
                <a:gridCol w="211036">
                  <a:extLst>
                    <a:ext uri="{9D8B030D-6E8A-4147-A177-3AD203B41FA5}">
                      <a16:colId xmlns:a16="http://schemas.microsoft.com/office/drawing/2014/main" xmlns="" val="20003"/>
                    </a:ext>
                  </a:extLst>
                </a:gridCol>
                <a:gridCol w="197502">
                  <a:extLst>
                    <a:ext uri="{9D8B030D-6E8A-4147-A177-3AD203B41FA5}">
                      <a16:colId xmlns:a16="http://schemas.microsoft.com/office/drawing/2014/main" xmlns="" val="20008"/>
                    </a:ext>
                  </a:extLst>
                </a:gridCol>
                <a:gridCol w="197502">
                  <a:extLst>
                    <a:ext uri="{9D8B030D-6E8A-4147-A177-3AD203B41FA5}">
                      <a16:colId xmlns:a16="http://schemas.microsoft.com/office/drawing/2014/main" xmlns="" val="2756861673"/>
                    </a:ext>
                  </a:extLst>
                </a:gridCol>
                <a:gridCol w="197502">
                  <a:extLst>
                    <a:ext uri="{9D8B030D-6E8A-4147-A177-3AD203B41FA5}">
                      <a16:colId xmlns:a16="http://schemas.microsoft.com/office/drawing/2014/main" xmlns="" val="4099178422"/>
                    </a:ext>
                  </a:extLst>
                </a:gridCol>
                <a:gridCol w="197502"/>
                <a:gridCol w="197502"/>
                <a:gridCol w="197502"/>
                <a:gridCol w="197502"/>
                <a:gridCol w="197502"/>
                <a:gridCol w="197502"/>
                <a:gridCol w="197502"/>
                <a:gridCol w="197502"/>
                <a:gridCol w="197502"/>
                <a:gridCol w="197502"/>
                <a:gridCol w="197502"/>
                <a:gridCol w="197502"/>
                <a:gridCol w="197502"/>
                <a:gridCol w="197502"/>
                <a:gridCol w="197502"/>
                <a:gridCol w="197502"/>
                <a:gridCol w="197502"/>
                <a:gridCol w="197502"/>
                <a:gridCol w="197502"/>
                <a:gridCol w="197502"/>
                <a:gridCol w="197502"/>
                <a:gridCol w="197502"/>
                <a:gridCol w="197502"/>
                <a:gridCol w="197502"/>
              </a:tblGrid>
              <a:tr h="94893">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900" b="0" dirty="0">
                          <a:solidFill>
                            <a:schemeClr val="bg1">
                              <a:lumMod val="50000"/>
                            </a:schemeClr>
                          </a:solidFill>
                        </a:rPr>
                        <a:t>Nb à risque </a:t>
                      </a: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b">
                    <a:lnL w="12700" cmpd="sng">
                      <a:noFill/>
                    </a:lnL>
                    <a:lnR w="6350" cap="flat" cmpd="sng" algn="ctr">
                      <a:noFill/>
                      <a:prstDash val="solid"/>
                      <a:round/>
                      <a:headEnd type="none" w="med" len="med"/>
                      <a:tailEnd type="none" w="med" len="med"/>
                    </a:lnR>
                    <a:lnT w="12700" cmpd="sng">
                      <a:noFill/>
                    </a:lnT>
                    <a:lnB w="12700" cap="flat" cmpd="sng" algn="ctr">
                      <a:solidFill>
                        <a:srgbClr val="9898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055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spc="-30" dirty="0" smtClean="0">
                          <a:solidFill>
                            <a:srgbClr val="005086"/>
                          </a:solidFill>
                        </a:rPr>
                        <a:t>STRIDE</a:t>
                      </a:r>
                      <a:endParaRPr lang="fr-FR" sz="800" b="1" spc="-30" dirty="0">
                        <a:solidFill>
                          <a:srgbClr val="005086"/>
                        </a:solidFill>
                      </a:endParaRPr>
                    </a:p>
                  </a:txBody>
                  <a:tcPr marL="0" marR="0" marT="0" marB="0" anchor="ctr">
                    <a:lnL w="12700" cmpd="sng">
                      <a:noFill/>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393</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365</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333</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308</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285</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262</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235</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217</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197</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190</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176</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168</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158</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154</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144</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131</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118</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110</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103</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97</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94</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88</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75</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62</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54</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40</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31</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19</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13</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5</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0</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005086"/>
                          </a:solidFill>
                        </a:rPr>
                        <a:t>0</a:t>
                      </a:r>
                      <a:endParaRPr lang="fr-FR" sz="8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9898A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49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spc="-30" dirty="0" err="1" smtClean="0">
                          <a:solidFill>
                            <a:srgbClr val="FF7F4D"/>
                          </a:solidFill>
                        </a:rPr>
                        <a:t>Sorafenib</a:t>
                      </a:r>
                      <a:endParaRPr lang="fr-FR" sz="800" b="1" spc="-30" dirty="0">
                        <a:solidFill>
                          <a:srgbClr val="FF7F4D"/>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389</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356</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319</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283</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255</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231</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211</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183</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170</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155</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142</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131</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121</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108</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93</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83</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73</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69</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64</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56</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53</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50</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45</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36</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28</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21</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14</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9</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3</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1</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800" b="1" dirty="0" smtClean="0">
                          <a:solidFill>
                            <a:srgbClr val="FF7F4D"/>
                          </a:solidFill>
                        </a:rPr>
                        <a:t>0</a:t>
                      </a:r>
                      <a:endParaRPr lang="fr-FR" sz="8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25" name="ZoneTexte 24">
            <a:extLst>
              <a:ext uri="{FF2B5EF4-FFF2-40B4-BE49-F238E27FC236}">
                <a16:creationId xmlns:a16="http://schemas.microsoft.com/office/drawing/2014/main" xmlns="" id="{4FBB2036-AEA4-974D-AE4D-72735BD7A7D5}"/>
              </a:ext>
            </a:extLst>
          </p:cNvPr>
          <p:cNvSpPr txBox="1"/>
          <p:nvPr/>
        </p:nvSpPr>
        <p:spPr>
          <a:xfrm>
            <a:off x="7205129" y="189865"/>
            <a:ext cx="2003299" cy="707886"/>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2000" b="1" i="1" dirty="0" err="1" smtClean="0">
                <a:solidFill>
                  <a:prstClr val="white"/>
                </a:solidFill>
                <a:latin typeface="Arial" panose="020B0604020202020204" pitchFamily="34" charset="0"/>
                <a:cs typeface="Arial" panose="020B0604020202020204" pitchFamily="34" charset="0"/>
              </a:rPr>
              <a:t>Trémélimumab</a:t>
            </a:r>
            <a:endParaRPr lang="fr-FR" sz="2000" b="1" i="1" dirty="0">
              <a:solidFill>
                <a:prstClr val="white"/>
              </a:solidFill>
              <a:latin typeface="Arial" panose="020B0604020202020204" pitchFamily="34" charset="0"/>
              <a:cs typeface="Arial" panose="020B0604020202020204" pitchFamily="34" charset="0"/>
            </a:endParaRPr>
          </a:p>
          <a:p>
            <a:pPr>
              <a:defRPr/>
            </a:pPr>
            <a:r>
              <a:rPr lang="fr-FR" sz="2000" b="1" i="1" dirty="0">
                <a:solidFill>
                  <a:prstClr val="white"/>
                </a:solidFill>
                <a:latin typeface="Arial" panose="020B0604020202020204" pitchFamily="34" charset="0"/>
                <a:cs typeface="Arial" panose="020B0604020202020204" pitchFamily="34" charset="0"/>
              </a:rPr>
              <a:t>Durvalumab</a:t>
            </a:r>
          </a:p>
        </p:txBody>
      </p:sp>
      <p:graphicFrame>
        <p:nvGraphicFramePr>
          <p:cNvPr id="57" name="Chart 16">
            <a:extLst>
              <a:ext uri="{FF2B5EF4-FFF2-40B4-BE49-F238E27FC236}">
                <a16:creationId xmlns:a16="http://schemas.microsoft.com/office/drawing/2014/main" xmlns="" id="{2D5EAF9C-9129-DAB9-934C-2FD37A41F641}"/>
              </a:ext>
            </a:extLst>
          </p:cNvPr>
          <p:cNvGraphicFramePr/>
          <p:nvPr>
            <p:extLst/>
          </p:nvPr>
        </p:nvGraphicFramePr>
        <p:xfrm>
          <a:off x="600355" y="1965945"/>
          <a:ext cx="7718670" cy="2610432"/>
        </p:xfrm>
        <a:graphic>
          <a:graphicData uri="http://schemas.openxmlformats.org/drawingml/2006/chart">
            <c:chart xmlns:c="http://schemas.openxmlformats.org/drawingml/2006/chart" xmlns:r="http://schemas.openxmlformats.org/officeDocument/2006/relationships" r:id="rId3"/>
          </a:graphicData>
        </a:graphic>
      </p:graphicFrame>
      <p:pic>
        <p:nvPicPr>
          <p:cNvPr id="23" name="Image 22">
            <a:extLst>
              <a:ext uri="{FF2B5EF4-FFF2-40B4-BE49-F238E27FC236}">
                <a16:creationId xmlns:a16="http://schemas.microsoft.com/office/drawing/2014/main" xmlns="" id="{0DCE227A-2907-3273-6ACA-DB512CB7BDE8}"/>
              </a:ext>
            </a:extLst>
          </p:cNvPr>
          <p:cNvPicPr>
            <a:picLocks noChangeAspect="1"/>
          </p:cNvPicPr>
          <p:nvPr/>
        </p:nvPicPr>
        <p:blipFill rotWithShape="1">
          <a:blip r:embed="rId4"/>
          <a:srcRect l="35650" r="33876"/>
          <a:stretch/>
        </p:blipFill>
        <p:spPr>
          <a:xfrm rot="10800000">
            <a:off x="11238599" y="242672"/>
            <a:ext cx="371840" cy="1220168"/>
          </a:xfrm>
          <a:prstGeom prst="rect">
            <a:avLst/>
          </a:prstGeom>
        </p:spPr>
      </p:pic>
      <p:sp>
        <p:nvSpPr>
          <p:cNvPr id="24" name="ZoneTexte 23">
            <a:extLst>
              <a:ext uri="{FF2B5EF4-FFF2-40B4-BE49-F238E27FC236}">
                <a16:creationId xmlns:a16="http://schemas.microsoft.com/office/drawing/2014/main" xmlns="" id="{3DCD2CA6-711F-FC35-CB50-1AFCA4729791}"/>
              </a:ext>
            </a:extLst>
          </p:cNvPr>
          <p:cNvSpPr txBox="1"/>
          <p:nvPr/>
        </p:nvSpPr>
        <p:spPr>
          <a:xfrm rot="794332">
            <a:off x="10041212" y="683890"/>
            <a:ext cx="1992420" cy="8303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defRPr/>
            </a:pPr>
            <a:r>
              <a:rPr lang="fr-FR" sz="2398" b="1" dirty="0">
                <a:solidFill>
                  <a:srgbClr val="FF7F4D"/>
                </a:solidFill>
                <a:latin typeface="Arial" panose="020B0604020202020204" pitchFamily="34" charset="0"/>
                <a:cs typeface="Arial" panose="020B0604020202020204" pitchFamily="34" charset="0"/>
              </a:rPr>
              <a:t>Anti-CTLA4</a:t>
            </a:r>
          </a:p>
          <a:p>
            <a:pPr>
              <a:defRPr/>
            </a:pPr>
            <a:r>
              <a:rPr lang="fr-FR" sz="2398" b="1" dirty="0">
                <a:solidFill>
                  <a:srgbClr val="FF7F4D"/>
                </a:solidFill>
                <a:latin typeface="Arial" panose="020B0604020202020204" pitchFamily="34" charset="0"/>
                <a:cs typeface="Arial" panose="020B0604020202020204" pitchFamily="34" charset="0"/>
              </a:rPr>
              <a:t>Anti PDL-1</a:t>
            </a:r>
          </a:p>
        </p:txBody>
      </p:sp>
      <p:pic>
        <p:nvPicPr>
          <p:cNvPr id="28" name="Image 27">
            <a:extLst>
              <a:ext uri="{FF2B5EF4-FFF2-40B4-BE49-F238E27FC236}">
                <a16:creationId xmlns:a16="http://schemas.microsoft.com/office/drawing/2014/main" xmlns="" id="{6EDDAA42-6356-DC18-F3A6-ED2D24F99FC4}"/>
              </a:ext>
            </a:extLst>
          </p:cNvPr>
          <p:cNvPicPr>
            <a:picLocks noChangeAspect="1"/>
          </p:cNvPicPr>
          <p:nvPr/>
        </p:nvPicPr>
        <p:blipFill>
          <a:blip r:embed="rId5"/>
          <a:stretch>
            <a:fillRect/>
          </a:stretch>
        </p:blipFill>
        <p:spPr>
          <a:xfrm>
            <a:off x="1039651" y="21122"/>
            <a:ext cx="3270584" cy="1175913"/>
          </a:xfrm>
          <a:prstGeom prst="rect">
            <a:avLst/>
          </a:prstGeom>
          <a:ln>
            <a:solidFill>
              <a:schemeClr val="bg1">
                <a:lumMod val="65000"/>
              </a:schemeClr>
            </a:solidFill>
          </a:ln>
        </p:spPr>
      </p:pic>
      <p:sp>
        <p:nvSpPr>
          <p:cNvPr id="29" name="ZoneTexte 28">
            <a:extLst>
              <a:ext uri="{FF2B5EF4-FFF2-40B4-BE49-F238E27FC236}">
                <a16:creationId xmlns:a16="http://schemas.microsoft.com/office/drawing/2014/main" xmlns="" id="{AE382666-C368-3FE8-EFDB-06AA178C638E}"/>
              </a:ext>
            </a:extLst>
          </p:cNvPr>
          <p:cNvSpPr txBox="1"/>
          <p:nvPr/>
        </p:nvSpPr>
        <p:spPr>
          <a:xfrm>
            <a:off x="5327580" y="5010054"/>
            <a:ext cx="550231" cy="246221"/>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1000" b="1" dirty="0">
                <a:solidFill>
                  <a:prstClr val="white"/>
                </a:solidFill>
                <a:latin typeface="Arial" panose="020B0604020202020204" pitchFamily="34" charset="0"/>
                <a:cs typeface="Arial" panose="020B0604020202020204" pitchFamily="34" charset="0"/>
              </a:rPr>
              <a:t>ORR </a:t>
            </a:r>
          </a:p>
        </p:txBody>
      </p:sp>
      <p:sp>
        <p:nvSpPr>
          <p:cNvPr id="30" name="Ellipse 29">
            <a:extLst>
              <a:ext uri="{FF2B5EF4-FFF2-40B4-BE49-F238E27FC236}">
                <a16:creationId xmlns:a16="http://schemas.microsoft.com/office/drawing/2014/main" xmlns="" id="{16A48F58-7683-D709-E1D5-7DE7DD1F2ED1}"/>
              </a:ext>
            </a:extLst>
          </p:cNvPr>
          <p:cNvSpPr/>
          <p:nvPr/>
        </p:nvSpPr>
        <p:spPr bwMode="gray">
          <a:xfrm>
            <a:off x="2160457" y="4890851"/>
            <a:ext cx="571568" cy="502961"/>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800" b="1" dirty="0">
                <a:solidFill>
                  <a:prstClr val="white"/>
                </a:solidFill>
                <a:cs typeface="Arial"/>
              </a:rPr>
              <a:t>0,78</a:t>
            </a:r>
          </a:p>
        </p:txBody>
      </p:sp>
      <p:sp>
        <p:nvSpPr>
          <p:cNvPr id="31" name="Ellipse 30">
            <a:extLst>
              <a:ext uri="{FF2B5EF4-FFF2-40B4-BE49-F238E27FC236}">
                <a16:creationId xmlns:a16="http://schemas.microsoft.com/office/drawing/2014/main" xmlns="" id="{0826A7DA-4865-5B93-615B-275B08F1E278}"/>
              </a:ext>
            </a:extLst>
          </p:cNvPr>
          <p:cNvSpPr/>
          <p:nvPr/>
        </p:nvSpPr>
        <p:spPr bwMode="gray">
          <a:xfrm>
            <a:off x="5929270" y="4830723"/>
            <a:ext cx="571568" cy="502961"/>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800" b="1" dirty="0">
                <a:solidFill>
                  <a:prstClr val="white"/>
                </a:solidFill>
                <a:cs typeface="Arial"/>
              </a:rPr>
              <a:t>20%</a:t>
            </a:r>
          </a:p>
        </p:txBody>
      </p:sp>
      <p:sp>
        <p:nvSpPr>
          <p:cNvPr id="32" name="ZoneTexte 31">
            <a:extLst>
              <a:ext uri="{FF2B5EF4-FFF2-40B4-BE49-F238E27FC236}">
                <a16:creationId xmlns:a16="http://schemas.microsoft.com/office/drawing/2014/main" xmlns="" id="{5AB58394-96F2-37BE-A748-153E220D3B4C}"/>
              </a:ext>
            </a:extLst>
          </p:cNvPr>
          <p:cNvSpPr txBox="1"/>
          <p:nvPr/>
        </p:nvSpPr>
        <p:spPr>
          <a:xfrm>
            <a:off x="1611002" y="5019559"/>
            <a:ext cx="401381" cy="261610"/>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kumimoji="0" sz="1693" b="1" i="0" u="none" strike="noStrike" cap="none" spc="0" normalizeH="0" baseline="0">
                <a:ln>
                  <a:noFill/>
                </a:ln>
                <a:solidFill>
                  <a:schemeClr val="bg1"/>
                </a:solidFill>
                <a:effectLst/>
                <a:uLnTx/>
                <a:uFillTx/>
                <a:latin typeface="Arial" panose="020B0604020202020204" pitchFamily="34" charset="0"/>
                <a:cs typeface="Arial" panose="020B0604020202020204" pitchFamily="34" charset="0"/>
              </a:defRPr>
            </a:lvl1pPr>
          </a:lstStyle>
          <a:p>
            <a:r>
              <a:rPr lang="fr-FR" sz="1050" dirty="0">
                <a:solidFill>
                  <a:prstClr val="white"/>
                </a:solidFill>
              </a:rPr>
              <a:t>HR </a:t>
            </a:r>
          </a:p>
        </p:txBody>
      </p:sp>
      <p:sp>
        <p:nvSpPr>
          <p:cNvPr id="33" name="ZoneTexte 32">
            <a:extLst>
              <a:ext uri="{FF2B5EF4-FFF2-40B4-BE49-F238E27FC236}">
                <a16:creationId xmlns:a16="http://schemas.microsoft.com/office/drawing/2014/main" xmlns="" id="{0A969D86-7ED1-0082-E706-C70E8D996CAC}"/>
              </a:ext>
            </a:extLst>
          </p:cNvPr>
          <p:cNvSpPr txBox="1"/>
          <p:nvPr/>
        </p:nvSpPr>
        <p:spPr>
          <a:xfrm>
            <a:off x="3564579" y="5019220"/>
            <a:ext cx="429569" cy="246221"/>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1000" b="1" dirty="0">
                <a:solidFill>
                  <a:prstClr val="white"/>
                </a:solidFill>
                <a:latin typeface="Arial" panose="020B0604020202020204" pitchFamily="34" charset="0"/>
                <a:cs typeface="Arial" panose="020B0604020202020204" pitchFamily="34" charset="0"/>
              </a:rPr>
              <a:t>SG </a:t>
            </a:r>
          </a:p>
        </p:txBody>
      </p:sp>
      <p:sp>
        <p:nvSpPr>
          <p:cNvPr id="34" name="Ellipse 33">
            <a:extLst>
              <a:ext uri="{FF2B5EF4-FFF2-40B4-BE49-F238E27FC236}">
                <a16:creationId xmlns:a16="http://schemas.microsoft.com/office/drawing/2014/main" xmlns="" id="{008EA6AA-F0B6-BE9B-CFA2-9372776A8DA7}"/>
              </a:ext>
            </a:extLst>
          </p:cNvPr>
          <p:cNvSpPr/>
          <p:nvPr/>
        </p:nvSpPr>
        <p:spPr bwMode="gray">
          <a:xfrm>
            <a:off x="4065458" y="4880150"/>
            <a:ext cx="571568" cy="502961"/>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800" b="1" dirty="0">
                <a:solidFill>
                  <a:prstClr val="white"/>
                </a:solidFill>
                <a:cs typeface="Arial"/>
              </a:rPr>
              <a:t>16,4</a:t>
            </a:r>
          </a:p>
        </p:txBody>
      </p:sp>
      <p:sp>
        <p:nvSpPr>
          <p:cNvPr id="36" name="Ellipse 35">
            <a:extLst>
              <a:ext uri="{FF2B5EF4-FFF2-40B4-BE49-F238E27FC236}">
                <a16:creationId xmlns:a16="http://schemas.microsoft.com/office/drawing/2014/main" xmlns="" id="{5E2107FB-41F9-55C1-2E1A-0AE2964858F1}"/>
              </a:ext>
            </a:extLst>
          </p:cNvPr>
          <p:cNvSpPr/>
          <p:nvPr/>
        </p:nvSpPr>
        <p:spPr bwMode="gray">
          <a:xfrm>
            <a:off x="7096668" y="5219289"/>
            <a:ext cx="571568" cy="502961"/>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800" b="1" dirty="0">
                <a:solidFill>
                  <a:prstClr val="white"/>
                </a:solidFill>
                <a:cs typeface="Arial"/>
              </a:rPr>
              <a:t>30%</a:t>
            </a:r>
          </a:p>
        </p:txBody>
      </p:sp>
      <p:sp>
        <p:nvSpPr>
          <p:cNvPr id="38" name="ZoneTexte 37">
            <a:extLst>
              <a:ext uri="{FF2B5EF4-FFF2-40B4-BE49-F238E27FC236}">
                <a16:creationId xmlns:a16="http://schemas.microsoft.com/office/drawing/2014/main" xmlns="" id="{37999A91-BC99-127F-A101-6EB85922637D}"/>
              </a:ext>
            </a:extLst>
          </p:cNvPr>
          <p:cNvSpPr txBox="1"/>
          <p:nvPr/>
        </p:nvSpPr>
        <p:spPr bwMode="gray">
          <a:xfrm>
            <a:off x="8702327" y="4275047"/>
            <a:ext cx="3397209" cy="308113"/>
          </a:xfrm>
          <a:prstGeom prst="rect">
            <a:avLst/>
          </a:prstGeom>
          <a:noFill/>
        </p:spPr>
        <p:txBody>
          <a:bodyPr wrap="none" lIns="0" tIns="0" rIns="0" bIns="0" rtlCol="0">
            <a:noAutofit/>
          </a:bodyPr>
          <a:lstStyle/>
          <a:p>
            <a:pPr defTabSz="457200"/>
            <a:r>
              <a:rPr lang="fr-FR" sz="1600" b="1" dirty="0">
                <a:solidFill>
                  <a:prstClr val="black"/>
                </a:solidFill>
              </a:rPr>
              <a:t>Effets </a:t>
            </a:r>
            <a:r>
              <a:rPr lang="fr-FR" sz="1600" b="1" dirty="0" err="1">
                <a:solidFill>
                  <a:prstClr val="black"/>
                </a:solidFill>
              </a:rPr>
              <a:t>immunomédiés</a:t>
            </a:r>
            <a:r>
              <a:rPr lang="fr-FR" sz="1600" b="1" dirty="0">
                <a:solidFill>
                  <a:prstClr val="black"/>
                </a:solidFill>
              </a:rPr>
              <a:t> grade </a:t>
            </a:r>
            <a:r>
              <a:rPr lang="fr-FR" sz="1600" b="1" dirty="0" smtClean="0">
                <a:solidFill>
                  <a:prstClr val="black"/>
                </a:solidFill>
              </a:rPr>
              <a:t>3-4 : </a:t>
            </a:r>
            <a:endParaRPr lang="fr-FR" sz="1600" b="1" dirty="0">
              <a:solidFill>
                <a:prstClr val="black"/>
              </a:solidFill>
            </a:endParaRPr>
          </a:p>
        </p:txBody>
      </p:sp>
      <p:sp>
        <p:nvSpPr>
          <p:cNvPr id="39" name="Ellipse 38">
            <a:extLst>
              <a:ext uri="{FF2B5EF4-FFF2-40B4-BE49-F238E27FC236}">
                <a16:creationId xmlns:a16="http://schemas.microsoft.com/office/drawing/2014/main" xmlns="" id="{6E3618CA-87D0-426A-9EF2-7B1CEDD22A34}"/>
              </a:ext>
            </a:extLst>
          </p:cNvPr>
          <p:cNvSpPr/>
          <p:nvPr/>
        </p:nvSpPr>
        <p:spPr bwMode="gray">
          <a:xfrm>
            <a:off x="9972608" y="4723854"/>
            <a:ext cx="571568" cy="502961"/>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800" b="1">
                <a:solidFill>
                  <a:prstClr val="white"/>
                </a:solidFill>
                <a:cs typeface="Arial"/>
              </a:rPr>
              <a:t>20%</a:t>
            </a:r>
            <a:endParaRPr lang="fr-FR" sz="800" b="1" dirty="0">
              <a:solidFill>
                <a:prstClr val="white"/>
              </a:solidFill>
              <a:cs typeface="Arial"/>
            </a:endParaRPr>
          </a:p>
        </p:txBody>
      </p:sp>
      <p:pic>
        <p:nvPicPr>
          <p:cNvPr id="40" name="Image 39">
            <a:extLst>
              <a:ext uri="{FF2B5EF4-FFF2-40B4-BE49-F238E27FC236}">
                <a16:creationId xmlns:a16="http://schemas.microsoft.com/office/drawing/2014/main" xmlns="" id="{E05C72DD-1367-F47E-59C3-0B3DA363C716}"/>
              </a:ext>
            </a:extLst>
          </p:cNvPr>
          <p:cNvPicPr>
            <a:picLocks noChangeAspect="1"/>
          </p:cNvPicPr>
          <p:nvPr/>
        </p:nvPicPr>
        <p:blipFill>
          <a:blip r:embed="rId6"/>
          <a:stretch>
            <a:fillRect/>
          </a:stretch>
        </p:blipFill>
        <p:spPr>
          <a:xfrm>
            <a:off x="8452095" y="2449421"/>
            <a:ext cx="3647441" cy="1556369"/>
          </a:xfrm>
          <a:prstGeom prst="rect">
            <a:avLst/>
          </a:prstGeom>
        </p:spPr>
      </p:pic>
      <p:sp>
        <p:nvSpPr>
          <p:cNvPr id="3" name="Espace réservé du contenu 2"/>
          <p:cNvSpPr>
            <a:spLocks noGrp="1"/>
          </p:cNvSpPr>
          <p:nvPr>
            <p:ph sz="quarter" idx="16"/>
          </p:nvPr>
        </p:nvSpPr>
        <p:spPr/>
        <p:txBody>
          <a:bodyPr/>
          <a:lstStyle/>
          <a:p>
            <a:r>
              <a:rPr lang="fr-FR" dirty="0" err="1"/>
              <a:t>Sangro</a:t>
            </a:r>
            <a:r>
              <a:rPr lang="fr-FR" dirty="0"/>
              <a:t> et al. WGCI 2023 </a:t>
            </a:r>
          </a:p>
          <a:p>
            <a:endParaRPr lang="fr-FR" dirty="0"/>
          </a:p>
        </p:txBody>
      </p:sp>
      <p:sp>
        <p:nvSpPr>
          <p:cNvPr id="2" name="Forme libre 1"/>
          <p:cNvSpPr/>
          <p:nvPr/>
        </p:nvSpPr>
        <p:spPr>
          <a:xfrm>
            <a:off x="1810030" y="2417528"/>
            <a:ext cx="6019800" cy="1552575"/>
          </a:xfrm>
          <a:custGeom>
            <a:avLst/>
            <a:gdLst>
              <a:gd name="connsiteX0" fmla="*/ 6010275 w 6019800"/>
              <a:gd name="connsiteY0" fmla="*/ 1552575 h 1552575"/>
              <a:gd name="connsiteX1" fmla="*/ 6019800 w 6019800"/>
              <a:gd name="connsiteY1" fmla="*/ 1352550 h 1552575"/>
              <a:gd name="connsiteX2" fmla="*/ 5514975 w 6019800"/>
              <a:gd name="connsiteY2" fmla="*/ 1371600 h 1552575"/>
              <a:gd name="connsiteX3" fmla="*/ 5457825 w 6019800"/>
              <a:gd name="connsiteY3" fmla="*/ 1314450 h 1552575"/>
              <a:gd name="connsiteX4" fmla="*/ 4933950 w 6019800"/>
              <a:gd name="connsiteY4" fmla="*/ 1314450 h 1552575"/>
              <a:gd name="connsiteX5" fmla="*/ 4714875 w 6019800"/>
              <a:gd name="connsiteY5" fmla="*/ 1285875 h 1552575"/>
              <a:gd name="connsiteX6" fmla="*/ 4095750 w 6019800"/>
              <a:gd name="connsiteY6" fmla="*/ 1295400 h 1552575"/>
              <a:gd name="connsiteX7" fmla="*/ 4019550 w 6019800"/>
              <a:gd name="connsiteY7" fmla="*/ 1295400 h 1552575"/>
              <a:gd name="connsiteX8" fmla="*/ 4019550 w 6019800"/>
              <a:gd name="connsiteY8" fmla="*/ 1266825 h 1552575"/>
              <a:gd name="connsiteX9" fmla="*/ 3819525 w 6019800"/>
              <a:gd name="connsiteY9" fmla="*/ 1257300 h 1552575"/>
              <a:gd name="connsiteX10" fmla="*/ 3629025 w 6019800"/>
              <a:gd name="connsiteY10" fmla="*/ 1238250 h 1552575"/>
              <a:gd name="connsiteX11" fmla="*/ 3495675 w 6019800"/>
              <a:gd name="connsiteY11" fmla="*/ 1219200 h 1552575"/>
              <a:gd name="connsiteX12" fmla="*/ 3200400 w 6019800"/>
              <a:gd name="connsiteY12" fmla="*/ 1228725 h 1552575"/>
              <a:gd name="connsiteX13" fmla="*/ 3019425 w 6019800"/>
              <a:gd name="connsiteY13" fmla="*/ 1171575 h 1552575"/>
              <a:gd name="connsiteX14" fmla="*/ 2695575 w 6019800"/>
              <a:gd name="connsiteY14" fmla="*/ 1123950 h 1552575"/>
              <a:gd name="connsiteX15" fmla="*/ 2066925 w 6019800"/>
              <a:gd name="connsiteY15" fmla="*/ 971550 h 1552575"/>
              <a:gd name="connsiteX16" fmla="*/ 1924050 w 6019800"/>
              <a:gd name="connsiteY16" fmla="*/ 942975 h 1552575"/>
              <a:gd name="connsiteX17" fmla="*/ 1752600 w 6019800"/>
              <a:gd name="connsiteY17" fmla="*/ 885825 h 1552575"/>
              <a:gd name="connsiteX18" fmla="*/ 1562100 w 6019800"/>
              <a:gd name="connsiteY18" fmla="*/ 838200 h 1552575"/>
              <a:gd name="connsiteX19" fmla="*/ 1428750 w 6019800"/>
              <a:gd name="connsiteY19" fmla="*/ 800100 h 1552575"/>
              <a:gd name="connsiteX20" fmla="*/ 1057275 w 6019800"/>
              <a:gd name="connsiteY20" fmla="*/ 638175 h 1552575"/>
              <a:gd name="connsiteX21" fmla="*/ 914400 w 6019800"/>
              <a:gd name="connsiteY21" fmla="*/ 552450 h 1552575"/>
              <a:gd name="connsiteX22" fmla="*/ 771525 w 6019800"/>
              <a:gd name="connsiteY22" fmla="*/ 504825 h 1552575"/>
              <a:gd name="connsiteX23" fmla="*/ 333375 w 6019800"/>
              <a:gd name="connsiteY23" fmla="*/ 200025 h 1552575"/>
              <a:gd name="connsiteX24" fmla="*/ 123825 w 6019800"/>
              <a:gd name="connsiteY24" fmla="*/ 95250 h 1552575"/>
              <a:gd name="connsiteX25" fmla="*/ 0 w 6019800"/>
              <a:gd name="connsiteY25"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19800" h="1552575">
                <a:moveTo>
                  <a:pt x="6010275" y="1552575"/>
                </a:moveTo>
                <a:lnTo>
                  <a:pt x="6019800" y="1352550"/>
                </a:lnTo>
                <a:lnTo>
                  <a:pt x="5514975" y="1371600"/>
                </a:lnTo>
                <a:lnTo>
                  <a:pt x="5457825" y="1314450"/>
                </a:lnTo>
                <a:lnTo>
                  <a:pt x="4933950" y="1314450"/>
                </a:lnTo>
                <a:lnTo>
                  <a:pt x="4714875" y="1285875"/>
                </a:lnTo>
                <a:lnTo>
                  <a:pt x="4095750" y="1295400"/>
                </a:lnTo>
                <a:lnTo>
                  <a:pt x="4019550" y="1295400"/>
                </a:lnTo>
                <a:lnTo>
                  <a:pt x="4019550" y="1266825"/>
                </a:lnTo>
                <a:lnTo>
                  <a:pt x="3819525" y="1257300"/>
                </a:lnTo>
                <a:lnTo>
                  <a:pt x="3629025" y="1238250"/>
                </a:lnTo>
                <a:lnTo>
                  <a:pt x="3495675" y="1219200"/>
                </a:lnTo>
                <a:lnTo>
                  <a:pt x="3200400" y="1228725"/>
                </a:lnTo>
                <a:lnTo>
                  <a:pt x="3019425" y="1171575"/>
                </a:lnTo>
                <a:lnTo>
                  <a:pt x="2695575" y="1123950"/>
                </a:lnTo>
                <a:lnTo>
                  <a:pt x="2066925" y="971550"/>
                </a:lnTo>
                <a:lnTo>
                  <a:pt x="1924050" y="942975"/>
                </a:lnTo>
                <a:lnTo>
                  <a:pt x="1752600" y="885825"/>
                </a:lnTo>
                <a:lnTo>
                  <a:pt x="1562100" y="838200"/>
                </a:lnTo>
                <a:lnTo>
                  <a:pt x="1428750" y="800100"/>
                </a:lnTo>
                <a:lnTo>
                  <a:pt x="1057275" y="638175"/>
                </a:lnTo>
                <a:lnTo>
                  <a:pt x="914400" y="552450"/>
                </a:lnTo>
                <a:lnTo>
                  <a:pt x="771525" y="504825"/>
                </a:lnTo>
                <a:lnTo>
                  <a:pt x="333375" y="200025"/>
                </a:lnTo>
                <a:lnTo>
                  <a:pt x="123825" y="95250"/>
                </a:lnTo>
                <a:lnTo>
                  <a:pt x="0" y="0"/>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4" name="Forme libre 3"/>
          <p:cNvSpPr/>
          <p:nvPr/>
        </p:nvSpPr>
        <p:spPr>
          <a:xfrm>
            <a:off x="1838605" y="2436578"/>
            <a:ext cx="5953125" cy="1171575"/>
          </a:xfrm>
          <a:custGeom>
            <a:avLst/>
            <a:gdLst>
              <a:gd name="connsiteX0" fmla="*/ 5953125 w 5953125"/>
              <a:gd name="connsiteY0" fmla="*/ 1162050 h 1171575"/>
              <a:gd name="connsiteX1" fmla="*/ 5238750 w 5953125"/>
              <a:gd name="connsiteY1" fmla="*/ 1171575 h 1171575"/>
              <a:gd name="connsiteX2" fmla="*/ 5162550 w 5953125"/>
              <a:gd name="connsiteY2" fmla="*/ 1143000 h 1171575"/>
              <a:gd name="connsiteX3" fmla="*/ 4343400 w 5953125"/>
              <a:gd name="connsiteY3" fmla="*/ 1133475 h 1171575"/>
              <a:gd name="connsiteX4" fmla="*/ 4105275 w 5953125"/>
              <a:gd name="connsiteY4" fmla="*/ 1114425 h 1171575"/>
              <a:gd name="connsiteX5" fmla="*/ 3933825 w 5953125"/>
              <a:gd name="connsiteY5" fmla="*/ 1066800 h 1171575"/>
              <a:gd name="connsiteX6" fmla="*/ 3705225 w 5953125"/>
              <a:gd name="connsiteY6" fmla="*/ 1057275 h 1171575"/>
              <a:gd name="connsiteX7" fmla="*/ 3314700 w 5953125"/>
              <a:gd name="connsiteY7" fmla="*/ 1047750 h 1171575"/>
              <a:gd name="connsiteX8" fmla="*/ 3190875 w 5953125"/>
              <a:gd name="connsiteY8" fmla="*/ 1009650 h 1171575"/>
              <a:gd name="connsiteX9" fmla="*/ 3038475 w 5953125"/>
              <a:gd name="connsiteY9" fmla="*/ 1019175 h 1171575"/>
              <a:gd name="connsiteX10" fmla="*/ 2847975 w 5953125"/>
              <a:gd name="connsiteY10" fmla="*/ 981075 h 1171575"/>
              <a:gd name="connsiteX11" fmla="*/ 2733675 w 5953125"/>
              <a:gd name="connsiteY11" fmla="*/ 933450 h 1171575"/>
              <a:gd name="connsiteX12" fmla="*/ 2371725 w 5953125"/>
              <a:gd name="connsiteY12" fmla="*/ 904875 h 1171575"/>
              <a:gd name="connsiteX13" fmla="*/ 2238375 w 5953125"/>
              <a:gd name="connsiteY13" fmla="*/ 866775 h 1171575"/>
              <a:gd name="connsiteX14" fmla="*/ 2047875 w 5953125"/>
              <a:gd name="connsiteY14" fmla="*/ 847725 h 1171575"/>
              <a:gd name="connsiteX15" fmla="*/ 1847850 w 5953125"/>
              <a:gd name="connsiteY15" fmla="*/ 809625 h 1171575"/>
              <a:gd name="connsiteX16" fmla="*/ 1800225 w 5953125"/>
              <a:gd name="connsiteY16" fmla="*/ 771525 h 1171575"/>
              <a:gd name="connsiteX17" fmla="*/ 1638300 w 5953125"/>
              <a:gd name="connsiteY17" fmla="*/ 752475 h 1171575"/>
              <a:gd name="connsiteX18" fmla="*/ 1476375 w 5953125"/>
              <a:gd name="connsiteY18" fmla="*/ 723900 h 1171575"/>
              <a:gd name="connsiteX19" fmla="*/ 1438275 w 5953125"/>
              <a:gd name="connsiteY19" fmla="*/ 714375 h 1171575"/>
              <a:gd name="connsiteX20" fmla="*/ 1381125 w 5953125"/>
              <a:gd name="connsiteY20" fmla="*/ 685800 h 1171575"/>
              <a:gd name="connsiteX21" fmla="*/ 1285875 w 5953125"/>
              <a:gd name="connsiteY21" fmla="*/ 657225 h 1171575"/>
              <a:gd name="connsiteX22" fmla="*/ 1190625 w 5953125"/>
              <a:gd name="connsiteY22" fmla="*/ 609600 h 1171575"/>
              <a:gd name="connsiteX23" fmla="*/ 1076325 w 5953125"/>
              <a:gd name="connsiteY23" fmla="*/ 561975 h 1171575"/>
              <a:gd name="connsiteX24" fmla="*/ 1009650 w 5953125"/>
              <a:gd name="connsiteY24" fmla="*/ 514350 h 1171575"/>
              <a:gd name="connsiteX25" fmla="*/ 923925 w 5953125"/>
              <a:gd name="connsiteY25" fmla="*/ 485775 h 1171575"/>
              <a:gd name="connsiteX26" fmla="*/ 723900 w 5953125"/>
              <a:gd name="connsiteY26" fmla="*/ 400050 h 1171575"/>
              <a:gd name="connsiteX27" fmla="*/ 523875 w 5953125"/>
              <a:gd name="connsiteY27" fmla="*/ 314325 h 1171575"/>
              <a:gd name="connsiteX28" fmla="*/ 438150 w 5953125"/>
              <a:gd name="connsiteY28" fmla="*/ 285750 h 1171575"/>
              <a:gd name="connsiteX29" fmla="*/ 142875 w 5953125"/>
              <a:gd name="connsiteY29" fmla="*/ 104775 h 1171575"/>
              <a:gd name="connsiteX30" fmla="*/ 0 w 5953125"/>
              <a:gd name="connsiteY30"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3125" h="1171575">
                <a:moveTo>
                  <a:pt x="5953125" y="1162050"/>
                </a:moveTo>
                <a:lnTo>
                  <a:pt x="5238750" y="1171575"/>
                </a:lnTo>
                <a:lnTo>
                  <a:pt x="5162550" y="1143000"/>
                </a:lnTo>
                <a:lnTo>
                  <a:pt x="4343400" y="1133475"/>
                </a:lnTo>
                <a:lnTo>
                  <a:pt x="4105275" y="1114425"/>
                </a:lnTo>
                <a:lnTo>
                  <a:pt x="3933825" y="1066800"/>
                </a:lnTo>
                <a:lnTo>
                  <a:pt x="3705225" y="1057275"/>
                </a:lnTo>
                <a:lnTo>
                  <a:pt x="3314700" y="1047750"/>
                </a:lnTo>
                <a:lnTo>
                  <a:pt x="3190875" y="1009650"/>
                </a:lnTo>
                <a:lnTo>
                  <a:pt x="3038475" y="1019175"/>
                </a:lnTo>
                <a:lnTo>
                  <a:pt x="2847975" y="981075"/>
                </a:lnTo>
                <a:lnTo>
                  <a:pt x="2733675" y="933450"/>
                </a:lnTo>
                <a:lnTo>
                  <a:pt x="2371725" y="904875"/>
                </a:lnTo>
                <a:lnTo>
                  <a:pt x="2238375" y="866775"/>
                </a:lnTo>
                <a:lnTo>
                  <a:pt x="2047875" y="847725"/>
                </a:lnTo>
                <a:lnTo>
                  <a:pt x="1847850" y="809625"/>
                </a:lnTo>
                <a:lnTo>
                  <a:pt x="1800225" y="771525"/>
                </a:lnTo>
                <a:lnTo>
                  <a:pt x="1638300" y="752475"/>
                </a:lnTo>
                <a:lnTo>
                  <a:pt x="1476375" y="723900"/>
                </a:lnTo>
                <a:lnTo>
                  <a:pt x="1438275" y="714375"/>
                </a:lnTo>
                <a:lnTo>
                  <a:pt x="1381125" y="685800"/>
                </a:lnTo>
                <a:lnTo>
                  <a:pt x="1285875" y="657225"/>
                </a:lnTo>
                <a:lnTo>
                  <a:pt x="1190625" y="609600"/>
                </a:lnTo>
                <a:lnTo>
                  <a:pt x="1076325" y="561975"/>
                </a:lnTo>
                <a:lnTo>
                  <a:pt x="1009650" y="514350"/>
                </a:lnTo>
                <a:lnTo>
                  <a:pt x="923925" y="485775"/>
                </a:lnTo>
                <a:lnTo>
                  <a:pt x="723900" y="400050"/>
                </a:lnTo>
                <a:lnTo>
                  <a:pt x="523875" y="314325"/>
                </a:lnTo>
                <a:lnTo>
                  <a:pt x="438150" y="285750"/>
                </a:lnTo>
                <a:lnTo>
                  <a:pt x="142875" y="104775"/>
                </a:lnTo>
                <a:lnTo>
                  <a:pt x="0" y="0"/>
                </a:lnTo>
              </a:path>
            </a:pathLst>
          </a:custGeom>
          <a:noFill/>
          <a:ln w="28575">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7" name="ZoneTexte 26"/>
          <p:cNvSpPr txBox="1"/>
          <p:nvPr/>
        </p:nvSpPr>
        <p:spPr>
          <a:xfrm rot="16200000">
            <a:off x="105457" y="3124466"/>
            <a:ext cx="2548752"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Probabilité de SG</a:t>
            </a:r>
            <a:endParaRPr lang="fr-FR" sz="900" dirty="0">
              <a:solidFill>
                <a:srgbClr val="000000">
                  <a:lumMod val="65000"/>
                  <a:lumOff val="35000"/>
                </a:srgbClr>
              </a:solidFill>
              <a:cs typeface="Calibri" panose="020F0502020204030204" pitchFamily="34" charset="0"/>
            </a:endParaRPr>
          </a:p>
        </p:txBody>
      </p:sp>
      <p:sp>
        <p:nvSpPr>
          <p:cNvPr id="41" name="ZoneTexte 40"/>
          <p:cNvSpPr txBox="1"/>
          <p:nvPr/>
        </p:nvSpPr>
        <p:spPr>
          <a:xfrm>
            <a:off x="3538345" y="4134977"/>
            <a:ext cx="2548752" cy="230832"/>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Tps à partir de la randomisation (mois)</a:t>
            </a:r>
            <a:endParaRPr lang="fr-FR" sz="900" dirty="0">
              <a:solidFill>
                <a:srgbClr val="000000">
                  <a:lumMod val="65000"/>
                  <a:lumOff val="35000"/>
                </a:srgbClr>
              </a:solidFill>
              <a:cs typeface="Calibri" panose="020F0502020204030204" pitchFamily="34" charset="0"/>
            </a:endParaRPr>
          </a:p>
        </p:txBody>
      </p:sp>
      <p:cxnSp>
        <p:nvCxnSpPr>
          <p:cNvPr id="42" name="Connecteur droit 41"/>
          <p:cNvCxnSpPr/>
          <p:nvPr/>
        </p:nvCxnSpPr>
        <p:spPr>
          <a:xfrm flipH="1" flipV="1">
            <a:off x="3610217" y="3239881"/>
            <a:ext cx="2352" cy="7002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H="1" flipV="1">
            <a:off x="4182096" y="3277102"/>
            <a:ext cx="2352" cy="7002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V="1">
            <a:off x="5399764" y="3473237"/>
            <a:ext cx="12992" cy="4952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flipV="1">
            <a:off x="6601805" y="3540695"/>
            <a:ext cx="12992" cy="4463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094032" y="2668176"/>
            <a:ext cx="983698" cy="507831"/>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SG à 18 mois</a:t>
            </a:r>
          </a:p>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48,7%</a:t>
            </a:r>
          </a:p>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41,5%</a:t>
            </a:r>
            <a:endParaRPr lang="fr-FR" sz="900" b="1" dirty="0">
              <a:solidFill>
                <a:srgbClr val="005086"/>
              </a:solidFill>
              <a:cs typeface="Calibri" panose="020F0502020204030204" pitchFamily="34" charset="0"/>
            </a:endParaRPr>
          </a:p>
        </p:txBody>
      </p:sp>
      <p:sp>
        <p:nvSpPr>
          <p:cNvPr id="49" name="ZoneTexte 48"/>
          <p:cNvSpPr txBox="1"/>
          <p:nvPr/>
        </p:nvSpPr>
        <p:spPr>
          <a:xfrm>
            <a:off x="3832180" y="2834884"/>
            <a:ext cx="954003" cy="507831"/>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SG à 24 mois</a:t>
            </a:r>
          </a:p>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40,5%</a:t>
            </a:r>
          </a:p>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32,6%</a:t>
            </a:r>
            <a:endParaRPr lang="fr-FR" sz="900" b="1" dirty="0">
              <a:solidFill>
                <a:srgbClr val="005086"/>
              </a:solidFill>
              <a:cs typeface="Calibri" panose="020F0502020204030204" pitchFamily="34" charset="0"/>
            </a:endParaRPr>
          </a:p>
        </p:txBody>
      </p:sp>
      <p:sp>
        <p:nvSpPr>
          <p:cNvPr id="50" name="ZoneTexte 49"/>
          <p:cNvSpPr txBox="1"/>
          <p:nvPr/>
        </p:nvSpPr>
        <p:spPr>
          <a:xfrm>
            <a:off x="4855161" y="2956154"/>
            <a:ext cx="1084320" cy="507831"/>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SG à 36 mois</a:t>
            </a:r>
          </a:p>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30,7%</a:t>
            </a:r>
          </a:p>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19,8%</a:t>
            </a:r>
            <a:endParaRPr lang="fr-FR" sz="900" b="1" dirty="0">
              <a:solidFill>
                <a:srgbClr val="005086"/>
              </a:solidFill>
              <a:cs typeface="Calibri" panose="020F0502020204030204" pitchFamily="34" charset="0"/>
            </a:endParaRPr>
          </a:p>
        </p:txBody>
      </p:sp>
      <p:sp>
        <p:nvSpPr>
          <p:cNvPr id="51" name="ZoneTexte 50"/>
          <p:cNvSpPr txBox="1"/>
          <p:nvPr/>
        </p:nvSpPr>
        <p:spPr>
          <a:xfrm>
            <a:off x="6099724" y="3041303"/>
            <a:ext cx="968341" cy="507831"/>
          </a:xfrm>
          <a:prstGeom prst="rect">
            <a:avLst/>
          </a:prstGeom>
          <a:noFill/>
        </p:spPr>
        <p:txBody>
          <a:bodyPr wrap="square" rtlCol="0">
            <a:spAutoFit/>
          </a:bodyPr>
          <a:lstStyle/>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dirty="0" smtClean="0">
                <a:solidFill>
                  <a:srgbClr val="000000">
                    <a:lumMod val="65000"/>
                    <a:lumOff val="35000"/>
                  </a:srgbClr>
                </a:solidFill>
                <a:cs typeface="Calibri" panose="020F0502020204030204" pitchFamily="34" charset="0"/>
              </a:rPr>
              <a:t>SG à 48 mois</a:t>
            </a:r>
          </a:p>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005086"/>
                </a:solidFill>
                <a:cs typeface="Calibri" panose="020F0502020204030204" pitchFamily="34" charset="0"/>
              </a:rPr>
              <a:t>25,2%</a:t>
            </a:r>
          </a:p>
          <a:p>
            <a:pPr algn="ct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900" b="1" dirty="0" smtClean="0">
                <a:solidFill>
                  <a:srgbClr val="FF7F4D"/>
                </a:solidFill>
                <a:cs typeface="Calibri" panose="020F0502020204030204" pitchFamily="34" charset="0"/>
              </a:rPr>
              <a:t>15,1%</a:t>
            </a:r>
            <a:endParaRPr lang="fr-FR" sz="900" b="1" dirty="0">
              <a:solidFill>
                <a:srgbClr val="005086"/>
              </a:solidFill>
              <a:cs typeface="Calibri" panose="020F0502020204030204" pitchFamily="34" charset="0"/>
            </a:endParaRPr>
          </a:p>
        </p:txBody>
      </p:sp>
      <p:sp>
        <p:nvSpPr>
          <p:cNvPr id="52" name="ZoneTexte 51"/>
          <p:cNvSpPr txBox="1"/>
          <p:nvPr/>
        </p:nvSpPr>
        <p:spPr>
          <a:xfrm>
            <a:off x="2961919" y="3319385"/>
            <a:ext cx="865166" cy="307777"/>
          </a:xfrm>
          <a:prstGeom prst="rect">
            <a:avLst/>
          </a:prstGeom>
          <a:noFill/>
        </p:spPr>
        <p:txBody>
          <a:bodyPr wrap="square" rtlCol="0">
            <a:spAutoFit/>
          </a:bodyPr>
          <a:lstStyle/>
          <a:p>
            <a:pP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cs typeface="Calibri" panose="020F0502020204030204" pitchFamily="34" charset="0"/>
              </a:rPr>
              <a:t>Taux SG</a:t>
            </a:r>
          </a:p>
          <a:p>
            <a:pP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cs typeface="Calibri" panose="020F0502020204030204" pitchFamily="34" charset="0"/>
              </a:rPr>
              <a:t>Ratio : 1,17</a:t>
            </a:r>
          </a:p>
        </p:txBody>
      </p:sp>
      <p:sp>
        <p:nvSpPr>
          <p:cNvPr id="53" name="ZoneTexte 52"/>
          <p:cNvSpPr txBox="1"/>
          <p:nvPr/>
        </p:nvSpPr>
        <p:spPr>
          <a:xfrm>
            <a:off x="3586044" y="3516998"/>
            <a:ext cx="791127" cy="307777"/>
          </a:xfrm>
          <a:prstGeom prst="rect">
            <a:avLst/>
          </a:prstGeom>
          <a:noFill/>
        </p:spPr>
        <p:txBody>
          <a:bodyPr wrap="square" rtlCol="0">
            <a:spAutoFit/>
          </a:bodyPr>
          <a:lstStyle/>
          <a:p>
            <a:pP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cs typeface="Calibri" panose="020F0502020204030204" pitchFamily="34" charset="0"/>
              </a:rPr>
              <a:t>Taux SG</a:t>
            </a:r>
          </a:p>
          <a:p>
            <a:pP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cs typeface="Calibri" panose="020F0502020204030204" pitchFamily="34" charset="0"/>
              </a:rPr>
              <a:t>Ratio : 1,24</a:t>
            </a:r>
          </a:p>
        </p:txBody>
      </p:sp>
      <p:sp>
        <p:nvSpPr>
          <p:cNvPr id="54" name="ZoneTexte 53"/>
          <p:cNvSpPr txBox="1"/>
          <p:nvPr/>
        </p:nvSpPr>
        <p:spPr>
          <a:xfrm>
            <a:off x="4750954" y="3671860"/>
            <a:ext cx="865166" cy="307777"/>
          </a:xfrm>
          <a:prstGeom prst="rect">
            <a:avLst/>
          </a:prstGeom>
          <a:noFill/>
        </p:spPr>
        <p:txBody>
          <a:bodyPr wrap="square" rtlCol="0">
            <a:spAutoFit/>
          </a:bodyPr>
          <a:lstStyle/>
          <a:p>
            <a:pP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cs typeface="Calibri" panose="020F0502020204030204" pitchFamily="34" charset="0"/>
              </a:rPr>
              <a:t>Taux SG</a:t>
            </a:r>
          </a:p>
          <a:p>
            <a:pP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cs typeface="Calibri" panose="020F0502020204030204" pitchFamily="34" charset="0"/>
              </a:rPr>
              <a:t>Ratio : 1,55</a:t>
            </a:r>
          </a:p>
        </p:txBody>
      </p:sp>
      <p:sp>
        <p:nvSpPr>
          <p:cNvPr id="55" name="ZoneTexte 54"/>
          <p:cNvSpPr txBox="1"/>
          <p:nvPr/>
        </p:nvSpPr>
        <p:spPr>
          <a:xfrm>
            <a:off x="6000445" y="3700658"/>
            <a:ext cx="865166" cy="307777"/>
          </a:xfrm>
          <a:prstGeom prst="rect">
            <a:avLst/>
          </a:prstGeom>
          <a:noFill/>
        </p:spPr>
        <p:txBody>
          <a:bodyPr wrap="square" rtlCol="0">
            <a:spAutoFit/>
          </a:bodyPr>
          <a:lstStyle/>
          <a:p>
            <a:pP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cs typeface="Calibri" panose="020F0502020204030204" pitchFamily="34" charset="0"/>
              </a:rPr>
              <a:t>Taux SG</a:t>
            </a:r>
          </a:p>
          <a:p>
            <a:pPr defTabSz="457200">
              <a:defRPr sz="1400" b="0" i="0" u="none" strike="noStrike" kern="1200" baseline="0">
                <a:solidFill>
                  <a:srgbClr val="000000">
                    <a:lumMod val="65000"/>
                    <a:lumOff val="35000"/>
                  </a:srgbClr>
                </a:solidFill>
                <a:latin typeface="+mj-lt"/>
                <a:ea typeface="+mn-ea"/>
                <a:cs typeface="Calibri" panose="020F0502020204030204" pitchFamily="34" charset="0"/>
              </a:defRPr>
            </a:pPr>
            <a:r>
              <a:rPr lang="fr-FR" sz="700" b="1" dirty="0" smtClean="0">
                <a:solidFill>
                  <a:srgbClr val="005086"/>
                </a:solidFill>
                <a:cs typeface="Calibri" panose="020F0502020204030204" pitchFamily="34" charset="0"/>
              </a:rPr>
              <a:t>Ratio : 1,67</a:t>
            </a:r>
          </a:p>
        </p:txBody>
      </p:sp>
      <p:sp>
        <p:nvSpPr>
          <p:cNvPr id="60" name="Rectangle 59"/>
          <p:cNvSpPr/>
          <p:nvPr/>
        </p:nvSpPr>
        <p:spPr>
          <a:xfrm>
            <a:off x="1041339" y="1499090"/>
            <a:ext cx="7114126" cy="322476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6" name="ZoneTexte 25">
            <a:extLst>
              <a:ext uri="{FF2B5EF4-FFF2-40B4-BE49-F238E27FC236}">
                <a16:creationId xmlns:a16="http://schemas.microsoft.com/office/drawing/2014/main" xmlns="" id="{F7DAC46A-74D9-96C6-5B32-8B341C37AA49}"/>
              </a:ext>
            </a:extLst>
          </p:cNvPr>
          <p:cNvSpPr txBox="1"/>
          <p:nvPr/>
        </p:nvSpPr>
        <p:spPr>
          <a:xfrm>
            <a:off x="1330490" y="1377182"/>
            <a:ext cx="3114864" cy="338554"/>
          </a:xfrm>
          <a:prstGeom prst="rect">
            <a:avLst/>
          </a:prstGeom>
          <a:solidFill>
            <a:schemeClr val="bg1"/>
          </a:solidFill>
        </p:spPr>
        <p:txBody>
          <a:bodyPr wrap="square" rtlCol="0">
            <a:spAutoFit/>
          </a:bodyPr>
          <a:lstStyle/>
          <a:p>
            <a:pPr>
              <a:defRPr/>
            </a:pPr>
            <a:r>
              <a:rPr lang="fr-FR" sz="1600" dirty="0">
                <a:solidFill>
                  <a:srgbClr val="002C4C"/>
                </a:solidFill>
                <a:latin typeface="Arial" panose="020B0604020202020204" pitchFamily="34" charset="0"/>
                <a:cs typeface="Arial" panose="020B0604020202020204" pitchFamily="34" charset="0"/>
              </a:rPr>
              <a:t>Survie globale</a:t>
            </a:r>
          </a:p>
        </p:txBody>
      </p:sp>
      <p:graphicFrame>
        <p:nvGraphicFramePr>
          <p:cNvPr id="59" name="Tableau 58"/>
          <p:cNvGraphicFramePr>
            <a:graphicFrameLocks noGrp="1"/>
          </p:cNvGraphicFramePr>
          <p:nvPr>
            <p:extLst/>
          </p:nvPr>
        </p:nvGraphicFramePr>
        <p:xfrm>
          <a:off x="5291212" y="1268430"/>
          <a:ext cx="2773636" cy="1508760"/>
        </p:xfrm>
        <a:graphic>
          <a:graphicData uri="http://schemas.openxmlformats.org/drawingml/2006/table">
            <a:tbl>
              <a:tblPr firstRow="1" bandRow="1">
                <a:tableStyleId>{5C22544A-7EE6-4342-B048-85BDC9FD1C3A}</a:tableStyleId>
              </a:tblPr>
              <a:tblGrid>
                <a:gridCol w="1269827"/>
                <a:gridCol w="660760"/>
                <a:gridCol w="116840"/>
                <a:gridCol w="726209"/>
              </a:tblGrid>
              <a:tr h="228767">
                <a:tc>
                  <a:txBody>
                    <a:bodyPr/>
                    <a:lstStyle/>
                    <a:p>
                      <a:pPr algn="r"/>
                      <a:r>
                        <a:rPr lang="fr-FR" sz="700" dirty="0" err="1" smtClean="0">
                          <a:solidFill>
                            <a:schemeClr val="tx1"/>
                          </a:solidFill>
                        </a:rPr>
                        <a:t>Updated</a:t>
                      </a:r>
                      <a:r>
                        <a:rPr lang="fr-FR" sz="700" dirty="0" smtClean="0">
                          <a:solidFill>
                            <a:schemeClr val="tx1"/>
                          </a:solidFill>
                        </a:rPr>
                        <a:t> OS</a:t>
                      </a:r>
                      <a:endParaRPr lang="fr-FR" sz="70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700" dirty="0" smtClean="0">
                          <a:solidFill>
                            <a:schemeClr val="bg1"/>
                          </a:solidFill>
                        </a:rPr>
                        <a:t>STRIDE (N=393)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005086"/>
                    </a:solidFill>
                  </a:tcPr>
                </a:tc>
                <a:tc gridSpan="2">
                  <a:txBody>
                    <a:bodyPr/>
                    <a:lstStyle/>
                    <a:p>
                      <a:pPr algn="ctr"/>
                      <a:r>
                        <a:rPr lang="fr-FR" sz="700" dirty="0" err="1" smtClean="0">
                          <a:solidFill>
                            <a:schemeClr val="bg1"/>
                          </a:solidFill>
                        </a:rPr>
                        <a:t>Sorafenib</a:t>
                      </a:r>
                      <a:r>
                        <a:rPr lang="fr-FR" sz="700" dirty="0" smtClean="0">
                          <a:solidFill>
                            <a:schemeClr val="bg1"/>
                          </a:solidFill>
                        </a:rPr>
                        <a:t> </a:t>
                      </a:r>
                    </a:p>
                    <a:p>
                      <a:pPr algn="ctr"/>
                      <a:r>
                        <a:rPr lang="fr-FR" sz="700" dirty="0" smtClean="0">
                          <a:solidFill>
                            <a:schemeClr val="bg1"/>
                          </a:solidFill>
                        </a:rPr>
                        <a:t>(n = 389)</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FF7F4D"/>
                    </a:solidFill>
                  </a:tcPr>
                </a:tc>
                <a:tc hMerge="1">
                  <a:txBody>
                    <a:bodyPr/>
                    <a:lstStyle/>
                    <a:p>
                      <a:endParaRPr lang="fr-FR"/>
                    </a:p>
                  </a:txBody>
                  <a:tcPr/>
                </a:tc>
              </a:tr>
              <a:tr h="148698">
                <a:tc>
                  <a:txBody>
                    <a:bodyPr/>
                    <a:lstStyle/>
                    <a:p>
                      <a:pPr algn="r"/>
                      <a:r>
                        <a:rPr lang="fr-FR" sz="700" b="1" dirty="0" smtClean="0">
                          <a:solidFill>
                            <a:schemeClr val="tx1"/>
                          </a:solidFill>
                        </a:rPr>
                        <a:t>SG </a:t>
                      </a:r>
                      <a:r>
                        <a:rPr lang="fr-FR" sz="700" b="1" dirty="0" err="1" smtClean="0">
                          <a:solidFill>
                            <a:schemeClr val="tx1"/>
                          </a:solidFill>
                        </a:rPr>
                        <a:t>evets</a:t>
                      </a:r>
                      <a:r>
                        <a:rPr lang="fr-FR" sz="700" b="1" dirty="0" smtClean="0">
                          <a:solidFill>
                            <a:schemeClr val="tx1"/>
                          </a:solidFill>
                        </a:rPr>
                        <a:t>, n (%)</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700" dirty="0" smtClean="0">
                          <a:solidFill>
                            <a:schemeClr val="tx1"/>
                          </a:solidFill>
                        </a:rPr>
                        <a:t>291 (74,0)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algn="ctr"/>
                      <a:r>
                        <a:rPr lang="fr-FR" sz="700" dirty="0" smtClean="0">
                          <a:solidFill>
                            <a:schemeClr val="tx1"/>
                          </a:solidFill>
                        </a:rPr>
                        <a:t>316 (81,2)</a:t>
                      </a:r>
                      <a:endParaRPr lang="fr-FR" sz="700" dirty="0">
                        <a:solidFill>
                          <a:schemeClr val="tx1"/>
                        </a:solidFill>
                      </a:endParaRP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fr-FR"/>
                    </a:p>
                  </a:txBody>
                  <a:tcPr/>
                </a:tc>
              </a:tr>
              <a:tr h="228767">
                <a:tc>
                  <a:txBody>
                    <a:bodyPr/>
                    <a:lstStyle/>
                    <a:p>
                      <a:pPr algn="r"/>
                      <a:r>
                        <a:rPr lang="fr-FR" sz="700" b="1" dirty="0" err="1" smtClean="0">
                          <a:solidFill>
                            <a:schemeClr val="tx1"/>
                          </a:solidFill>
                        </a:rPr>
                        <a:t>mSG</a:t>
                      </a:r>
                      <a:r>
                        <a:rPr lang="fr-FR" sz="700" b="1" dirty="0" smtClean="0">
                          <a:solidFill>
                            <a:schemeClr val="tx1"/>
                          </a:solidFill>
                        </a:rPr>
                        <a:t>, mois (IC95%)</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sz="700" dirty="0" smtClean="0">
                          <a:solidFill>
                            <a:schemeClr val="tx1"/>
                          </a:solidFill>
                        </a:rPr>
                        <a:t>16,4</a:t>
                      </a:r>
                    </a:p>
                    <a:p>
                      <a:pPr algn="ctr"/>
                      <a:r>
                        <a:rPr lang="fr-FR" sz="700" dirty="0" smtClean="0">
                          <a:solidFill>
                            <a:schemeClr val="tx1"/>
                          </a:solidFill>
                        </a:rPr>
                        <a:t>(14,2-19,6)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gridSpan="2">
                  <a:txBody>
                    <a:bodyPr/>
                    <a:lstStyle/>
                    <a:p>
                      <a:pPr algn="ctr"/>
                      <a:r>
                        <a:rPr lang="fr-FR" sz="700" dirty="0" smtClean="0">
                          <a:solidFill>
                            <a:schemeClr val="tx1"/>
                          </a:solidFill>
                        </a:rPr>
                        <a:t>13,8</a:t>
                      </a:r>
                    </a:p>
                    <a:p>
                      <a:pPr algn="ctr"/>
                      <a:r>
                        <a:rPr lang="fr-FR" sz="700" dirty="0" smtClean="0">
                          <a:solidFill>
                            <a:schemeClr val="tx1"/>
                          </a:solidFill>
                        </a:rPr>
                        <a:t>(12,3-16,1)</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fr-FR"/>
                    </a:p>
                  </a:txBody>
                  <a:tcPr/>
                </a:tc>
              </a:tr>
              <a:tr h="148698">
                <a:tc>
                  <a:txBody>
                    <a:bodyPr/>
                    <a:lstStyle/>
                    <a:p>
                      <a:pPr algn="r"/>
                      <a:r>
                        <a:rPr lang="fr-FR" sz="700" b="1" dirty="0" smtClean="0">
                          <a:solidFill>
                            <a:schemeClr val="tx1"/>
                          </a:solidFill>
                        </a:rPr>
                        <a:t>HR</a:t>
                      </a:r>
                      <a:r>
                        <a:rPr lang="fr-FR" sz="700" b="1" baseline="0" dirty="0" smtClean="0">
                          <a:solidFill>
                            <a:schemeClr val="tx1"/>
                          </a:solidFill>
                        </a:rPr>
                        <a:t> </a:t>
                      </a:r>
                      <a:r>
                        <a:rPr lang="fr-FR" sz="700" b="1" dirty="0" smtClean="0">
                          <a:solidFill>
                            <a:schemeClr val="tx1"/>
                          </a:solidFill>
                        </a:rPr>
                        <a:t>(IC95%)</a:t>
                      </a:r>
                      <a:r>
                        <a:rPr lang="fr-FR" sz="700" b="1" baseline="30000" dirty="0" smtClean="0">
                          <a:solidFill>
                            <a:schemeClr val="tx1"/>
                          </a:solidFill>
                        </a:rPr>
                        <a:t>a</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3">
                  <a:txBody>
                    <a:bodyPr/>
                    <a:lstStyle/>
                    <a:p>
                      <a:pPr algn="ctr"/>
                      <a:r>
                        <a:rPr lang="fr-FR" sz="700" dirty="0" smtClean="0">
                          <a:solidFill>
                            <a:schemeClr val="tx1"/>
                          </a:solidFill>
                        </a:rPr>
                        <a:t>0,78 (0,67-0,92)</a:t>
                      </a:r>
                      <a:endParaRPr lang="fr-FR" sz="700" baseline="30000" dirty="0" smtClean="0">
                        <a:solidFill>
                          <a:schemeClr val="tx1"/>
                        </a:solidFill>
                      </a:endParaRP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lang="fr-FR"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r>
              <a:tr h="148698">
                <a:tc>
                  <a:txBody>
                    <a:bodyPr/>
                    <a:lstStyle/>
                    <a:p>
                      <a:pPr algn="r"/>
                      <a:r>
                        <a:rPr lang="fr-FR" sz="700" b="1" kern="1200" dirty="0" smtClean="0">
                          <a:solidFill>
                            <a:schemeClr val="tx1"/>
                          </a:solidFill>
                          <a:latin typeface="+mn-lt"/>
                          <a:ea typeface="+mn-ea"/>
                          <a:cs typeface="+mn-cs"/>
                        </a:rPr>
                        <a:t>p-value (bilatéral)</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gridSpan="3">
                  <a:txBody>
                    <a:bodyPr/>
                    <a:lstStyle/>
                    <a:p>
                      <a:pPr algn="ctr"/>
                      <a:r>
                        <a:rPr lang="fr-FR" sz="700" b="0" kern="1200" dirty="0" smtClean="0">
                          <a:solidFill>
                            <a:schemeClr val="tx1"/>
                          </a:solidFill>
                          <a:latin typeface="+mn-lt"/>
                          <a:ea typeface="+mn-ea"/>
                          <a:cs typeface="+mn-cs"/>
                        </a:rPr>
                        <a:t>0,0037</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hMerge="1">
                  <a:txBody>
                    <a:bodyPr/>
                    <a:lstStyle/>
                    <a:p>
                      <a:endParaRPr lang="fr-FR"/>
                    </a:p>
                  </a:txBody>
                  <a:tcPr/>
                </a:tc>
                <a:tc hMerge="1">
                  <a:txBody>
                    <a:bodyPr/>
                    <a:lstStyle/>
                    <a:p>
                      <a:pPr algn="ctr"/>
                      <a:endParaRPr lang="fr-FR" sz="700" baseline="30000" dirty="0" smtClean="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r>
              <a:tr h="228767">
                <a:tc>
                  <a:txBody>
                    <a:bodyPr/>
                    <a:lstStyle/>
                    <a:p>
                      <a:pPr algn="r"/>
                      <a:r>
                        <a:rPr lang="en-US" sz="700" b="1" kern="1200" dirty="0" err="1" smtClean="0">
                          <a:solidFill>
                            <a:schemeClr val="tx1"/>
                          </a:solidFill>
                          <a:latin typeface="+mn-lt"/>
                          <a:ea typeface="+mn-ea"/>
                          <a:cs typeface="+mn-cs"/>
                        </a:rPr>
                        <a:t>Durée</a:t>
                      </a:r>
                      <a:r>
                        <a:rPr lang="en-US" sz="700" b="1" kern="1200" dirty="0" smtClean="0">
                          <a:solidFill>
                            <a:schemeClr val="tx1"/>
                          </a:solidFill>
                          <a:latin typeface="+mn-lt"/>
                          <a:ea typeface="+mn-ea"/>
                          <a:cs typeface="+mn-cs"/>
                        </a:rPr>
                        <a:t> de </a:t>
                      </a:r>
                      <a:r>
                        <a:rPr lang="en-US" sz="700" b="1" kern="1200" dirty="0" err="1" smtClean="0">
                          <a:solidFill>
                            <a:schemeClr val="tx1"/>
                          </a:solidFill>
                          <a:latin typeface="+mn-lt"/>
                          <a:ea typeface="+mn-ea"/>
                          <a:cs typeface="+mn-cs"/>
                        </a:rPr>
                        <a:t>suivi</a:t>
                      </a:r>
                      <a:r>
                        <a:rPr lang="en-US" sz="700" b="1" kern="1200" dirty="0" smtClean="0">
                          <a:solidFill>
                            <a:schemeClr val="tx1"/>
                          </a:solidFill>
                          <a:latin typeface="+mn-lt"/>
                          <a:ea typeface="+mn-ea"/>
                          <a:cs typeface="+mn-cs"/>
                        </a:rPr>
                        <a:t> </a:t>
                      </a:r>
                      <a:r>
                        <a:rPr lang="en-US" sz="700" b="1" kern="1200" dirty="0" err="1" smtClean="0">
                          <a:solidFill>
                            <a:schemeClr val="tx1"/>
                          </a:solidFill>
                          <a:latin typeface="+mn-lt"/>
                          <a:ea typeface="+mn-ea"/>
                          <a:cs typeface="+mn-cs"/>
                        </a:rPr>
                        <a:t>médiane</a:t>
                      </a:r>
                      <a:r>
                        <a:rPr lang="en-US" sz="700" b="1" kern="1200" dirty="0" smtClean="0">
                          <a:solidFill>
                            <a:schemeClr val="tx1"/>
                          </a:solidFill>
                          <a:latin typeface="+mn-lt"/>
                          <a:ea typeface="+mn-ea"/>
                          <a:cs typeface="+mn-cs"/>
                        </a:rPr>
                        <a:t> (IC95%)</a:t>
                      </a:r>
                    </a:p>
                  </a:txBody>
                  <a:tcPr anchor="ct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algn="ctr"/>
                      <a:r>
                        <a:rPr lang="fr-FR" sz="700" b="0" kern="1200" dirty="0" smtClean="0">
                          <a:solidFill>
                            <a:schemeClr val="tx1"/>
                          </a:solidFill>
                          <a:latin typeface="+mn-lt"/>
                          <a:ea typeface="+mn-ea"/>
                          <a:cs typeface="+mn-cs"/>
                        </a:rPr>
                        <a:t>49,12</a:t>
                      </a:r>
                    </a:p>
                    <a:p>
                      <a:pPr algn="ctr"/>
                      <a:r>
                        <a:rPr lang="fr-FR" sz="700" b="0" kern="1200" dirty="0" smtClean="0">
                          <a:solidFill>
                            <a:schemeClr val="tx1"/>
                          </a:solidFill>
                          <a:latin typeface="+mn-lt"/>
                          <a:ea typeface="+mn-ea"/>
                          <a:cs typeface="+mn-cs"/>
                        </a:rPr>
                        <a:t>(46,95-50,17)</a:t>
                      </a:r>
                    </a:p>
                  </a:txBody>
                  <a:tcPr anchor="ct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r>
                        <a:rPr lang="fr-FR" sz="700" b="0" kern="1200" dirty="0" smtClean="0">
                          <a:solidFill>
                            <a:schemeClr val="tx1"/>
                          </a:solidFill>
                          <a:latin typeface="+mn-lt"/>
                          <a:ea typeface="+mn-ea"/>
                          <a:cs typeface="+mn-cs"/>
                        </a:rPr>
                        <a:t>47,31</a:t>
                      </a:r>
                    </a:p>
                    <a:p>
                      <a:pPr algn="ctr"/>
                      <a:r>
                        <a:rPr lang="fr-FR" sz="700" b="0" kern="1200" dirty="0" smtClean="0">
                          <a:solidFill>
                            <a:schemeClr val="tx1"/>
                          </a:solidFill>
                          <a:latin typeface="+mn-lt"/>
                          <a:ea typeface="+mn-ea"/>
                          <a:cs typeface="+mn-cs"/>
                        </a:rPr>
                        <a:t>(45,08-49,15)</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
        <p:nvSpPr>
          <p:cNvPr id="46" name="Ellipse 45">
            <a:extLst>
              <a:ext uri="{FF2B5EF4-FFF2-40B4-BE49-F238E27FC236}">
                <a16:creationId xmlns:a16="http://schemas.microsoft.com/office/drawing/2014/main" xmlns="" id="{BBC8654C-19D8-CDAB-659A-A776F7CBE204}"/>
              </a:ext>
            </a:extLst>
          </p:cNvPr>
          <p:cNvSpPr/>
          <p:nvPr/>
        </p:nvSpPr>
        <p:spPr bwMode="gray">
          <a:xfrm>
            <a:off x="6373845" y="5221625"/>
            <a:ext cx="558295" cy="511512"/>
          </a:xfrm>
          <a:prstGeom prst="ellipse">
            <a:avLst/>
          </a:prstGeom>
          <a:solidFill>
            <a:srgbClr val="002C4C"/>
          </a:solidFill>
          <a:ln>
            <a:noFill/>
          </a:ln>
          <a:effectLst>
            <a:innerShdw blurRad="63500" dist="50800" dir="8100000">
              <a:prstClr val="black">
                <a:alpha val="49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fr-FR" sz="800" b="1" dirty="0">
                <a:solidFill>
                  <a:prstClr val="white"/>
                </a:solidFill>
                <a:cs typeface="Arial"/>
              </a:rPr>
              <a:t>40%</a:t>
            </a:r>
          </a:p>
        </p:txBody>
      </p:sp>
      <p:sp>
        <p:nvSpPr>
          <p:cNvPr id="47" name="ZoneTexte 46">
            <a:extLst>
              <a:ext uri="{FF2B5EF4-FFF2-40B4-BE49-F238E27FC236}">
                <a16:creationId xmlns:a16="http://schemas.microsoft.com/office/drawing/2014/main" xmlns="" id="{D8CDEB07-FF0D-7377-63F1-A4A6239404BD}"/>
              </a:ext>
            </a:extLst>
          </p:cNvPr>
          <p:cNvSpPr txBox="1"/>
          <p:nvPr/>
        </p:nvSpPr>
        <p:spPr>
          <a:xfrm>
            <a:off x="5849110" y="5774236"/>
            <a:ext cx="2726479" cy="246221"/>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1000" b="1" dirty="0">
                <a:solidFill>
                  <a:prstClr val="white"/>
                </a:solidFill>
                <a:cs typeface="Arial" panose="020B0604020202020204" pitchFamily="34" charset="0"/>
              </a:rPr>
              <a:t>Survie        24               36 mois</a:t>
            </a:r>
          </a:p>
        </p:txBody>
      </p:sp>
    </p:spTree>
    <p:custDataLst>
      <p:tags r:id="rId1"/>
    </p:custDataLst>
    <p:extLst>
      <p:ext uri="{BB962C8B-B14F-4D97-AF65-F5344CB8AC3E}">
        <p14:creationId xmlns:p14="http://schemas.microsoft.com/office/powerpoint/2010/main" val="31839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CAED283A-C12D-400B-A0AA-21DE46466B9F}"/>
              </a:ext>
            </a:extLst>
          </p:cNvPr>
          <p:cNvSpPr txBox="1"/>
          <p:nvPr/>
        </p:nvSpPr>
        <p:spPr>
          <a:xfrm>
            <a:off x="1017816" y="5388088"/>
            <a:ext cx="3321246" cy="461665"/>
          </a:xfrm>
          <a:prstGeom prst="rect">
            <a:avLst/>
          </a:prstGeom>
          <a:noFill/>
          <a:ln>
            <a:noFill/>
          </a:ln>
        </p:spPr>
        <p:txBody>
          <a:bodyPr wrap="square" rtlCol="0">
            <a:spAutoFit/>
          </a:bodyPr>
          <a:lstStyle/>
          <a:p>
            <a:pPr defTabSz="457200"/>
            <a:r>
              <a:rPr lang="fr-FR" sz="800" dirty="0">
                <a:solidFill>
                  <a:prstClr val="white">
                    <a:lumMod val="50000"/>
                  </a:prstClr>
                </a:solidFill>
              </a:rPr>
              <a:t>* Libellé d’AMM: traitement après échec du sorafenib</a:t>
            </a:r>
          </a:p>
          <a:p>
            <a:pPr defTabSz="457200"/>
            <a:r>
              <a:rPr lang="fr-FR" sz="800" dirty="0">
                <a:solidFill>
                  <a:prstClr val="white">
                    <a:lumMod val="50000"/>
                  </a:prstClr>
                </a:solidFill>
              </a:rPr>
              <a:t>** Pas d’AMM dans l’indication CHC en France</a:t>
            </a:r>
          </a:p>
          <a:p>
            <a:pPr defTabSz="457200"/>
            <a:r>
              <a:rPr lang="fr-FR" sz="800" dirty="0">
                <a:solidFill>
                  <a:prstClr val="white">
                    <a:lumMod val="50000"/>
                  </a:prstClr>
                </a:solidFill>
              </a:rPr>
              <a:t>*** Pas de remboursement dans l’indication CHC en France</a:t>
            </a:r>
          </a:p>
        </p:txBody>
      </p:sp>
      <p:sp>
        <p:nvSpPr>
          <p:cNvPr id="3" name="ZoneTexte 2">
            <a:extLst>
              <a:ext uri="{FF2B5EF4-FFF2-40B4-BE49-F238E27FC236}">
                <a16:creationId xmlns:a16="http://schemas.microsoft.com/office/drawing/2014/main" xmlns="" id="{27F17008-F955-379A-709A-F24A63C53E2A}"/>
              </a:ext>
            </a:extLst>
          </p:cNvPr>
          <p:cNvSpPr txBox="1"/>
          <p:nvPr/>
        </p:nvSpPr>
        <p:spPr>
          <a:xfrm rot="10800000" flipV="1">
            <a:off x="8425697" y="5313289"/>
            <a:ext cx="3754346" cy="707886"/>
          </a:xfrm>
          <a:prstGeom prst="rect">
            <a:avLst/>
          </a:prstGeom>
          <a:noFill/>
          <a:ln>
            <a:noFill/>
          </a:ln>
        </p:spPr>
        <p:txBody>
          <a:bodyPr wrap="square" rtlCol="0">
            <a:spAutoFit/>
          </a:bodyPr>
          <a:lstStyle/>
          <a:p>
            <a:pPr defTabSz="457200"/>
            <a:r>
              <a:rPr lang="fr-FR" sz="800" dirty="0">
                <a:solidFill>
                  <a:prstClr val="white">
                    <a:lumMod val="50000"/>
                  </a:prstClr>
                </a:solidFill>
              </a:rPr>
              <a:t>(2) option de traitement supplémentaire de 1</a:t>
            </a:r>
            <a:r>
              <a:rPr lang="fr-FR" sz="800" baseline="30000" dirty="0">
                <a:solidFill>
                  <a:prstClr val="white">
                    <a:lumMod val="50000"/>
                  </a:prstClr>
                </a:solidFill>
              </a:rPr>
              <a:t>ère</a:t>
            </a:r>
            <a:r>
              <a:rPr lang="fr-FR" sz="800" dirty="0">
                <a:solidFill>
                  <a:prstClr val="white">
                    <a:lumMod val="50000"/>
                  </a:prstClr>
                </a:solidFill>
              </a:rPr>
              <a:t> ligne chez les patients adultes atteints d'un CHC avancé ou non résécable, n’ayant pas reçu de traitement systémique antérieur, avec une fonction hépatique préservée (stade Child-Pugh A), un score ECOG 0 ou 1, et non éligibles aux traitements locorégionaux ou en échec à l’un d’eux.</a:t>
            </a:r>
          </a:p>
        </p:txBody>
      </p:sp>
      <p:sp>
        <p:nvSpPr>
          <p:cNvPr id="7" name="ZoneTexte 6">
            <a:extLst>
              <a:ext uri="{FF2B5EF4-FFF2-40B4-BE49-F238E27FC236}">
                <a16:creationId xmlns:a16="http://schemas.microsoft.com/office/drawing/2014/main" xmlns="" id="{84AECFB4-6540-E039-55E4-B864BA351CE5}"/>
              </a:ext>
            </a:extLst>
          </p:cNvPr>
          <p:cNvSpPr txBox="1"/>
          <p:nvPr/>
        </p:nvSpPr>
        <p:spPr>
          <a:xfrm>
            <a:off x="4510874" y="5297133"/>
            <a:ext cx="3826926" cy="707886"/>
          </a:xfrm>
          <a:prstGeom prst="rect">
            <a:avLst/>
          </a:prstGeom>
          <a:noFill/>
          <a:ln>
            <a:noFill/>
          </a:ln>
        </p:spPr>
        <p:txBody>
          <a:bodyPr wrap="square" rtlCol="0">
            <a:spAutoFit/>
          </a:bodyPr>
          <a:lstStyle/>
          <a:p>
            <a:pPr algn="just" defTabSz="457200"/>
            <a:r>
              <a:rPr lang="fr-FR" sz="800" dirty="0">
                <a:solidFill>
                  <a:prstClr val="white">
                    <a:lumMod val="50000"/>
                  </a:prstClr>
                </a:solidFill>
              </a:rPr>
              <a:t>(1) L’</a:t>
            </a:r>
            <a:r>
              <a:rPr lang="fr-FR" sz="800" dirty="0" err="1">
                <a:solidFill>
                  <a:prstClr val="white">
                    <a:lumMod val="50000"/>
                  </a:prstClr>
                </a:solidFill>
              </a:rPr>
              <a:t>atezolizumab</a:t>
            </a:r>
            <a:r>
              <a:rPr lang="fr-FR" sz="800" dirty="0">
                <a:solidFill>
                  <a:prstClr val="white">
                    <a:lumMod val="50000"/>
                  </a:prstClr>
                </a:solidFill>
              </a:rPr>
              <a:t> en association au </a:t>
            </a:r>
            <a:r>
              <a:rPr lang="fr-FR" sz="800" dirty="0" err="1">
                <a:solidFill>
                  <a:prstClr val="white">
                    <a:lumMod val="50000"/>
                  </a:prstClr>
                </a:solidFill>
              </a:rPr>
              <a:t>bevacizumab</a:t>
            </a:r>
            <a:r>
              <a:rPr lang="fr-FR" sz="800" dirty="0">
                <a:solidFill>
                  <a:prstClr val="white">
                    <a:lumMod val="50000"/>
                  </a:prstClr>
                </a:solidFill>
              </a:rPr>
              <a:t>, est indiqué chez les patients atteints d’un cancer du foie avancé ou non résécable, n’ayant pas reçu de traitement systémique antérieur, avec une fonction hépatique préservée (stade Child-Pugh A) et non éligibles aux traitements locorégionaux ou en échec à l’un de ces traitements.</a:t>
            </a:r>
          </a:p>
        </p:txBody>
      </p:sp>
      <p:grpSp>
        <p:nvGrpSpPr>
          <p:cNvPr id="19" name="Groupe 18"/>
          <p:cNvGrpSpPr/>
          <p:nvPr/>
        </p:nvGrpSpPr>
        <p:grpSpPr>
          <a:xfrm>
            <a:off x="1001340" y="222065"/>
            <a:ext cx="10993209" cy="5111539"/>
            <a:chOff x="518783" y="41660"/>
            <a:chExt cx="11714474" cy="6027706"/>
          </a:xfrm>
        </p:grpSpPr>
        <p:sp>
          <p:nvSpPr>
            <p:cNvPr id="22" name="Rectangle 21">
              <a:extLst>
                <a:ext uri="{FF2B5EF4-FFF2-40B4-BE49-F238E27FC236}">
                  <a16:creationId xmlns:a16="http://schemas.microsoft.com/office/drawing/2014/main" xmlns="" id="{050104D3-E033-E01A-9D50-079735DA307D}"/>
                </a:ext>
              </a:extLst>
            </p:cNvPr>
            <p:cNvSpPr/>
            <p:nvPr/>
          </p:nvSpPr>
          <p:spPr>
            <a:xfrm>
              <a:off x="3719736" y="1492998"/>
              <a:ext cx="5112567" cy="963493"/>
            </a:xfrm>
            <a:prstGeom prst="rect">
              <a:avLst/>
            </a:prstGeom>
            <a:solidFill>
              <a:schemeClr val="bg1">
                <a:lumMod val="75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400">
                <a:solidFill>
                  <a:prstClr val="white"/>
                </a:solidFill>
              </a:endParaRPr>
            </a:p>
          </p:txBody>
        </p:sp>
        <p:sp>
          <p:nvSpPr>
            <p:cNvPr id="4" name="Rectangle 3"/>
            <p:cNvSpPr/>
            <p:nvPr/>
          </p:nvSpPr>
          <p:spPr>
            <a:xfrm>
              <a:off x="3875494" y="41660"/>
              <a:ext cx="5172832" cy="357190"/>
            </a:xfrm>
            <a:prstGeom prst="rect">
              <a:avLst/>
            </a:prstGeom>
            <a:solidFill>
              <a:srgbClr val="002C4C"/>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defTabSz="457200"/>
              <a:r>
                <a:rPr lang="fr-FR" sz="1400" b="1" dirty="0">
                  <a:solidFill>
                    <a:prstClr val="white"/>
                  </a:solidFill>
                  <a:cs typeface="Times New Roman" pitchFamily="18" charset="0"/>
                </a:rPr>
                <a:t>Traitement systémique palliatif du CHC avancé</a:t>
              </a:r>
            </a:p>
          </p:txBody>
        </p:sp>
        <p:sp>
          <p:nvSpPr>
            <p:cNvPr id="5" name="Rectangle 4"/>
            <p:cNvSpPr/>
            <p:nvPr/>
          </p:nvSpPr>
          <p:spPr>
            <a:xfrm>
              <a:off x="8319032" y="3099797"/>
              <a:ext cx="1458588" cy="462999"/>
            </a:xfrm>
            <a:prstGeom prst="rect">
              <a:avLst/>
            </a:prstGeom>
            <a:solidFill>
              <a:srgbClr val="FF7F4D"/>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defTabSz="457200"/>
              <a:r>
                <a:rPr lang="fr-FR" sz="1400" b="1" dirty="0" err="1" smtClean="0">
                  <a:solidFill>
                    <a:prstClr val="white"/>
                  </a:solidFill>
                  <a:cs typeface="Times New Roman" pitchFamily="18" charset="0"/>
                </a:rPr>
                <a:t>Sorafénib</a:t>
              </a:r>
              <a:endParaRPr lang="fr-FR" sz="1400" b="1" dirty="0">
                <a:solidFill>
                  <a:prstClr val="white"/>
                </a:solidFill>
                <a:cs typeface="Times New Roman" pitchFamily="18" charset="0"/>
              </a:endParaRPr>
            </a:p>
          </p:txBody>
        </p:sp>
        <p:sp>
          <p:nvSpPr>
            <p:cNvPr id="6" name="Rectangle 5"/>
            <p:cNvSpPr/>
            <p:nvPr/>
          </p:nvSpPr>
          <p:spPr>
            <a:xfrm>
              <a:off x="10431116" y="3099796"/>
              <a:ext cx="1563455" cy="462999"/>
            </a:xfrm>
            <a:prstGeom prst="rect">
              <a:avLst/>
            </a:prstGeom>
            <a:solidFill>
              <a:schemeClr val="accent1">
                <a:lumMod val="50000"/>
              </a:schemeClr>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defTabSz="457200"/>
              <a:r>
                <a:rPr lang="fr-FR" sz="1400" b="1" dirty="0">
                  <a:solidFill>
                    <a:prstClr val="white"/>
                  </a:solidFill>
                  <a:cs typeface="Times New Roman" pitchFamily="18" charset="0"/>
                </a:rPr>
                <a:t>Lenvatinib ***</a:t>
              </a:r>
            </a:p>
          </p:txBody>
        </p:sp>
        <p:sp>
          <p:nvSpPr>
            <p:cNvPr id="8" name="Rectangle 7"/>
            <p:cNvSpPr/>
            <p:nvPr/>
          </p:nvSpPr>
          <p:spPr>
            <a:xfrm>
              <a:off x="3888921" y="1673697"/>
              <a:ext cx="2369195" cy="617489"/>
            </a:xfrm>
            <a:prstGeom prst="rect">
              <a:avLst/>
            </a:prstGeom>
            <a:ln/>
            <a:effectLst/>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fr-FR" sz="1400" b="1" dirty="0" smtClean="0">
                  <a:solidFill>
                    <a:prstClr val="white"/>
                  </a:solidFill>
                  <a:cs typeface="Times New Roman" pitchFamily="18" charset="0"/>
                </a:rPr>
                <a:t>Atézolizumab </a:t>
              </a:r>
              <a:r>
                <a:rPr lang="fr-FR" sz="1400" b="1" dirty="0">
                  <a:solidFill>
                    <a:prstClr val="white"/>
                  </a:solidFill>
                  <a:cs typeface="Times New Roman" pitchFamily="18" charset="0"/>
                </a:rPr>
                <a:t>+ </a:t>
              </a:r>
              <a:r>
                <a:rPr lang="fr-FR" sz="1400" b="1" dirty="0" smtClean="0">
                  <a:solidFill>
                    <a:prstClr val="white"/>
                  </a:solidFill>
                  <a:cs typeface="Times New Roman" pitchFamily="18" charset="0"/>
                </a:rPr>
                <a:t>Bévacizumab </a:t>
              </a:r>
              <a:r>
                <a:rPr lang="fr-FR" sz="1400" b="1" dirty="0">
                  <a:solidFill>
                    <a:prstClr val="white"/>
                  </a:solidFill>
                  <a:cs typeface="Times New Roman" pitchFamily="18" charset="0"/>
                </a:rPr>
                <a:t>(1)</a:t>
              </a:r>
            </a:p>
          </p:txBody>
        </p:sp>
        <p:sp>
          <p:nvSpPr>
            <p:cNvPr id="61" name="Rectangle 60"/>
            <p:cNvSpPr/>
            <p:nvPr/>
          </p:nvSpPr>
          <p:spPr>
            <a:xfrm>
              <a:off x="518783" y="1018932"/>
              <a:ext cx="366170" cy="2608997"/>
            </a:xfrm>
            <a:prstGeom prst="rect">
              <a:avLst/>
            </a:prstGeom>
            <a:solidFill>
              <a:schemeClr val="bg1">
                <a:lumMod val="50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57200"/>
              <a:r>
                <a:rPr lang="fr-FR" sz="1400" b="1" dirty="0" smtClean="0">
                  <a:solidFill>
                    <a:prstClr val="white"/>
                  </a:solidFill>
                  <a:cs typeface="Times New Roman" pitchFamily="18" charset="0"/>
                </a:rPr>
                <a:t>1</a:t>
              </a:r>
              <a:r>
                <a:rPr lang="fr-FR" sz="1400" b="1" baseline="30000" dirty="0" smtClean="0">
                  <a:solidFill>
                    <a:prstClr val="white"/>
                  </a:solidFill>
                  <a:cs typeface="Times New Roman" pitchFamily="18" charset="0"/>
                </a:rPr>
                <a:t>ère</a:t>
              </a:r>
              <a:r>
                <a:rPr lang="fr-FR" sz="1400" b="1" dirty="0" smtClean="0">
                  <a:solidFill>
                    <a:prstClr val="white"/>
                  </a:solidFill>
                  <a:cs typeface="Times New Roman" pitchFamily="18" charset="0"/>
                </a:rPr>
                <a:t> ligne</a:t>
              </a:r>
              <a:endParaRPr lang="fr-FR" sz="1400" b="1" dirty="0">
                <a:solidFill>
                  <a:prstClr val="white"/>
                </a:solidFill>
                <a:cs typeface="Times New Roman" pitchFamily="18" charset="0"/>
              </a:endParaRPr>
            </a:p>
          </p:txBody>
        </p:sp>
        <p:sp>
          <p:nvSpPr>
            <p:cNvPr id="62" name="Rectangle 61"/>
            <p:cNvSpPr/>
            <p:nvPr/>
          </p:nvSpPr>
          <p:spPr>
            <a:xfrm>
              <a:off x="518783" y="3874004"/>
              <a:ext cx="374614" cy="2195362"/>
            </a:xfrm>
            <a:prstGeom prst="rect">
              <a:avLst/>
            </a:prstGeom>
            <a:solidFill>
              <a:srgbClr val="3A3839"/>
            </a:solidFill>
            <a:ln>
              <a:noFill/>
            </a:ln>
            <a:effectLst/>
            <a:scene3d>
              <a:camera prst="orthographicFront"/>
              <a:lightRig rig="threePt" dir="t"/>
            </a:scene3d>
            <a:sp3d>
              <a:bevelT w="0" h="0"/>
            </a:sp3d>
          </p:spPr>
          <p:style>
            <a:lnRef idx="1">
              <a:schemeClr val="accent2"/>
            </a:lnRef>
            <a:fillRef idx="2">
              <a:schemeClr val="accent2"/>
            </a:fillRef>
            <a:effectRef idx="1">
              <a:schemeClr val="accent2"/>
            </a:effectRef>
            <a:fontRef idx="minor">
              <a:schemeClr val="dk1"/>
            </a:fontRef>
          </p:style>
          <p:txBody>
            <a:bodyPr vert="vert270" rtlCol="0" anchor="ctr"/>
            <a:lstStyle/>
            <a:p>
              <a:pPr algn="ctr" defTabSz="457200"/>
              <a:r>
                <a:rPr lang="fr-FR" sz="1400" b="1" dirty="0">
                  <a:solidFill>
                    <a:prstClr val="white"/>
                  </a:solidFill>
                  <a:cs typeface="Times New Roman" pitchFamily="18" charset="0"/>
                </a:rPr>
                <a:t>Après </a:t>
              </a:r>
              <a:r>
                <a:rPr lang="fr-FR" sz="1400" b="1" dirty="0" smtClean="0">
                  <a:solidFill>
                    <a:prstClr val="white"/>
                  </a:solidFill>
                  <a:cs typeface="Times New Roman" pitchFamily="18" charset="0"/>
                </a:rPr>
                <a:t>1</a:t>
              </a:r>
              <a:r>
                <a:rPr lang="fr-FR" sz="1400" b="1" baseline="30000" dirty="0" smtClean="0">
                  <a:solidFill>
                    <a:prstClr val="white"/>
                  </a:solidFill>
                  <a:cs typeface="Times New Roman" pitchFamily="18" charset="0"/>
                </a:rPr>
                <a:t>ère</a:t>
              </a:r>
              <a:r>
                <a:rPr lang="fr-FR" sz="1400" b="1" dirty="0" smtClean="0">
                  <a:solidFill>
                    <a:prstClr val="white"/>
                  </a:solidFill>
                  <a:cs typeface="Times New Roman" pitchFamily="18" charset="0"/>
                </a:rPr>
                <a:t> ligne</a:t>
              </a:r>
              <a:endParaRPr lang="fr-FR" sz="1400" b="1" dirty="0">
                <a:solidFill>
                  <a:prstClr val="white"/>
                </a:solidFill>
                <a:cs typeface="Times New Roman" pitchFamily="18" charset="0"/>
              </a:endParaRPr>
            </a:p>
          </p:txBody>
        </p:sp>
        <p:sp>
          <p:nvSpPr>
            <p:cNvPr id="55" name="Rectangle à coins arrondis 7">
              <a:extLst>
                <a:ext uri="{FF2B5EF4-FFF2-40B4-BE49-F238E27FC236}">
                  <a16:creationId xmlns:a16="http://schemas.microsoft.com/office/drawing/2014/main" xmlns="" id="{F524A93E-A890-46A2-91BF-E17CBD248196}"/>
                </a:ext>
              </a:extLst>
            </p:cNvPr>
            <p:cNvSpPr/>
            <p:nvPr/>
          </p:nvSpPr>
          <p:spPr>
            <a:xfrm>
              <a:off x="8948020" y="2074190"/>
              <a:ext cx="2462780" cy="504056"/>
            </a:xfrm>
            <a:prstGeom prst="rect">
              <a:avLst/>
            </a:prstGeom>
            <a:ln/>
            <a:effectLst/>
          </p:spPr>
          <p:style>
            <a:lnRef idx="2">
              <a:schemeClr val="dk1"/>
            </a:lnRef>
            <a:fillRef idx="1">
              <a:schemeClr val="lt1"/>
            </a:fillRef>
            <a:effectRef idx="0">
              <a:schemeClr val="dk1"/>
            </a:effectRef>
            <a:fontRef idx="minor">
              <a:schemeClr val="dk1"/>
            </a:fontRef>
          </p:style>
          <p:txBody>
            <a:bodyPr rtlCol="0" anchor="ctr"/>
            <a:lstStyle/>
            <a:p>
              <a:pPr algn="ctr" defTabSz="457200"/>
              <a:r>
                <a:rPr lang="fr-FR" sz="1400" b="1" dirty="0">
                  <a:solidFill>
                    <a:prstClr val="black"/>
                  </a:solidFill>
                  <a:cs typeface="Times New Roman" pitchFamily="18" charset="0"/>
                </a:rPr>
                <a:t>Si contre-indication à l’immunothérapie</a:t>
              </a:r>
            </a:p>
          </p:txBody>
        </p:sp>
        <p:sp>
          <p:nvSpPr>
            <p:cNvPr id="53" name="Rectangle à coins arrondis 4">
              <a:extLst>
                <a:ext uri="{FF2B5EF4-FFF2-40B4-BE49-F238E27FC236}">
                  <a16:creationId xmlns:a16="http://schemas.microsoft.com/office/drawing/2014/main" xmlns="" id="{1A0E5824-F5B9-4F38-984B-55FFFD51F6B2}"/>
                </a:ext>
              </a:extLst>
            </p:cNvPr>
            <p:cNvSpPr/>
            <p:nvPr/>
          </p:nvSpPr>
          <p:spPr>
            <a:xfrm>
              <a:off x="1180934" y="4778931"/>
              <a:ext cx="1458588" cy="504056"/>
            </a:xfrm>
            <a:prstGeom prst="rect">
              <a:avLst/>
            </a:prstGeom>
            <a:solidFill>
              <a:srgbClr val="FF7F4D"/>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defTabSz="457200"/>
              <a:r>
                <a:rPr lang="fr-FR" sz="1400" b="1" dirty="0" err="1" smtClean="0">
                  <a:solidFill>
                    <a:prstClr val="white"/>
                  </a:solidFill>
                  <a:cs typeface="Times New Roman" pitchFamily="18" charset="0"/>
                </a:rPr>
                <a:t>Sorafénib</a:t>
              </a:r>
              <a:endParaRPr lang="fr-FR" sz="1400" b="1" dirty="0">
                <a:solidFill>
                  <a:prstClr val="white"/>
                </a:solidFill>
                <a:cs typeface="Times New Roman" pitchFamily="18" charset="0"/>
              </a:endParaRPr>
            </a:p>
          </p:txBody>
        </p:sp>
        <p:sp>
          <p:nvSpPr>
            <p:cNvPr id="54" name="Rectangle à coins arrondis 5">
              <a:extLst>
                <a:ext uri="{FF2B5EF4-FFF2-40B4-BE49-F238E27FC236}">
                  <a16:creationId xmlns:a16="http://schemas.microsoft.com/office/drawing/2014/main" xmlns="" id="{24BD2A9F-F3E2-4D1A-8110-7BE060DA6E20}"/>
                </a:ext>
              </a:extLst>
            </p:cNvPr>
            <p:cNvSpPr/>
            <p:nvPr/>
          </p:nvSpPr>
          <p:spPr>
            <a:xfrm>
              <a:off x="2674109" y="4779826"/>
              <a:ext cx="1453715" cy="504056"/>
            </a:xfrm>
            <a:prstGeom prst="rect">
              <a:avLst/>
            </a:prstGeom>
            <a:solidFill>
              <a:schemeClr val="accent1">
                <a:lumMod val="50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defTabSz="457200"/>
              <a:r>
                <a:rPr lang="fr-FR" sz="1400" b="1" dirty="0">
                  <a:solidFill>
                    <a:prstClr val="white"/>
                  </a:solidFill>
                  <a:cs typeface="Times New Roman" pitchFamily="18" charset="0"/>
                </a:rPr>
                <a:t>Lenvatinib ***</a:t>
              </a:r>
            </a:p>
          </p:txBody>
        </p:sp>
        <p:sp>
          <p:nvSpPr>
            <p:cNvPr id="68" name="Rectangle à coins arrondis 6">
              <a:extLst>
                <a:ext uri="{FF2B5EF4-FFF2-40B4-BE49-F238E27FC236}">
                  <a16:creationId xmlns:a16="http://schemas.microsoft.com/office/drawing/2014/main" xmlns="" id="{A1D32D4A-2391-4B0E-B348-46249F46105A}"/>
                </a:ext>
              </a:extLst>
            </p:cNvPr>
            <p:cNvSpPr/>
            <p:nvPr/>
          </p:nvSpPr>
          <p:spPr>
            <a:xfrm>
              <a:off x="9389773" y="4647094"/>
              <a:ext cx="1314739" cy="1079249"/>
            </a:xfrm>
            <a:prstGeom prst="rect">
              <a:avLst/>
            </a:prstGeom>
            <a:solidFill>
              <a:srgbClr val="005086"/>
            </a:solidFill>
            <a:ln/>
            <a:effectLst/>
          </p:spPr>
          <p:style>
            <a:lnRef idx="1">
              <a:schemeClr val="accent3"/>
            </a:lnRef>
            <a:fillRef idx="3">
              <a:schemeClr val="accent3"/>
            </a:fillRef>
            <a:effectRef idx="2">
              <a:schemeClr val="accent3"/>
            </a:effectRef>
            <a:fontRef idx="minor">
              <a:schemeClr val="lt1"/>
            </a:fontRef>
          </p:style>
          <p:txBody>
            <a:bodyPr rtlCol="0" anchor="b"/>
            <a:lstStyle/>
            <a:p>
              <a:pPr algn="ctr" defTabSz="457200"/>
              <a:endParaRPr lang="fr-FR" sz="1200" i="1" dirty="0">
                <a:solidFill>
                  <a:prstClr val="white"/>
                </a:solidFill>
                <a:cs typeface="Times New Roman" pitchFamily="18" charset="0"/>
              </a:endParaRPr>
            </a:p>
            <a:p>
              <a:pPr algn="ctr" defTabSz="457200"/>
              <a:r>
                <a:rPr lang="fr-FR" sz="1200" b="1" dirty="0" err="1" smtClean="0">
                  <a:solidFill>
                    <a:prstClr val="white"/>
                  </a:solidFill>
                  <a:cs typeface="Times New Roman" pitchFamily="18" charset="0"/>
                </a:rPr>
                <a:t>Régorafénib</a:t>
              </a:r>
              <a:endParaRPr lang="fr-FR" sz="1200" b="1" dirty="0">
                <a:solidFill>
                  <a:prstClr val="white"/>
                </a:solidFill>
                <a:cs typeface="Times New Roman" pitchFamily="18" charset="0"/>
              </a:endParaRPr>
            </a:p>
            <a:p>
              <a:pPr algn="ctr" defTabSz="457200"/>
              <a:r>
                <a:rPr lang="fr-FR" sz="1200" dirty="0">
                  <a:solidFill>
                    <a:prstClr val="white"/>
                  </a:solidFill>
                  <a:cs typeface="Times New Roman" pitchFamily="18" charset="0"/>
                </a:rPr>
                <a:t>(patients ayant toléré le </a:t>
              </a:r>
              <a:r>
                <a:rPr lang="fr-FR" sz="1200" dirty="0" err="1" smtClean="0">
                  <a:solidFill>
                    <a:prstClr val="white"/>
                  </a:solidFill>
                  <a:cs typeface="Times New Roman" pitchFamily="18" charset="0"/>
                </a:rPr>
                <a:t>sorafénib</a:t>
              </a:r>
              <a:r>
                <a:rPr lang="fr-FR" sz="1200" dirty="0">
                  <a:solidFill>
                    <a:prstClr val="white"/>
                  </a:solidFill>
                  <a:cs typeface="Times New Roman" pitchFamily="18" charset="0"/>
                </a:rPr>
                <a:t>)</a:t>
              </a:r>
            </a:p>
          </p:txBody>
        </p:sp>
        <p:sp>
          <p:nvSpPr>
            <p:cNvPr id="69" name="Rectangle à coins arrondis 8">
              <a:extLst>
                <a:ext uri="{FF2B5EF4-FFF2-40B4-BE49-F238E27FC236}">
                  <a16:creationId xmlns:a16="http://schemas.microsoft.com/office/drawing/2014/main" xmlns="" id="{118EA94F-DC17-4927-9740-16666A0BFFBC}"/>
                </a:ext>
              </a:extLst>
            </p:cNvPr>
            <p:cNvSpPr/>
            <p:nvPr/>
          </p:nvSpPr>
          <p:spPr>
            <a:xfrm>
              <a:off x="7846509" y="4924107"/>
              <a:ext cx="1458588" cy="513744"/>
            </a:xfrm>
            <a:prstGeom prst="rect">
              <a:avLst/>
            </a:prstGeom>
            <a:solidFill>
              <a:srgbClr val="005086"/>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fr-FR" sz="1400" b="1" dirty="0">
                  <a:solidFill>
                    <a:prstClr val="white"/>
                  </a:solidFill>
                  <a:cs typeface="Times New Roman" pitchFamily="18" charset="0"/>
                </a:rPr>
                <a:t>Cabozantinib</a:t>
              </a:r>
            </a:p>
          </p:txBody>
        </p:sp>
        <p:sp>
          <p:nvSpPr>
            <p:cNvPr id="78" name="Rectangle à coins arrondis 9">
              <a:extLst>
                <a:ext uri="{FF2B5EF4-FFF2-40B4-BE49-F238E27FC236}">
                  <a16:creationId xmlns:a16="http://schemas.microsoft.com/office/drawing/2014/main" xmlns="" id="{4DCB495B-973C-49EF-9394-24995F97CC65}"/>
                </a:ext>
              </a:extLst>
            </p:cNvPr>
            <p:cNvSpPr/>
            <p:nvPr/>
          </p:nvSpPr>
          <p:spPr>
            <a:xfrm>
              <a:off x="10773688" y="4688712"/>
              <a:ext cx="1459569" cy="892123"/>
            </a:xfrm>
            <a:prstGeom prst="rect">
              <a:avLst/>
            </a:prstGeom>
            <a:solidFill>
              <a:srgbClr val="005086"/>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fr-FR" sz="1200" i="1" dirty="0">
                  <a:solidFill>
                    <a:prstClr val="white"/>
                  </a:solidFill>
                  <a:cs typeface="Times New Roman" pitchFamily="18" charset="0"/>
                </a:rPr>
                <a:t> AFP ≥ 400ng/mL</a:t>
              </a:r>
            </a:p>
            <a:p>
              <a:pPr algn="ctr" defTabSz="457200"/>
              <a:r>
                <a:rPr lang="fr-FR" sz="1200" b="1" dirty="0">
                  <a:solidFill>
                    <a:prstClr val="white"/>
                  </a:solidFill>
                  <a:cs typeface="Times New Roman" pitchFamily="18" charset="0"/>
                </a:rPr>
                <a:t>Ramucirumab**</a:t>
              </a:r>
            </a:p>
          </p:txBody>
        </p:sp>
        <p:sp>
          <p:nvSpPr>
            <p:cNvPr id="84" name="Rectangle : coins arrondis 83">
              <a:extLst>
                <a:ext uri="{FF2B5EF4-FFF2-40B4-BE49-F238E27FC236}">
                  <a16:creationId xmlns:a16="http://schemas.microsoft.com/office/drawing/2014/main" xmlns="" id="{207C7EAA-C990-4890-A2B4-C9657453AE77}"/>
                </a:ext>
              </a:extLst>
            </p:cNvPr>
            <p:cNvSpPr/>
            <p:nvPr/>
          </p:nvSpPr>
          <p:spPr>
            <a:xfrm>
              <a:off x="5223823" y="491761"/>
              <a:ext cx="2113106" cy="302870"/>
            </a:xfrm>
            <a:prstGeom prst="rect">
              <a:avLst/>
            </a:prstGeom>
            <a:effectLst/>
          </p:spPr>
          <p:style>
            <a:lnRef idx="2">
              <a:schemeClr val="dk1"/>
            </a:lnRef>
            <a:fillRef idx="1">
              <a:schemeClr val="lt1"/>
            </a:fillRef>
            <a:effectRef idx="0">
              <a:schemeClr val="dk1"/>
            </a:effectRef>
            <a:fontRef idx="minor">
              <a:schemeClr val="dk1"/>
            </a:fontRef>
          </p:style>
          <p:txBody>
            <a:bodyPr rtlCol="0" anchor="ctr"/>
            <a:lstStyle/>
            <a:p>
              <a:pPr algn="ctr" defTabSz="457200"/>
              <a:r>
                <a:rPr lang="fr-FR" sz="1400" dirty="0">
                  <a:solidFill>
                    <a:prstClr val="black"/>
                  </a:solidFill>
                </a:rPr>
                <a:t>CHILD A / PS 0-2</a:t>
              </a:r>
            </a:p>
          </p:txBody>
        </p:sp>
        <p:cxnSp>
          <p:nvCxnSpPr>
            <p:cNvPr id="107" name="Connecteur droit 106">
              <a:extLst>
                <a:ext uri="{FF2B5EF4-FFF2-40B4-BE49-F238E27FC236}">
                  <a16:creationId xmlns:a16="http://schemas.microsoft.com/office/drawing/2014/main" xmlns="" id="{A6E4C55E-6AAB-4938-AE10-07131E367854}"/>
                </a:ext>
              </a:extLst>
            </p:cNvPr>
            <p:cNvCxnSpPr>
              <a:cxnSpLocks/>
            </p:cNvCxnSpPr>
            <p:nvPr/>
          </p:nvCxnSpPr>
          <p:spPr>
            <a:xfrm>
              <a:off x="2348399" y="997156"/>
              <a:ext cx="779078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0" name="Connecteur droit avec flèche 109">
              <a:extLst>
                <a:ext uri="{FF2B5EF4-FFF2-40B4-BE49-F238E27FC236}">
                  <a16:creationId xmlns:a16="http://schemas.microsoft.com/office/drawing/2014/main" xmlns="" id="{3035089D-DE38-4033-B0D7-BB08995AD565}"/>
                </a:ext>
              </a:extLst>
            </p:cNvPr>
            <p:cNvCxnSpPr>
              <a:cxnSpLocks/>
            </p:cNvCxnSpPr>
            <p:nvPr/>
          </p:nvCxnSpPr>
          <p:spPr>
            <a:xfrm>
              <a:off x="2348399" y="997156"/>
              <a:ext cx="0" cy="8813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4" name="Connecteur droit avec flèche 123">
              <a:extLst>
                <a:ext uri="{FF2B5EF4-FFF2-40B4-BE49-F238E27FC236}">
                  <a16:creationId xmlns:a16="http://schemas.microsoft.com/office/drawing/2014/main" xmlns="" id="{5CF5F1EE-3E16-4254-8FA3-7B485B3FB637}"/>
                </a:ext>
              </a:extLst>
            </p:cNvPr>
            <p:cNvCxnSpPr>
              <a:cxnSpLocks/>
            </p:cNvCxnSpPr>
            <p:nvPr/>
          </p:nvCxnSpPr>
          <p:spPr>
            <a:xfrm>
              <a:off x="10139180" y="997156"/>
              <a:ext cx="0" cy="9916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6" name="Connecteur droit avec flèche 125">
              <a:extLst>
                <a:ext uri="{FF2B5EF4-FFF2-40B4-BE49-F238E27FC236}">
                  <a16:creationId xmlns:a16="http://schemas.microsoft.com/office/drawing/2014/main" xmlns="" id="{6A354FC9-BC46-4A4D-A2F2-513869C601B9}"/>
                </a:ext>
              </a:extLst>
            </p:cNvPr>
            <p:cNvCxnSpPr>
              <a:cxnSpLocks/>
            </p:cNvCxnSpPr>
            <p:nvPr/>
          </p:nvCxnSpPr>
          <p:spPr>
            <a:xfrm>
              <a:off x="11220226" y="2787821"/>
              <a:ext cx="0" cy="27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7" name="Connecteur droit avec flèche 126">
              <a:extLst>
                <a:ext uri="{FF2B5EF4-FFF2-40B4-BE49-F238E27FC236}">
                  <a16:creationId xmlns:a16="http://schemas.microsoft.com/office/drawing/2014/main" xmlns="" id="{44F7A296-68AC-46D3-8297-541D7BE5871A}"/>
                </a:ext>
              </a:extLst>
            </p:cNvPr>
            <p:cNvCxnSpPr>
              <a:cxnSpLocks/>
            </p:cNvCxnSpPr>
            <p:nvPr/>
          </p:nvCxnSpPr>
          <p:spPr>
            <a:xfrm>
              <a:off x="9270707" y="2787821"/>
              <a:ext cx="0" cy="27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8" name="Connecteur droit 127">
              <a:extLst>
                <a:ext uri="{FF2B5EF4-FFF2-40B4-BE49-F238E27FC236}">
                  <a16:creationId xmlns:a16="http://schemas.microsoft.com/office/drawing/2014/main" xmlns="" id="{693F4719-AB81-4BFD-9355-3546AA2E1365}"/>
                </a:ext>
              </a:extLst>
            </p:cNvPr>
            <p:cNvCxnSpPr>
              <a:cxnSpLocks/>
            </p:cNvCxnSpPr>
            <p:nvPr/>
          </p:nvCxnSpPr>
          <p:spPr>
            <a:xfrm>
              <a:off x="9279541" y="2775286"/>
              <a:ext cx="194068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6" name="Connecteur droit 115">
              <a:extLst>
                <a:ext uri="{FF2B5EF4-FFF2-40B4-BE49-F238E27FC236}">
                  <a16:creationId xmlns:a16="http://schemas.microsoft.com/office/drawing/2014/main" xmlns="" id="{43739449-BBA2-41DB-BC3F-3B8C155D368B}"/>
                </a:ext>
              </a:extLst>
            </p:cNvPr>
            <p:cNvCxnSpPr>
              <a:cxnSpLocks/>
            </p:cNvCxnSpPr>
            <p:nvPr/>
          </p:nvCxnSpPr>
          <p:spPr>
            <a:xfrm>
              <a:off x="6326793" y="794632"/>
              <a:ext cx="0" cy="202525"/>
            </a:xfrm>
            <a:prstGeom prst="line">
              <a:avLst/>
            </a:prstGeom>
            <a:ln w="76200"/>
          </p:spPr>
          <p:style>
            <a:lnRef idx="1">
              <a:schemeClr val="accent3"/>
            </a:lnRef>
            <a:fillRef idx="0">
              <a:schemeClr val="accent3"/>
            </a:fillRef>
            <a:effectRef idx="0">
              <a:schemeClr val="accent3"/>
            </a:effectRef>
            <a:fontRef idx="minor">
              <a:schemeClr val="tx1"/>
            </a:fontRef>
          </p:style>
        </p:cxnSp>
        <p:cxnSp>
          <p:nvCxnSpPr>
            <p:cNvPr id="141" name="Connecteur droit avec flèche 140">
              <a:extLst>
                <a:ext uri="{FF2B5EF4-FFF2-40B4-BE49-F238E27FC236}">
                  <a16:creationId xmlns:a16="http://schemas.microsoft.com/office/drawing/2014/main" xmlns="" id="{A5518076-D383-4B12-8A0B-C7205F1C0FD2}"/>
                </a:ext>
              </a:extLst>
            </p:cNvPr>
            <p:cNvCxnSpPr>
              <a:cxnSpLocks/>
            </p:cNvCxnSpPr>
            <p:nvPr/>
          </p:nvCxnSpPr>
          <p:spPr>
            <a:xfrm>
              <a:off x="8884099" y="4270449"/>
              <a:ext cx="0" cy="27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2" name="Connecteur droit avec flèche 141">
              <a:extLst>
                <a:ext uri="{FF2B5EF4-FFF2-40B4-BE49-F238E27FC236}">
                  <a16:creationId xmlns:a16="http://schemas.microsoft.com/office/drawing/2014/main" xmlns="" id="{46336B93-5ABE-4B03-8BE0-38DC72BCC2F7}"/>
                </a:ext>
              </a:extLst>
            </p:cNvPr>
            <p:cNvCxnSpPr>
              <a:cxnSpLocks/>
            </p:cNvCxnSpPr>
            <p:nvPr/>
          </p:nvCxnSpPr>
          <p:spPr>
            <a:xfrm>
              <a:off x="10272464" y="4261782"/>
              <a:ext cx="0" cy="27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4" name="Connecteur droit avec flèche 143">
              <a:extLst>
                <a:ext uri="{FF2B5EF4-FFF2-40B4-BE49-F238E27FC236}">
                  <a16:creationId xmlns:a16="http://schemas.microsoft.com/office/drawing/2014/main" xmlns="" id="{1DF24DD2-C768-46B3-BD7F-8E6E332BB559}"/>
                </a:ext>
              </a:extLst>
            </p:cNvPr>
            <p:cNvCxnSpPr>
              <a:cxnSpLocks/>
            </p:cNvCxnSpPr>
            <p:nvPr/>
          </p:nvCxnSpPr>
          <p:spPr>
            <a:xfrm flipH="1">
              <a:off x="9184949" y="3627930"/>
              <a:ext cx="1" cy="5691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1" name="Connecteur droit avec flèche 120">
              <a:extLst>
                <a:ext uri="{FF2B5EF4-FFF2-40B4-BE49-F238E27FC236}">
                  <a16:creationId xmlns:a16="http://schemas.microsoft.com/office/drawing/2014/main" xmlns="" id="{E3AFF1BB-04FC-4E3C-A5E2-07A337655EA2}"/>
                </a:ext>
              </a:extLst>
            </p:cNvPr>
            <p:cNvCxnSpPr>
              <a:cxnSpLocks/>
            </p:cNvCxnSpPr>
            <p:nvPr/>
          </p:nvCxnSpPr>
          <p:spPr>
            <a:xfrm flipH="1">
              <a:off x="11220226" y="3606154"/>
              <a:ext cx="1" cy="564153"/>
            </a:xfrm>
            <a:prstGeom prst="straightConnector1">
              <a:avLst/>
            </a:prstGeom>
            <a:ln w="28575" cap="flat" cmpd="sng" algn="ctr">
              <a:solidFill>
                <a:schemeClr val="dk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9" name="Connecteur droit 148">
              <a:extLst>
                <a:ext uri="{FF2B5EF4-FFF2-40B4-BE49-F238E27FC236}">
                  <a16:creationId xmlns:a16="http://schemas.microsoft.com/office/drawing/2014/main" xmlns="" id="{F00C9938-C24B-47E9-99E7-5FA99E8E1A1A}"/>
                </a:ext>
              </a:extLst>
            </p:cNvPr>
            <p:cNvCxnSpPr>
              <a:cxnSpLocks/>
            </p:cNvCxnSpPr>
            <p:nvPr/>
          </p:nvCxnSpPr>
          <p:spPr>
            <a:xfrm>
              <a:off x="8884099" y="4261782"/>
              <a:ext cx="3019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3" name="Connecteur droit avec flèche 152">
              <a:extLst>
                <a:ext uri="{FF2B5EF4-FFF2-40B4-BE49-F238E27FC236}">
                  <a16:creationId xmlns:a16="http://schemas.microsoft.com/office/drawing/2014/main" xmlns="" id="{CDA74435-E131-4D60-8BD9-EF81714A8DA3}"/>
                </a:ext>
              </a:extLst>
            </p:cNvPr>
            <p:cNvCxnSpPr>
              <a:cxnSpLocks/>
            </p:cNvCxnSpPr>
            <p:nvPr/>
          </p:nvCxnSpPr>
          <p:spPr>
            <a:xfrm>
              <a:off x="11903315" y="4270449"/>
              <a:ext cx="0" cy="27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5" name="Connecteur droit 124">
              <a:extLst>
                <a:ext uri="{FF2B5EF4-FFF2-40B4-BE49-F238E27FC236}">
                  <a16:creationId xmlns:a16="http://schemas.microsoft.com/office/drawing/2014/main" xmlns="" id="{C322BFBD-726F-4719-BF15-FABE41CE76F0}"/>
                </a:ext>
              </a:extLst>
            </p:cNvPr>
            <p:cNvCxnSpPr>
              <a:cxnSpLocks/>
            </p:cNvCxnSpPr>
            <p:nvPr/>
          </p:nvCxnSpPr>
          <p:spPr>
            <a:xfrm>
              <a:off x="1169446" y="4610816"/>
              <a:ext cx="10989086" cy="0"/>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Rectangle à coins arrondis 4">
              <a:extLst>
                <a:ext uri="{FF2B5EF4-FFF2-40B4-BE49-F238E27FC236}">
                  <a16:creationId xmlns:a16="http://schemas.microsoft.com/office/drawing/2014/main" xmlns="" id="{60339788-F934-4F27-BECD-A3BE8F2D2CE8}"/>
                </a:ext>
              </a:extLst>
            </p:cNvPr>
            <p:cNvSpPr/>
            <p:nvPr/>
          </p:nvSpPr>
          <p:spPr>
            <a:xfrm>
              <a:off x="4203801" y="4778931"/>
              <a:ext cx="1458588" cy="504056"/>
            </a:xfrm>
            <a:prstGeom prst="rect">
              <a:avLst/>
            </a:prstGeom>
            <a:solidFill>
              <a:srgbClr val="FF7F4D"/>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defTabSz="457200"/>
              <a:r>
                <a:rPr lang="fr-FR" sz="1400" b="1" dirty="0" err="1" smtClean="0">
                  <a:solidFill>
                    <a:prstClr val="white"/>
                  </a:solidFill>
                  <a:cs typeface="Times New Roman" pitchFamily="18" charset="0"/>
                </a:rPr>
                <a:t>Régorafénib</a:t>
              </a:r>
              <a:r>
                <a:rPr lang="fr-FR" sz="1400" b="1" dirty="0">
                  <a:solidFill>
                    <a:prstClr val="white"/>
                  </a:solidFill>
                  <a:cs typeface="Times New Roman" pitchFamily="18" charset="0"/>
                </a:rPr>
                <a:t>*</a:t>
              </a:r>
            </a:p>
          </p:txBody>
        </p:sp>
        <p:sp>
          <p:nvSpPr>
            <p:cNvPr id="51" name="Rectangle à coins arrondis 4">
              <a:extLst>
                <a:ext uri="{FF2B5EF4-FFF2-40B4-BE49-F238E27FC236}">
                  <a16:creationId xmlns:a16="http://schemas.microsoft.com/office/drawing/2014/main" xmlns="" id="{6AD3A57C-CB7E-49AE-8C42-A0285D5142FC}"/>
                </a:ext>
              </a:extLst>
            </p:cNvPr>
            <p:cNvSpPr/>
            <p:nvPr/>
          </p:nvSpPr>
          <p:spPr>
            <a:xfrm>
              <a:off x="5764164" y="4778931"/>
              <a:ext cx="1552957" cy="504056"/>
            </a:xfrm>
            <a:prstGeom prst="rect">
              <a:avLst/>
            </a:prstGeom>
            <a:solidFill>
              <a:srgbClr val="FF7F4D"/>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defTabSz="457200"/>
              <a:r>
                <a:rPr lang="fr-FR" sz="1400" b="1" dirty="0">
                  <a:solidFill>
                    <a:prstClr val="white"/>
                  </a:solidFill>
                  <a:cs typeface="Times New Roman" pitchFamily="18" charset="0"/>
                </a:rPr>
                <a:t>Cabozantinib*</a:t>
              </a:r>
            </a:p>
          </p:txBody>
        </p:sp>
        <p:sp>
          <p:nvSpPr>
            <p:cNvPr id="56" name="Rectangle à coins arrondis 9">
              <a:extLst>
                <a:ext uri="{FF2B5EF4-FFF2-40B4-BE49-F238E27FC236}">
                  <a16:creationId xmlns:a16="http://schemas.microsoft.com/office/drawing/2014/main" xmlns="" id="{F7E7F594-A5B1-4F25-AA22-4B47E3D526FF}"/>
                </a:ext>
              </a:extLst>
            </p:cNvPr>
            <p:cNvSpPr/>
            <p:nvPr/>
          </p:nvSpPr>
          <p:spPr>
            <a:xfrm>
              <a:off x="3012723" y="5419083"/>
              <a:ext cx="2645511" cy="490186"/>
            </a:xfrm>
            <a:prstGeom prst="rect">
              <a:avLst/>
            </a:prstGeom>
            <a:solidFill>
              <a:srgbClr val="005086"/>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fr-FR" sz="1400" i="1" dirty="0">
                  <a:solidFill>
                    <a:prstClr val="white"/>
                  </a:solidFill>
                  <a:cs typeface="Times New Roman" pitchFamily="18" charset="0"/>
                </a:rPr>
                <a:t> AFP ≥ 400ng/mL</a:t>
              </a:r>
            </a:p>
            <a:p>
              <a:pPr algn="ctr" defTabSz="457200"/>
              <a:r>
                <a:rPr lang="fr-FR" sz="1400" b="1" dirty="0">
                  <a:solidFill>
                    <a:prstClr val="white"/>
                  </a:solidFill>
                  <a:cs typeface="Times New Roman" pitchFamily="18" charset="0"/>
                </a:rPr>
                <a:t>Ramucirumab **</a:t>
              </a:r>
            </a:p>
          </p:txBody>
        </p:sp>
        <p:sp>
          <p:nvSpPr>
            <p:cNvPr id="9" name="Rectangle à coins arrondis 7">
              <a:extLst>
                <a:ext uri="{FF2B5EF4-FFF2-40B4-BE49-F238E27FC236}">
                  <a16:creationId xmlns:a16="http://schemas.microsoft.com/office/drawing/2014/main" xmlns="" id="{7521DDF5-B894-BCAC-9379-BED2E65F7257}"/>
                </a:ext>
              </a:extLst>
            </p:cNvPr>
            <p:cNvSpPr/>
            <p:nvPr/>
          </p:nvSpPr>
          <p:spPr>
            <a:xfrm>
              <a:off x="1254894" y="3099797"/>
              <a:ext cx="2249010" cy="504056"/>
            </a:xfrm>
            <a:prstGeom prst="rect">
              <a:avLst/>
            </a:prstGeom>
            <a:ln/>
            <a:effectLst/>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fr-FR" sz="1400" b="1" dirty="0" err="1" smtClean="0">
                  <a:solidFill>
                    <a:prstClr val="white"/>
                  </a:solidFill>
                  <a:cs typeface="Times New Roman" pitchFamily="18" charset="0"/>
                </a:rPr>
                <a:t>Trémélimumab</a:t>
              </a:r>
              <a:r>
                <a:rPr lang="fr-FR" sz="1400" b="1" dirty="0" smtClean="0">
                  <a:solidFill>
                    <a:prstClr val="white"/>
                  </a:solidFill>
                  <a:cs typeface="Times New Roman" pitchFamily="18" charset="0"/>
                </a:rPr>
                <a:t> </a:t>
              </a:r>
              <a:r>
                <a:rPr lang="fr-FR" sz="1400" b="1" dirty="0">
                  <a:solidFill>
                    <a:prstClr val="white"/>
                  </a:solidFill>
                  <a:cs typeface="Times New Roman" pitchFamily="18" charset="0"/>
                </a:rPr>
                <a:t>+</a:t>
              </a:r>
            </a:p>
            <a:p>
              <a:pPr algn="ctr" defTabSz="457200"/>
              <a:r>
                <a:rPr lang="fr-FR" sz="1400" b="1" dirty="0">
                  <a:solidFill>
                    <a:prstClr val="white"/>
                  </a:solidFill>
                  <a:cs typeface="Times New Roman" pitchFamily="18" charset="0"/>
                </a:rPr>
                <a:t>Durvalumab (2)</a:t>
              </a:r>
            </a:p>
          </p:txBody>
        </p:sp>
        <p:sp>
          <p:nvSpPr>
            <p:cNvPr id="10" name="Rectangle à coins arrondis 7">
              <a:extLst>
                <a:ext uri="{FF2B5EF4-FFF2-40B4-BE49-F238E27FC236}">
                  <a16:creationId xmlns:a16="http://schemas.microsoft.com/office/drawing/2014/main" xmlns="" id="{F346086D-3D06-33C3-6A40-3140DE85ACF2}"/>
                </a:ext>
              </a:extLst>
            </p:cNvPr>
            <p:cNvSpPr/>
            <p:nvPr/>
          </p:nvSpPr>
          <p:spPr>
            <a:xfrm>
              <a:off x="1172279" y="2038083"/>
              <a:ext cx="2311010" cy="540161"/>
            </a:xfrm>
            <a:prstGeom prst="rect">
              <a:avLst/>
            </a:prstGeom>
            <a:ln/>
            <a:effectLst/>
          </p:spPr>
          <p:style>
            <a:lnRef idx="2">
              <a:schemeClr val="dk1"/>
            </a:lnRef>
            <a:fillRef idx="1">
              <a:schemeClr val="lt1"/>
            </a:fillRef>
            <a:effectRef idx="0">
              <a:schemeClr val="dk1"/>
            </a:effectRef>
            <a:fontRef idx="minor">
              <a:schemeClr val="dk1"/>
            </a:fontRef>
          </p:style>
          <p:txBody>
            <a:bodyPr rtlCol="0" anchor="ctr"/>
            <a:lstStyle/>
            <a:p>
              <a:pPr algn="ctr" defTabSz="457200"/>
              <a:r>
                <a:rPr lang="fr-FR" sz="1400" b="1" dirty="0">
                  <a:solidFill>
                    <a:prstClr val="black"/>
                  </a:solidFill>
                  <a:cs typeface="Times New Roman" pitchFamily="18" charset="0"/>
                </a:rPr>
                <a:t>Si contre-indication au </a:t>
              </a:r>
              <a:r>
                <a:rPr lang="fr-FR" sz="1400" b="1" dirty="0" smtClean="0">
                  <a:solidFill>
                    <a:prstClr val="black"/>
                  </a:solidFill>
                  <a:cs typeface="Times New Roman" pitchFamily="18" charset="0"/>
                </a:rPr>
                <a:t>bévacizumab</a:t>
              </a:r>
              <a:endParaRPr lang="fr-FR" sz="1400" b="1" dirty="0">
                <a:solidFill>
                  <a:prstClr val="black"/>
                </a:solidFill>
                <a:cs typeface="Times New Roman" pitchFamily="18" charset="0"/>
              </a:endParaRPr>
            </a:p>
          </p:txBody>
        </p:sp>
        <p:sp>
          <p:nvSpPr>
            <p:cNvPr id="11" name="Rectangle à coins arrondis 7">
              <a:extLst>
                <a:ext uri="{FF2B5EF4-FFF2-40B4-BE49-F238E27FC236}">
                  <a16:creationId xmlns:a16="http://schemas.microsoft.com/office/drawing/2014/main" xmlns="" id="{7519AD32-0590-1FF5-BA8D-5B39597F87A5}"/>
                </a:ext>
              </a:extLst>
            </p:cNvPr>
            <p:cNvSpPr/>
            <p:nvPr/>
          </p:nvSpPr>
          <p:spPr>
            <a:xfrm>
              <a:off x="6349649" y="1673697"/>
              <a:ext cx="2249011" cy="613876"/>
            </a:xfrm>
            <a:prstGeom prst="rect">
              <a:avLst/>
            </a:prstGeom>
            <a:ln/>
            <a:effectLst/>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fr-FR" sz="1400" b="1" dirty="0" err="1" smtClean="0">
                  <a:solidFill>
                    <a:prstClr val="white"/>
                  </a:solidFill>
                  <a:cs typeface="Times New Roman" pitchFamily="18" charset="0"/>
                </a:rPr>
                <a:t>Trémélimumab</a:t>
              </a:r>
              <a:r>
                <a:rPr lang="fr-FR" sz="1400" b="1" dirty="0" smtClean="0">
                  <a:solidFill>
                    <a:prstClr val="white"/>
                  </a:solidFill>
                  <a:cs typeface="Times New Roman" pitchFamily="18" charset="0"/>
                </a:rPr>
                <a:t> </a:t>
              </a:r>
              <a:r>
                <a:rPr lang="fr-FR" sz="1400" b="1" dirty="0">
                  <a:solidFill>
                    <a:prstClr val="white"/>
                  </a:solidFill>
                  <a:cs typeface="Times New Roman" pitchFamily="18" charset="0"/>
                </a:rPr>
                <a:t>+</a:t>
              </a:r>
            </a:p>
            <a:p>
              <a:pPr algn="ctr" defTabSz="457200"/>
              <a:r>
                <a:rPr lang="fr-FR" sz="1400" b="1" dirty="0">
                  <a:solidFill>
                    <a:prstClr val="white"/>
                  </a:solidFill>
                  <a:cs typeface="Times New Roman" pitchFamily="18" charset="0"/>
                </a:rPr>
                <a:t>Durvalumab (2)</a:t>
              </a:r>
            </a:p>
          </p:txBody>
        </p:sp>
        <p:cxnSp>
          <p:nvCxnSpPr>
            <p:cNvPr id="24" name="Connecteur droit avec flèche 23">
              <a:extLst>
                <a:ext uri="{FF2B5EF4-FFF2-40B4-BE49-F238E27FC236}">
                  <a16:creationId xmlns:a16="http://schemas.microsoft.com/office/drawing/2014/main" xmlns="" id="{94FEE26E-2026-ADCB-E532-7B5A848ADC5E}"/>
                </a:ext>
              </a:extLst>
            </p:cNvPr>
            <p:cNvCxnSpPr/>
            <p:nvPr/>
          </p:nvCxnSpPr>
          <p:spPr>
            <a:xfrm>
              <a:off x="6326793" y="1018932"/>
              <a:ext cx="0" cy="474066"/>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27" name="Connecteur droit avec flèche 26">
              <a:extLst>
                <a:ext uri="{FF2B5EF4-FFF2-40B4-BE49-F238E27FC236}">
                  <a16:creationId xmlns:a16="http://schemas.microsoft.com/office/drawing/2014/main" xmlns="" id="{D5DE1F8E-16D3-0A84-C815-054572B781D8}"/>
                </a:ext>
              </a:extLst>
            </p:cNvPr>
            <p:cNvCxnSpPr>
              <a:cxnSpLocks/>
            </p:cNvCxnSpPr>
            <p:nvPr/>
          </p:nvCxnSpPr>
          <p:spPr>
            <a:xfrm>
              <a:off x="2359998" y="2619898"/>
              <a:ext cx="0" cy="4086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Connecteur droit avec flèche 28">
              <a:extLst>
                <a:ext uri="{FF2B5EF4-FFF2-40B4-BE49-F238E27FC236}">
                  <a16:creationId xmlns:a16="http://schemas.microsoft.com/office/drawing/2014/main" xmlns="" id="{BCE536C8-5C39-A8B9-0814-FD25815007E3}"/>
                </a:ext>
              </a:extLst>
            </p:cNvPr>
            <p:cNvCxnSpPr>
              <a:cxnSpLocks/>
            </p:cNvCxnSpPr>
            <p:nvPr/>
          </p:nvCxnSpPr>
          <p:spPr>
            <a:xfrm>
              <a:off x="2348399" y="3788512"/>
              <a:ext cx="0" cy="4086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Connecteur droit avec flèche 29">
              <a:extLst>
                <a:ext uri="{FF2B5EF4-FFF2-40B4-BE49-F238E27FC236}">
                  <a16:creationId xmlns:a16="http://schemas.microsoft.com/office/drawing/2014/main" xmlns="" id="{F30B1259-175D-058A-7DAD-4830ADD45C04}"/>
                </a:ext>
              </a:extLst>
            </p:cNvPr>
            <p:cNvCxnSpPr>
              <a:cxnSpLocks/>
            </p:cNvCxnSpPr>
            <p:nvPr/>
          </p:nvCxnSpPr>
          <p:spPr>
            <a:xfrm>
              <a:off x="6326793" y="2651945"/>
              <a:ext cx="0" cy="1609837"/>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
          <p:nvSpPr>
            <p:cNvPr id="14" name="Rectangle : coins arrondis 13">
              <a:extLst>
                <a:ext uri="{FF2B5EF4-FFF2-40B4-BE49-F238E27FC236}">
                  <a16:creationId xmlns:a16="http://schemas.microsoft.com/office/drawing/2014/main" xmlns="" id="{F08A3AC7-E321-D7B5-41DF-1F4C03F45D76}"/>
                </a:ext>
              </a:extLst>
            </p:cNvPr>
            <p:cNvSpPr/>
            <p:nvPr/>
          </p:nvSpPr>
          <p:spPr>
            <a:xfrm>
              <a:off x="978073" y="4688712"/>
              <a:ext cx="6473225" cy="1305713"/>
            </a:xfrm>
            <a:prstGeom prst="rect">
              <a:avLst/>
            </a:prstGeom>
            <a:noFill/>
            <a:ln w="28575"/>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sz="1400">
                <a:solidFill>
                  <a:prstClr val="white"/>
                </a:solidFill>
              </a:endParaRPr>
            </a:p>
          </p:txBody>
        </p:sp>
      </p:grpSp>
      <p:sp>
        <p:nvSpPr>
          <p:cNvPr id="15" name="Espace réservé du contenu 14"/>
          <p:cNvSpPr>
            <a:spLocks noGrp="1"/>
          </p:cNvSpPr>
          <p:nvPr>
            <p:ph sz="quarter" idx="16"/>
          </p:nvPr>
        </p:nvSpPr>
        <p:spPr/>
        <p:txBody>
          <a:bodyPr/>
          <a:lstStyle/>
          <a:p>
            <a:r>
              <a:rPr lang="fr-FR" sz="1400" dirty="0"/>
              <a:t>Blanc JF et al. TNCD 2023</a:t>
            </a:r>
          </a:p>
          <a:p>
            <a:endParaRPr lang="fr-FR" sz="1400" dirty="0"/>
          </a:p>
        </p:txBody>
      </p:sp>
    </p:spTree>
    <p:extLst>
      <p:ext uri="{BB962C8B-B14F-4D97-AF65-F5344CB8AC3E}">
        <p14:creationId xmlns:p14="http://schemas.microsoft.com/office/powerpoint/2010/main" val="314386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xmlns="" id="{1A4A466F-5C35-A81D-8AD1-58FD409271E4}"/>
              </a:ext>
            </a:extLst>
          </p:cNvPr>
          <p:cNvPicPr>
            <a:picLocks noChangeAspect="1"/>
          </p:cNvPicPr>
          <p:nvPr/>
        </p:nvPicPr>
        <p:blipFill>
          <a:blip r:embed="rId3"/>
          <a:stretch>
            <a:fillRect/>
          </a:stretch>
        </p:blipFill>
        <p:spPr>
          <a:xfrm>
            <a:off x="6638925" y="493127"/>
            <a:ext cx="4629806" cy="1664609"/>
          </a:xfrm>
          <a:prstGeom prst="rect">
            <a:avLst/>
          </a:prstGeom>
          <a:ln>
            <a:solidFill>
              <a:schemeClr val="tx1">
                <a:lumMod val="50000"/>
                <a:lumOff val="50000"/>
              </a:schemeClr>
            </a:solidFill>
          </a:ln>
        </p:spPr>
      </p:pic>
      <p:sp>
        <p:nvSpPr>
          <p:cNvPr id="15" name="Rectangle 14">
            <a:extLst>
              <a:ext uri="{FF2B5EF4-FFF2-40B4-BE49-F238E27FC236}">
                <a16:creationId xmlns:a16="http://schemas.microsoft.com/office/drawing/2014/main" xmlns="" id="{DDB9F0A4-6A96-B08E-F368-0BC20EB3C2EE}"/>
              </a:ext>
            </a:extLst>
          </p:cNvPr>
          <p:cNvSpPr/>
          <p:nvPr/>
        </p:nvSpPr>
        <p:spPr>
          <a:xfrm>
            <a:off x="8105774" y="4931884"/>
            <a:ext cx="2343151" cy="535466"/>
          </a:xfrm>
          <a:prstGeom prst="rect">
            <a:avLst/>
          </a:prstGeom>
          <a:solidFill>
            <a:srgbClr val="FF7F4D"/>
          </a:solidFill>
          <a:ln>
            <a:noFill/>
          </a:ln>
          <a:effectLst/>
          <a:scene3d>
            <a:camera prst="orthographicFront"/>
            <a:lightRig rig="threePt" dir="t"/>
          </a:scene3d>
          <a:sp3d>
            <a:bevelT w="0" h="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fr-FR" sz="1400" dirty="0">
                <a:solidFill>
                  <a:prstClr val="white"/>
                </a:solidFill>
              </a:rPr>
              <a:t>Fonction hépatique</a:t>
            </a:r>
          </a:p>
          <a:p>
            <a:pPr algn="ctr" defTabSz="457200"/>
            <a:r>
              <a:rPr lang="fr-FR" sz="1400" dirty="0">
                <a:solidFill>
                  <a:prstClr val="white"/>
                </a:solidFill>
              </a:rPr>
              <a:t>ALBI</a:t>
            </a:r>
          </a:p>
        </p:txBody>
      </p:sp>
      <p:pic>
        <p:nvPicPr>
          <p:cNvPr id="29" name="Image 28">
            <a:extLst>
              <a:ext uri="{FF2B5EF4-FFF2-40B4-BE49-F238E27FC236}">
                <a16:creationId xmlns:a16="http://schemas.microsoft.com/office/drawing/2014/main" xmlns="" id="{C60B04EE-C736-959B-0EBD-B135E33C5658}"/>
              </a:ext>
            </a:extLst>
          </p:cNvPr>
          <p:cNvPicPr>
            <a:picLocks noChangeAspect="1"/>
          </p:cNvPicPr>
          <p:nvPr/>
        </p:nvPicPr>
        <p:blipFill rotWithShape="1">
          <a:blip r:embed="rId4"/>
          <a:srcRect r="51841"/>
          <a:stretch/>
        </p:blipFill>
        <p:spPr>
          <a:xfrm>
            <a:off x="1477038" y="816392"/>
            <a:ext cx="3104077" cy="2561734"/>
          </a:xfrm>
          <a:prstGeom prst="rect">
            <a:avLst/>
          </a:prstGeom>
        </p:spPr>
      </p:pic>
      <p:pic>
        <p:nvPicPr>
          <p:cNvPr id="30" name="Image 29">
            <a:extLst>
              <a:ext uri="{FF2B5EF4-FFF2-40B4-BE49-F238E27FC236}">
                <a16:creationId xmlns:a16="http://schemas.microsoft.com/office/drawing/2014/main" xmlns="" id="{50AA6EAF-42F1-4381-EE3F-763D5817CEFC}"/>
              </a:ext>
            </a:extLst>
          </p:cNvPr>
          <p:cNvPicPr>
            <a:picLocks noChangeAspect="1"/>
          </p:cNvPicPr>
          <p:nvPr/>
        </p:nvPicPr>
        <p:blipFill rotWithShape="1">
          <a:blip r:embed="rId4"/>
          <a:srcRect l="50002"/>
          <a:stretch/>
        </p:blipFill>
        <p:spPr>
          <a:xfrm>
            <a:off x="1341802" y="3378126"/>
            <a:ext cx="3239313" cy="2575031"/>
          </a:xfrm>
          <a:prstGeom prst="rect">
            <a:avLst/>
          </a:prstGeom>
        </p:spPr>
      </p:pic>
      <p:pic>
        <p:nvPicPr>
          <p:cNvPr id="31" name="Image 30">
            <a:extLst>
              <a:ext uri="{FF2B5EF4-FFF2-40B4-BE49-F238E27FC236}">
                <a16:creationId xmlns:a16="http://schemas.microsoft.com/office/drawing/2014/main" xmlns="" id="{61E83E96-38A7-5199-CB1C-16E15B782FB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t="47756"/>
          <a:stretch/>
        </p:blipFill>
        <p:spPr>
          <a:xfrm>
            <a:off x="1477038" y="48210"/>
            <a:ext cx="3158304" cy="768182"/>
          </a:xfrm>
          <a:prstGeom prst="rect">
            <a:avLst/>
          </a:prstGeom>
          <a:ln>
            <a:solidFill>
              <a:schemeClr val="tx1">
                <a:lumMod val="50000"/>
                <a:lumOff val="50000"/>
              </a:schemeClr>
            </a:solidFill>
          </a:ln>
        </p:spPr>
      </p:pic>
      <p:sp>
        <p:nvSpPr>
          <p:cNvPr id="3" name="Espace réservé du contenu 2"/>
          <p:cNvSpPr>
            <a:spLocks noGrp="1"/>
          </p:cNvSpPr>
          <p:nvPr>
            <p:ph sz="quarter" idx="16"/>
          </p:nvPr>
        </p:nvSpPr>
        <p:spPr>
          <a:xfrm>
            <a:off x="1104056" y="6261851"/>
            <a:ext cx="5159375" cy="247196"/>
          </a:xfrm>
        </p:spPr>
        <p:txBody>
          <a:bodyPr/>
          <a:lstStyle/>
          <a:p>
            <a:r>
              <a:rPr lang="fr-FR" dirty="0"/>
              <a:t>Exemple </a:t>
            </a:r>
            <a:r>
              <a:rPr lang="fr-FR" dirty="0" err="1"/>
              <a:t>bili</a:t>
            </a:r>
            <a:r>
              <a:rPr lang="fr-FR" dirty="0"/>
              <a:t>. </a:t>
            </a:r>
            <a:r>
              <a:rPr lang="fr-FR" dirty="0" err="1"/>
              <a:t>Tot</a:t>
            </a:r>
            <a:r>
              <a:rPr lang="fr-FR" dirty="0"/>
              <a:t>.  19 µmol/l – albumine  38 g/l  = ALBI </a:t>
            </a:r>
            <a:r>
              <a:rPr lang="fr-FR" dirty="0" smtClean="0"/>
              <a:t>2                      1</a:t>
            </a:r>
            <a:r>
              <a:rPr lang="fr-FR" dirty="0"/>
              <a:t>. </a:t>
            </a:r>
            <a:r>
              <a:rPr lang="fr-FR" dirty="0" err="1"/>
              <a:t>Kudo</a:t>
            </a:r>
            <a:r>
              <a:rPr lang="fr-FR" dirty="0"/>
              <a:t> M, et al. ILCA (Virtual) 2021. Abstract #O-18</a:t>
            </a:r>
          </a:p>
          <a:p>
            <a:endParaRPr lang="fr-FR" dirty="0"/>
          </a:p>
          <a:p>
            <a:endParaRPr lang="fr-FR" dirty="0"/>
          </a:p>
        </p:txBody>
      </p:sp>
      <p:graphicFrame>
        <p:nvGraphicFramePr>
          <p:cNvPr id="6" name="Tableau 5"/>
          <p:cNvGraphicFramePr>
            <a:graphicFrameLocks noGrp="1"/>
          </p:cNvGraphicFramePr>
          <p:nvPr>
            <p:extLst/>
          </p:nvPr>
        </p:nvGraphicFramePr>
        <p:xfrm>
          <a:off x="5140653" y="2522017"/>
          <a:ext cx="6883400" cy="2230120"/>
        </p:xfrm>
        <a:graphic>
          <a:graphicData uri="http://schemas.openxmlformats.org/drawingml/2006/table">
            <a:tbl>
              <a:tblPr firstRow="1" bandRow="1">
                <a:tableStyleId>{5C22544A-7EE6-4342-B048-85BDC9FD1C3A}</a:tableStyleId>
              </a:tblPr>
              <a:tblGrid>
                <a:gridCol w="1000268"/>
                <a:gridCol w="966417"/>
                <a:gridCol w="983343"/>
                <a:gridCol w="983343"/>
                <a:gridCol w="983343"/>
                <a:gridCol w="983343"/>
                <a:gridCol w="983343"/>
              </a:tblGrid>
              <a:tr h="370840">
                <a:tc rowSpan="2">
                  <a:txBody>
                    <a:bodyPr/>
                    <a:lstStyle/>
                    <a:p>
                      <a:r>
                        <a:rPr lang="fr-FR" sz="1000" b="1" dirty="0" smtClean="0">
                          <a:solidFill>
                            <a:schemeClr val="tx1"/>
                          </a:solidFill>
                        </a:rPr>
                        <a:t>Paramètres</a:t>
                      </a:r>
                      <a:endParaRPr lang="fr-FR" sz="1000" b="1" dirty="0">
                        <a:solidFill>
                          <a:schemeClr val="tx1"/>
                        </a:solidFill>
                      </a:endParaRPr>
                    </a:p>
                  </a:txBody>
                  <a:tcPr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gridSpan="3">
                  <a:txBody>
                    <a:bodyPr/>
                    <a:lstStyle/>
                    <a:p>
                      <a:pPr algn="ctr"/>
                      <a:r>
                        <a:rPr lang="fr-FR" sz="1000" b="1" dirty="0" smtClean="0">
                          <a:solidFill>
                            <a:schemeClr val="bg1"/>
                          </a:solidFill>
                        </a:rPr>
                        <a:t>ALBI grade 1</a:t>
                      </a:r>
                      <a:r>
                        <a:rPr lang="fr-FR" sz="1000" b="1" baseline="30000" dirty="0" smtClean="0">
                          <a:solidFill>
                            <a:schemeClr val="bg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65000"/>
                      </a:schemeClr>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fr-FR" sz="1000" b="1" dirty="0" smtClean="0">
                          <a:solidFill>
                            <a:schemeClr val="bg1"/>
                          </a:solidFill>
                        </a:rPr>
                        <a:t>ALBI grade 2/3</a:t>
                      </a:r>
                      <a:r>
                        <a:rPr lang="fr-FR" sz="1000" b="1" baseline="30000" dirty="0" smtClean="0">
                          <a:solidFill>
                            <a:schemeClr val="bg1"/>
                          </a:solidFill>
                        </a:rPr>
                        <a:t>1</a:t>
                      </a:r>
                      <a:endParaRPr lang="fr-FR" sz="1000" b="1" dirty="0">
                        <a:solidFill>
                          <a:schemeClr val="bg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lumMod val="50000"/>
                      </a:schemeClr>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fr-FR" dirty="0"/>
                    </a:p>
                  </a:txBody>
                  <a:tcPr/>
                </a:tc>
                <a:tc>
                  <a:txBody>
                    <a:bodyPr/>
                    <a:lstStyle/>
                    <a:p>
                      <a:pPr marL="0" algn="ctr" defTabSz="914400" rtl="0" eaLnBrk="1" latinLnBrk="0" hangingPunct="1"/>
                      <a:r>
                        <a:rPr lang="fr-FR" sz="1000" b="1" kern="1200" dirty="0" smtClean="0">
                          <a:solidFill>
                            <a:schemeClr val="bg1"/>
                          </a:solidFill>
                          <a:latin typeface="+mn-lt"/>
                          <a:ea typeface="+mn-ea"/>
                          <a:cs typeface="+mn-cs"/>
                        </a:rPr>
                        <a:t>T300 + D (n=217)</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7F4D"/>
                    </a:solidFill>
                  </a:tcPr>
                </a:tc>
                <a:tc>
                  <a:txBody>
                    <a:bodyPr/>
                    <a:lstStyle/>
                    <a:p>
                      <a:pPr marL="0" algn="ctr" defTabSz="914400" rtl="0" eaLnBrk="1" latinLnBrk="0" hangingPunct="1"/>
                      <a:r>
                        <a:rPr lang="fr-FR" sz="1000" b="1" kern="1200" dirty="0" err="1" smtClean="0">
                          <a:solidFill>
                            <a:schemeClr val="bg1"/>
                          </a:solidFill>
                          <a:latin typeface="+mn-lt"/>
                          <a:ea typeface="+mn-ea"/>
                          <a:cs typeface="+mn-cs"/>
                        </a:rPr>
                        <a:t>Durvalumab</a:t>
                      </a:r>
                      <a:endParaRPr lang="fr-FR" sz="1000" b="1" kern="1200" dirty="0" smtClean="0">
                        <a:solidFill>
                          <a:schemeClr val="bg1"/>
                        </a:solidFill>
                        <a:latin typeface="+mn-lt"/>
                        <a:ea typeface="+mn-ea"/>
                        <a:cs typeface="+mn-cs"/>
                      </a:endParaRPr>
                    </a:p>
                    <a:p>
                      <a:pPr marL="0" algn="ctr" defTabSz="914400" rtl="0" eaLnBrk="1" latinLnBrk="0" hangingPunct="1"/>
                      <a:r>
                        <a:rPr lang="fr-FR" sz="1000" b="1" kern="1200" dirty="0" smtClean="0">
                          <a:solidFill>
                            <a:schemeClr val="bg1"/>
                          </a:solidFill>
                          <a:latin typeface="+mn-lt"/>
                          <a:ea typeface="+mn-ea"/>
                          <a:cs typeface="+mn-cs"/>
                        </a:rPr>
                        <a:t>(n=198)</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005086"/>
                    </a:solidFill>
                  </a:tcPr>
                </a:tc>
                <a:tc>
                  <a:txBody>
                    <a:bodyPr/>
                    <a:lstStyle/>
                    <a:p>
                      <a:pPr marL="0" algn="ctr" defTabSz="914400" rtl="0" eaLnBrk="1" latinLnBrk="0" hangingPunct="1"/>
                      <a:r>
                        <a:rPr lang="fr-FR" sz="1000" b="1" kern="1200" dirty="0" err="1" smtClean="0">
                          <a:solidFill>
                            <a:schemeClr val="bg1"/>
                          </a:solidFill>
                          <a:latin typeface="+mn-lt"/>
                          <a:ea typeface="+mn-ea"/>
                          <a:cs typeface="+mn-cs"/>
                        </a:rPr>
                        <a:t>Sorafénib</a:t>
                      </a:r>
                      <a:endParaRPr lang="fr-FR" sz="1000" b="1" kern="1200" dirty="0" smtClean="0">
                        <a:solidFill>
                          <a:schemeClr val="bg1"/>
                        </a:solidFill>
                        <a:latin typeface="+mn-lt"/>
                        <a:ea typeface="+mn-ea"/>
                        <a:cs typeface="+mn-cs"/>
                      </a:endParaRPr>
                    </a:p>
                    <a:p>
                      <a:pPr marL="0" algn="ctr" defTabSz="914400" rtl="0" eaLnBrk="1" latinLnBrk="0" hangingPunct="1"/>
                      <a:r>
                        <a:rPr lang="fr-FR" sz="1000" b="1" kern="1200" dirty="0" smtClean="0">
                          <a:solidFill>
                            <a:schemeClr val="bg1"/>
                          </a:solidFill>
                          <a:latin typeface="+mn-lt"/>
                          <a:ea typeface="+mn-ea"/>
                          <a:cs typeface="+mn-cs"/>
                        </a:rPr>
                        <a:t>(n=203)</a:t>
                      </a:r>
                      <a:endParaRPr lang="fr-FR" sz="1000" b="1" kern="1200" dirty="0">
                        <a:solidFill>
                          <a:schemeClr val="bg1"/>
                        </a:solidFill>
                        <a:latin typeface="+mn-lt"/>
                        <a:ea typeface="+mn-ea"/>
                        <a:cs typeface="+mn-cs"/>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002C4C"/>
                    </a:solidFill>
                  </a:tcPr>
                </a:tc>
                <a:tc>
                  <a:txBody>
                    <a:bodyPr/>
                    <a:lstStyle/>
                    <a:p>
                      <a:pPr marL="0" algn="ctr" defTabSz="914400" rtl="0" eaLnBrk="1" latinLnBrk="0" hangingPunct="1"/>
                      <a:r>
                        <a:rPr lang="fr-FR" sz="1000" b="1" kern="1200" dirty="0" smtClean="0">
                          <a:solidFill>
                            <a:schemeClr val="bg1"/>
                          </a:solidFill>
                          <a:latin typeface="+mn-lt"/>
                          <a:ea typeface="+mn-ea"/>
                          <a:cs typeface="+mn-cs"/>
                        </a:rPr>
                        <a:t>T300 + D</a:t>
                      </a:r>
                    </a:p>
                    <a:p>
                      <a:pPr marL="0" algn="ctr" defTabSz="914400" rtl="0" eaLnBrk="1" latinLnBrk="0" hangingPunct="1"/>
                      <a:r>
                        <a:rPr lang="fr-FR" sz="1000" b="1" kern="1200" dirty="0" smtClean="0">
                          <a:solidFill>
                            <a:schemeClr val="bg1"/>
                          </a:solidFill>
                          <a:latin typeface="+mn-lt"/>
                          <a:ea typeface="+mn-ea"/>
                          <a:cs typeface="+mn-cs"/>
                        </a:rPr>
                        <a:t>(n=175)</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7F4D"/>
                    </a:solidFill>
                  </a:tcPr>
                </a:tc>
                <a:tc>
                  <a:txBody>
                    <a:bodyPr/>
                    <a:lstStyle/>
                    <a:p>
                      <a:pPr marL="0" algn="ctr" defTabSz="914400" rtl="0" eaLnBrk="1" latinLnBrk="0" hangingPunct="1"/>
                      <a:r>
                        <a:rPr lang="fr-FR" sz="1000" b="1" kern="1200" dirty="0" err="1" smtClean="0">
                          <a:solidFill>
                            <a:schemeClr val="bg1"/>
                          </a:solidFill>
                          <a:latin typeface="+mn-lt"/>
                          <a:ea typeface="+mn-ea"/>
                          <a:cs typeface="+mn-cs"/>
                        </a:rPr>
                        <a:t>Durvalumab</a:t>
                      </a:r>
                      <a:r>
                        <a:rPr lang="fr-FR" sz="1000" b="1" kern="1200" dirty="0" smtClean="0">
                          <a:solidFill>
                            <a:schemeClr val="bg1"/>
                          </a:solidFill>
                          <a:latin typeface="+mn-lt"/>
                          <a:ea typeface="+mn-ea"/>
                          <a:cs typeface="+mn-cs"/>
                        </a:rPr>
                        <a:t> (n=191)</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005086"/>
                    </a:solidFill>
                  </a:tcPr>
                </a:tc>
                <a:tc>
                  <a:txBody>
                    <a:bodyPr/>
                    <a:lstStyle/>
                    <a:p>
                      <a:pPr marL="0" algn="ctr" defTabSz="914400" rtl="0" eaLnBrk="1" latinLnBrk="0" hangingPunct="1"/>
                      <a:r>
                        <a:rPr lang="fr-FR" sz="1000" b="1" kern="1200" dirty="0" err="1" smtClean="0">
                          <a:solidFill>
                            <a:schemeClr val="bg1"/>
                          </a:solidFill>
                          <a:latin typeface="+mn-lt"/>
                          <a:ea typeface="+mn-ea"/>
                          <a:cs typeface="+mn-cs"/>
                        </a:rPr>
                        <a:t>Sorafénib</a:t>
                      </a:r>
                      <a:r>
                        <a:rPr lang="fr-FR" sz="1000" b="1" kern="1200" dirty="0" smtClean="0">
                          <a:solidFill>
                            <a:schemeClr val="bg1"/>
                          </a:solidFill>
                          <a:latin typeface="+mn-lt"/>
                          <a:ea typeface="+mn-ea"/>
                          <a:cs typeface="+mn-cs"/>
                        </a:rPr>
                        <a:t> (n=186)</a:t>
                      </a: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002C4C"/>
                    </a:solidFill>
                  </a:tcPr>
                </a:tc>
              </a:tr>
              <a:tr h="370840">
                <a:tc>
                  <a:txBody>
                    <a:bodyPr/>
                    <a:lstStyle/>
                    <a:p>
                      <a:r>
                        <a:rPr lang="fr-FR" sz="1000" b="1" dirty="0" smtClean="0">
                          <a:solidFill>
                            <a:schemeClr val="tx1"/>
                          </a:solidFill>
                        </a:rPr>
                        <a:t>SG Médiane  (IC95%), mois</a:t>
                      </a:r>
                    </a:p>
                    <a:p>
                      <a:endParaRPr lang="fr-FR" sz="1000" b="1"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fr-FR" sz="1000" b="0" dirty="0" smtClean="0">
                          <a:solidFill>
                            <a:schemeClr val="tx1"/>
                          </a:solidFill>
                        </a:rPr>
                        <a:t>23,43</a:t>
                      </a:r>
                    </a:p>
                    <a:p>
                      <a:r>
                        <a:rPr lang="fr-FR" sz="1000" b="0" dirty="0" smtClean="0">
                          <a:solidFill>
                            <a:schemeClr val="tx1"/>
                          </a:solidFill>
                        </a:rPr>
                        <a:t>(19,19-28,75)</a:t>
                      </a:r>
                    </a:p>
                    <a:p>
                      <a:r>
                        <a:rPr lang="fr-FR" sz="1000" b="0" dirty="0" smtClean="0">
                          <a:solidFill>
                            <a:schemeClr val="tx1"/>
                          </a:solidFill>
                        </a:rPr>
                        <a:t>T300+ </a:t>
                      </a:r>
                      <a:r>
                        <a:rPr lang="fr-FR" sz="1000" b="0" dirty="0" err="1" smtClean="0">
                          <a:solidFill>
                            <a:schemeClr val="tx1"/>
                          </a:solidFill>
                        </a:rPr>
                        <a:t>Durvalumab</a:t>
                      </a:r>
                      <a:r>
                        <a:rPr lang="fr-FR" sz="1000" b="0" dirty="0" smtClean="0">
                          <a:solidFill>
                            <a:schemeClr val="tx1"/>
                          </a:solidFill>
                        </a:rPr>
                        <a:t> </a:t>
                      </a:r>
                      <a:r>
                        <a:rPr lang="fr-FR" sz="1000" b="0" i="1" dirty="0" smtClean="0">
                          <a:solidFill>
                            <a:schemeClr val="tx1"/>
                          </a:solidFill>
                        </a:rPr>
                        <a:t>vs</a:t>
                      </a:r>
                    </a:p>
                    <a:p>
                      <a:r>
                        <a:rPr lang="fr-FR" sz="1000" b="0" dirty="0" err="1" smtClean="0">
                          <a:solidFill>
                            <a:schemeClr val="tx1"/>
                          </a:solidFill>
                        </a:rPr>
                        <a:t>sorafenib</a:t>
                      </a:r>
                      <a:r>
                        <a:rPr lang="fr-FR" sz="1000" b="0" dirty="0" smtClean="0">
                          <a:solidFill>
                            <a:schemeClr val="tx1"/>
                          </a:solidFill>
                        </a:rPr>
                        <a:t> HR, 0.79</a:t>
                      </a:r>
                    </a:p>
                    <a:p>
                      <a:r>
                        <a:rPr lang="fr-FR" sz="1000" b="0" dirty="0" smtClean="0">
                          <a:solidFill>
                            <a:schemeClr val="tx1"/>
                          </a:solidFill>
                        </a:rPr>
                        <a:t>(IC95%, </a:t>
                      </a:r>
                    </a:p>
                    <a:p>
                      <a:r>
                        <a:rPr lang="fr-FR" sz="1000" b="0" dirty="0" smtClean="0">
                          <a:solidFill>
                            <a:schemeClr val="tx1"/>
                          </a:solidFill>
                        </a:rPr>
                        <a:t>0,62-1,01) </a:t>
                      </a:r>
                      <a:endParaRPr lang="fr-FR" sz="1000" b="0" dirty="0">
                        <a:solidFill>
                          <a:schemeClr val="tx1"/>
                        </a:solidFill>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fr-FR" sz="1000" b="0" dirty="0" smtClean="0">
                          <a:solidFill>
                            <a:schemeClr val="tx1"/>
                          </a:solidFill>
                        </a:rPr>
                        <a:t>21,16</a:t>
                      </a:r>
                    </a:p>
                    <a:p>
                      <a:r>
                        <a:rPr lang="fr-FR" sz="1000" b="0" dirty="0" smtClean="0">
                          <a:solidFill>
                            <a:schemeClr val="tx1"/>
                          </a:solidFill>
                        </a:rPr>
                        <a:t>(17,38-25,86)</a:t>
                      </a:r>
                    </a:p>
                    <a:p>
                      <a:r>
                        <a:rPr lang="fr-FR" sz="1000" b="0" dirty="0" err="1" smtClean="0">
                          <a:solidFill>
                            <a:schemeClr val="tx1"/>
                          </a:solidFill>
                        </a:rPr>
                        <a:t>Durvalumab</a:t>
                      </a:r>
                      <a:r>
                        <a:rPr lang="fr-FR" sz="1000" b="0" dirty="0" smtClean="0">
                          <a:solidFill>
                            <a:schemeClr val="tx1"/>
                          </a:solidFill>
                        </a:rPr>
                        <a:t> </a:t>
                      </a:r>
                      <a:r>
                        <a:rPr lang="fr-FR" sz="1000" b="0" i="1" dirty="0" smtClean="0">
                          <a:solidFill>
                            <a:schemeClr val="tx1"/>
                          </a:solidFill>
                        </a:rPr>
                        <a:t>vs</a:t>
                      </a:r>
                      <a:r>
                        <a:rPr lang="fr-FR" sz="1000" b="0" dirty="0" smtClean="0">
                          <a:solidFill>
                            <a:schemeClr val="tx1"/>
                          </a:solidFill>
                        </a:rPr>
                        <a:t> </a:t>
                      </a:r>
                      <a:r>
                        <a:rPr lang="fr-FR" sz="1000" b="0" dirty="0" err="1" smtClean="0">
                          <a:solidFill>
                            <a:schemeClr val="tx1"/>
                          </a:solidFill>
                        </a:rPr>
                        <a:t>sorafénib</a:t>
                      </a:r>
                      <a:r>
                        <a:rPr lang="fr-FR" sz="1000" b="0" dirty="0" smtClean="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dirty="0" smtClean="0">
                          <a:solidFill>
                            <a:schemeClr val="tx1"/>
                          </a:solidFill>
                        </a:rPr>
                        <a:t>HR, 0.91</a:t>
                      </a:r>
                    </a:p>
                    <a:p>
                      <a:r>
                        <a:rPr lang="fr-FR" sz="1000" b="0" dirty="0" smtClean="0">
                          <a:solidFill>
                            <a:schemeClr val="tx1"/>
                          </a:solidFill>
                        </a:rPr>
                        <a:t>(IC95%</a:t>
                      </a:r>
                    </a:p>
                    <a:p>
                      <a:r>
                        <a:rPr lang="fr-FR" sz="1000" b="0" dirty="0" smtClean="0">
                          <a:solidFill>
                            <a:schemeClr val="tx1"/>
                          </a:solidFill>
                        </a:rPr>
                        <a:t> 0,71-1,15)</a:t>
                      </a:r>
                    </a:p>
                    <a:p>
                      <a:endParaRPr lang="fr-FR" sz="1000" b="0" dirty="0">
                        <a:solidFill>
                          <a:schemeClr val="tx1"/>
                        </a:solidFill>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fr-FR" sz="1000" b="0" dirty="0" smtClean="0">
                          <a:solidFill>
                            <a:schemeClr val="tx1"/>
                          </a:solidFill>
                        </a:rPr>
                        <a:t>19,02</a:t>
                      </a:r>
                    </a:p>
                    <a:p>
                      <a:r>
                        <a:rPr lang="fr-FR" sz="1000" b="0" dirty="0" smtClean="0">
                          <a:solidFill>
                            <a:schemeClr val="tx1"/>
                          </a:solidFill>
                        </a:rPr>
                        <a:t>(15,67-23,16)</a:t>
                      </a:r>
                    </a:p>
                    <a:p>
                      <a:endParaRPr lang="fr-FR" sz="1000" b="0" dirty="0">
                        <a:solidFill>
                          <a:schemeClr val="tx1"/>
                        </a:solidFill>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fr-FR" sz="1000" b="0" dirty="0" smtClean="0">
                          <a:solidFill>
                            <a:schemeClr val="tx1"/>
                          </a:solidFill>
                        </a:rPr>
                        <a:t>11,30</a:t>
                      </a:r>
                    </a:p>
                    <a:p>
                      <a:r>
                        <a:rPr lang="de-DE" sz="1000" b="0" dirty="0" smtClean="0">
                          <a:solidFill>
                            <a:schemeClr val="tx1"/>
                          </a:solidFill>
                        </a:rPr>
                        <a:t>(9,33-14,19) </a:t>
                      </a:r>
                    </a:p>
                    <a:p>
                      <a:r>
                        <a:rPr lang="de-DE" sz="1000" b="0" dirty="0" smtClean="0">
                          <a:solidFill>
                            <a:schemeClr val="tx1"/>
                          </a:solidFill>
                        </a:rPr>
                        <a:t>T300+ </a:t>
                      </a:r>
                      <a:r>
                        <a:rPr lang="de-DE" sz="1000" b="0" dirty="0" err="1" smtClean="0">
                          <a:solidFill>
                            <a:schemeClr val="tx1"/>
                          </a:solidFill>
                        </a:rPr>
                        <a:t>Durvalumab</a:t>
                      </a:r>
                      <a:endParaRPr lang="de-DE" sz="1000" b="0" dirty="0" smtClean="0">
                        <a:solidFill>
                          <a:schemeClr val="tx1"/>
                        </a:solidFill>
                      </a:endParaRPr>
                    </a:p>
                    <a:p>
                      <a:r>
                        <a:rPr lang="de-DE" sz="1000" b="0" i="1" dirty="0" err="1" smtClean="0">
                          <a:solidFill>
                            <a:schemeClr val="tx1"/>
                          </a:solidFill>
                        </a:rPr>
                        <a:t>vs</a:t>
                      </a:r>
                      <a:r>
                        <a:rPr lang="de-DE" sz="1000" b="0" i="1" dirty="0" smtClean="0">
                          <a:solidFill>
                            <a:schemeClr val="tx1"/>
                          </a:solidFill>
                        </a:rPr>
                        <a:t> </a:t>
                      </a:r>
                      <a:r>
                        <a:rPr lang="de-DE" sz="1000" b="0" dirty="0" err="1" smtClean="0">
                          <a:solidFill>
                            <a:schemeClr val="tx1"/>
                          </a:solidFill>
                        </a:rPr>
                        <a:t>sorafénib</a:t>
                      </a:r>
                      <a:endParaRPr lang="de-DE" sz="1000" b="0" dirty="0" smtClean="0">
                        <a:solidFill>
                          <a:schemeClr val="tx1"/>
                        </a:solidFill>
                      </a:endParaRPr>
                    </a:p>
                    <a:p>
                      <a:r>
                        <a:rPr lang="fr-FR" sz="1000" b="0" dirty="0" smtClean="0">
                          <a:solidFill>
                            <a:schemeClr val="tx1"/>
                          </a:solidFill>
                        </a:rPr>
                        <a:t>HR, 0.83</a:t>
                      </a:r>
                    </a:p>
                    <a:p>
                      <a:r>
                        <a:rPr lang="fr-FR" sz="1000" b="0" dirty="0" smtClean="0">
                          <a:solidFill>
                            <a:schemeClr val="tx1"/>
                          </a:solidFill>
                        </a:rPr>
                        <a:t>(IC95% </a:t>
                      </a:r>
                    </a:p>
                    <a:p>
                      <a:r>
                        <a:rPr lang="fr-FR" sz="1000" b="0" dirty="0" smtClean="0">
                          <a:solidFill>
                            <a:schemeClr val="tx1"/>
                          </a:solidFill>
                        </a:rPr>
                        <a:t>0,65-1,05 ) </a:t>
                      </a:r>
                    </a:p>
                    <a:p>
                      <a:endParaRPr lang="fr-FR" sz="1000" b="0" dirty="0">
                        <a:solidFill>
                          <a:schemeClr val="tx1"/>
                        </a:solidFill>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fr-FR" sz="1000" b="0" dirty="0" smtClean="0">
                          <a:solidFill>
                            <a:schemeClr val="tx1"/>
                          </a:solidFill>
                        </a:rPr>
                        <a:t>12,29</a:t>
                      </a:r>
                    </a:p>
                    <a:p>
                      <a:r>
                        <a:rPr lang="fr-FR" sz="1000" b="0" dirty="0" smtClean="0">
                          <a:solidFill>
                            <a:schemeClr val="tx1"/>
                          </a:solidFill>
                        </a:rPr>
                        <a:t>(9,30-16.03)</a:t>
                      </a:r>
                    </a:p>
                    <a:p>
                      <a:r>
                        <a:rPr lang="fr-FR" sz="1000" b="0" dirty="0" err="1" smtClean="0">
                          <a:solidFill>
                            <a:schemeClr val="tx1"/>
                          </a:solidFill>
                        </a:rPr>
                        <a:t>Durvalumab</a:t>
                      </a:r>
                      <a:r>
                        <a:rPr lang="fr-FR" sz="1000" b="0" dirty="0" smtClean="0">
                          <a:solidFill>
                            <a:schemeClr val="tx1"/>
                          </a:solidFill>
                        </a:rPr>
                        <a:t> </a:t>
                      </a:r>
                      <a:r>
                        <a:rPr lang="fr-FR" sz="1000" b="0" i="1" dirty="0" smtClean="0">
                          <a:solidFill>
                            <a:schemeClr val="tx1"/>
                          </a:solidFill>
                        </a:rPr>
                        <a:t>vs</a:t>
                      </a:r>
                    </a:p>
                    <a:p>
                      <a:r>
                        <a:rPr lang="fr-FR" sz="1000" b="0" dirty="0" err="1" smtClean="0">
                          <a:solidFill>
                            <a:schemeClr val="tx1"/>
                          </a:solidFill>
                        </a:rPr>
                        <a:t>sorafénib</a:t>
                      </a:r>
                      <a:endParaRPr lang="fr-FR" sz="1000" b="0" dirty="0" smtClean="0">
                        <a:solidFill>
                          <a:schemeClr val="tx1"/>
                        </a:solidFill>
                      </a:endParaRPr>
                    </a:p>
                    <a:p>
                      <a:r>
                        <a:rPr lang="fr-FR" sz="1000" b="0" dirty="0" smtClean="0">
                          <a:solidFill>
                            <a:schemeClr val="tx1"/>
                          </a:solidFill>
                        </a:rPr>
                        <a:t> HR, 0.87</a:t>
                      </a:r>
                    </a:p>
                    <a:p>
                      <a:r>
                        <a:rPr lang="fr-FR" sz="1000" b="0" dirty="0" smtClean="0">
                          <a:solidFill>
                            <a:schemeClr val="tx1"/>
                          </a:solidFill>
                        </a:rPr>
                        <a:t>(IC95%</a:t>
                      </a:r>
                    </a:p>
                    <a:p>
                      <a:r>
                        <a:rPr lang="fr-FR" sz="1000" b="0" dirty="0" smtClean="0">
                          <a:solidFill>
                            <a:schemeClr val="tx1"/>
                          </a:solidFill>
                        </a:rPr>
                        <a:t> 0,69-1,09)</a:t>
                      </a:r>
                    </a:p>
                    <a:p>
                      <a:endParaRPr lang="fr-FR" sz="1000" b="0" dirty="0">
                        <a:solidFill>
                          <a:schemeClr val="tx1"/>
                        </a:solidFill>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r>
                        <a:rPr lang="fr-FR" sz="1000" b="0" dirty="0" smtClean="0">
                          <a:solidFill>
                            <a:schemeClr val="tx1"/>
                          </a:solidFill>
                        </a:rPr>
                        <a:t>9,72 </a:t>
                      </a:r>
                    </a:p>
                    <a:p>
                      <a:r>
                        <a:rPr lang="fr-FR" sz="1000" b="0" dirty="0" smtClean="0">
                          <a:solidFill>
                            <a:schemeClr val="tx1"/>
                          </a:solidFill>
                        </a:rPr>
                        <a:t>(7,23-11,76)</a:t>
                      </a:r>
                      <a:endParaRPr lang="fr-FR" sz="1000" b="0" dirty="0">
                        <a:solidFill>
                          <a:schemeClr val="tx1"/>
                        </a:solidFill>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Tree>
    <p:custDataLst>
      <p:tags r:id="rId1"/>
    </p:custDataLst>
    <p:extLst>
      <p:ext uri="{BB962C8B-B14F-4D97-AF65-F5344CB8AC3E}">
        <p14:creationId xmlns:p14="http://schemas.microsoft.com/office/powerpoint/2010/main" val="66609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BCA766CA-219D-61C1-FF8E-897B5250AFF0}"/>
              </a:ext>
            </a:extLst>
          </p:cNvPr>
          <p:cNvSpPr txBox="1"/>
          <p:nvPr/>
        </p:nvSpPr>
        <p:spPr>
          <a:xfrm>
            <a:off x="1279759" y="3034908"/>
            <a:ext cx="6296701" cy="2585323"/>
          </a:xfrm>
          <a:prstGeom prst="rect">
            <a:avLst/>
          </a:prstGeom>
          <a:noFill/>
          <a:ln>
            <a:solidFill>
              <a:schemeClr val="bg1">
                <a:lumMod val="6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457200"/>
            <a:r>
              <a:rPr lang="fr-FR" dirty="0" smtClean="0">
                <a:solidFill>
                  <a:prstClr val="black"/>
                </a:solidFill>
              </a:rPr>
              <a:t>- </a:t>
            </a:r>
            <a:r>
              <a:rPr lang="fr-FR" b="1" dirty="0" smtClean="0">
                <a:solidFill>
                  <a:prstClr val="black"/>
                </a:solidFill>
              </a:rPr>
              <a:t>Risques </a:t>
            </a:r>
            <a:r>
              <a:rPr lang="fr-FR" b="1" dirty="0">
                <a:solidFill>
                  <a:prstClr val="black"/>
                </a:solidFill>
              </a:rPr>
              <a:t>liés aux traitements anti-</a:t>
            </a:r>
            <a:r>
              <a:rPr lang="fr-FR" b="1" dirty="0" err="1">
                <a:solidFill>
                  <a:prstClr val="black"/>
                </a:solidFill>
              </a:rPr>
              <a:t>angiogènes</a:t>
            </a:r>
            <a:r>
              <a:rPr lang="fr-FR" b="1" dirty="0">
                <a:solidFill>
                  <a:prstClr val="black"/>
                </a:solidFill>
              </a:rPr>
              <a:t>:</a:t>
            </a:r>
            <a:r>
              <a:rPr lang="fr-FR" dirty="0">
                <a:solidFill>
                  <a:prstClr val="black"/>
                </a:solidFill>
              </a:rPr>
              <a:t>  hypertension portale, cardiovasculaires , plaies…</a:t>
            </a:r>
          </a:p>
          <a:p>
            <a:pPr defTabSz="457200"/>
            <a:endParaRPr lang="fr-FR" dirty="0">
              <a:solidFill>
                <a:prstClr val="black"/>
              </a:solidFill>
            </a:endParaRPr>
          </a:p>
          <a:p>
            <a:pPr defTabSz="457200"/>
            <a:r>
              <a:rPr lang="fr-FR" dirty="0">
                <a:solidFill>
                  <a:prstClr val="black"/>
                </a:solidFill>
              </a:rPr>
              <a:t>- </a:t>
            </a:r>
            <a:r>
              <a:rPr lang="fr-FR" b="1" dirty="0">
                <a:solidFill>
                  <a:prstClr val="black"/>
                </a:solidFill>
              </a:rPr>
              <a:t>Risques liés aux immunothérapies</a:t>
            </a:r>
          </a:p>
          <a:p>
            <a:pPr marL="742950" lvl="1" indent="-285750" defTabSz="457200">
              <a:buFontTx/>
              <a:buChar char="-"/>
            </a:pPr>
            <a:r>
              <a:rPr lang="fr-FR" dirty="0">
                <a:solidFill>
                  <a:srgbClr val="005086"/>
                </a:solidFill>
              </a:rPr>
              <a:t>Maladies auto-immunes </a:t>
            </a:r>
            <a:r>
              <a:rPr lang="fr-FR" dirty="0">
                <a:solidFill>
                  <a:prstClr val="black"/>
                </a:solidFill>
              </a:rPr>
              <a:t>(RCP </a:t>
            </a:r>
            <a:r>
              <a:rPr lang="fr-FR" dirty="0" err="1">
                <a:solidFill>
                  <a:prstClr val="black"/>
                </a:solidFill>
              </a:rPr>
              <a:t>immunotox</a:t>
            </a:r>
            <a:r>
              <a:rPr lang="fr-FR" dirty="0">
                <a:solidFill>
                  <a:prstClr val="black"/>
                </a:solidFill>
              </a:rPr>
              <a:t>)</a:t>
            </a:r>
          </a:p>
          <a:p>
            <a:pPr marL="285750" indent="-285750" defTabSz="457200">
              <a:buFontTx/>
              <a:buChar char="-"/>
            </a:pPr>
            <a:endParaRPr lang="fr-FR" dirty="0">
              <a:solidFill>
                <a:prstClr val="black"/>
              </a:solidFill>
            </a:endParaRPr>
          </a:p>
          <a:p>
            <a:pPr marL="742950" lvl="1" indent="-285750" defTabSz="457200">
              <a:buFontTx/>
              <a:buChar char="-"/>
            </a:pPr>
            <a:r>
              <a:rPr lang="fr-FR" dirty="0">
                <a:solidFill>
                  <a:srgbClr val="002060"/>
                </a:solidFill>
              </a:rPr>
              <a:t>Patients transplantés</a:t>
            </a:r>
          </a:p>
          <a:p>
            <a:pPr marL="285750" indent="-285750" defTabSz="457200">
              <a:buFontTx/>
              <a:buChar char="-"/>
            </a:pPr>
            <a:endParaRPr lang="fr-FR" dirty="0">
              <a:solidFill>
                <a:prstClr val="black"/>
              </a:solidFill>
            </a:endParaRPr>
          </a:p>
          <a:p>
            <a:pPr marL="742950" lvl="1" indent="-285750" defTabSz="457200">
              <a:buFontTx/>
              <a:buChar char="-"/>
            </a:pPr>
            <a:r>
              <a:rPr lang="fr-FR" dirty="0">
                <a:solidFill>
                  <a:srgbClr val="002060"/>
                </a:solidFill>
              </a:rPr>
              <a:t>Patients en attente de transplantation</a:t>
            </a:r>
          </a:p>
        </p:txBody>
      </p:sp>
      <p:pic>
        <p:nvPicPr>
          <p:cNvPr id="3074" name="Picture 2" descr="Tout savoir sur l'insuffisance cardiaque">
            <a:extLst>
              <a:ext uri="{FF2B5EF4-FFF2-40B4-BE49-F238E27FC236}">
                <a16:creationId xmlns:a16="http://schemas.microsoft.com/office/drawing/2014/main" xmlns="" id="{A2C6C72C-4F9E-6A72-2B33-3779E1775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71" y="948381"/>
            <a:ext cx="1901252" cy="7509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IM.fr - Rupture de varices œsophagiennes: la ligature n'ajoute rien au  traitement médical combiné">
            <a:extLst>
              <a:ext uri="{FF2B5EF4-FFF2-40B4-BE49-F238E27FC236}">
                <a16:creationId xmlns:a16="http://schemas.microsoft.com/office/drawing/2014/main" xmlns="" id="{AD85C03E-52CE-768B-B1A5-9DCAC7FE1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9070" y="1836964"/>
            <a:ext cx="1151106" cy="15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IM.fr - Place à l'intervention précoce dans l'ulcère veineux">
            <a:extLst>
              <a:ext uri="{FF2B5EF4-FFF2-40B4-BE49-F238E27FC236}">
                <a16:creationId xmlns:a16="http://schemas.microsoft.com/office/drawing/2014/main" xmlns="" id="{5403C678-16A0-DE59-3531-BC3D5A02F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871" y="2391845"/>
            <a:ext cx="1414645" cy="1122734"/>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xmlns="" id="{FA00A8C4-2D22-001D-47FD-019185A4DC06}"/>
              </a:ext>
            </a:extLst>
          </p:cNvPr>
          <p:cNvSpPr/>
          <p:nvPr/>
        </p:nvSpPr>
        <p:spPr>
          <a:xfrm>
            <a:off x="8048625" y="295275"/>
            <a:ext cx="3790950" cy="3857625"/>
          </a:xfrm>
          <a:prstGeom prst="ellipse">
            <a:avLst/>
          </a:prstGeom>
          <a:noFill/>
          <a:ln w="28575">
            <a:solidFill>
              <a:srgbClr val="002C4C"/>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endParaRPr>
          </a:p>
        </p:txBody>
      </p:sp>
      <p:pic>
        <p:nvPicPr>
          <p:cNvPr id="8" name="Picture 6" descr="Question Mark Golden Interrogation Point Symbol Asking Questions Sign White  Stick Figure Man Person Pondering Thinking Standing Learning Character Icon  3d Rendering Graphic Illustration Isolated On White Background In High  Resolution Stock">
            <a:extLst>
              <a:ext uri="{FF2B5EF4-FFF2-40B4-BE49-F238E27FC236}">
                <a16:creationId xmlns:a16="http://schemas.microsoft.com/office/drawing/2014/main" xmlns="" id="{24E009FE-B874-929D-18C5-592FE53B88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076" y="850417"/>
            <a:ext cx="1657247" cy="16572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742457C-5676-050A-D1BA-C5D187570AA9}"/>
              </a:ext>
            </a:extLst>
          </p:cNvPr>
          <p:cNvSpPr/>
          <p:nvPr/>
        </p:nvSpPr>
        <p:spPr>
          <a:xfrm>
            <a:off x="8892555" y="4290568"/>
            <a:ext cx="2287922" cy="746595"/>
          </a:xfrm>
          <a:prstGeom prst="rect">
            <a:avLst/>
          </a:prstGeom>
          <a:solidFill>
            <a:srgbClr val="0050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fr-FR" sz="1600" b="1" dirty="0" err="1">
                <a:solidFill>
                  <a:prstClr val="white"/>
                </a:solidFill>
              </a:rPr>
              <a:t>Co-morbidités</a:t>
            </a:r>
            <a:endParaRPr lang="fr-FR" sz="1600" b="1" dirty="0">
              <a:solidFill>
                <a:prstClr val="white"/>
              </a:solidFill>
            </a:endParaRPr>
          </a:p>
          <a:p>
            <a:pPr algn="ctr" defTabSz="457200"/>
            <a:r>
              <a:rPr lang="fr-FR" sz="1600" b="1" dirty="0">
                <a:solidFill>
                  <a:prstClr val="white"/>
                </a:solidFill>
              </a:rPr>
              <a:t>Terrain</a:t>
            </a:r>
          </a:p>
        </p:txBody>
      </p:sp>
      <p:sp>
        <p:nvSpPr>
          <p:cNvPr id="15" name="Ellipse 14">
            <a:extLst>
              <a:ext uri="{FF2B5EF4-FFF2-40B4-BE49-F238E27FC236}">
                <a16:creationId xmlns:a16="http://schemas.microsoft.com/office/drawing/2014/main" xmlns="" id="{7CFC3036-3B0E-0455-F417-5081C85AD6EA}"/>
              </a:ext>
            </a:extLst>
          </p:cNvPr>
          <p:cNvSpPr/>
          <p:nvPr/>
        </p:nvSpPr>
        <p:spPr>
          <a:xfrm>
            <a:off x="3100020" y="161924"/>
            <a:ext cx="1300530" cy="810841"/>
          </a:xfrm>
          <a:prstGeom prst="ellipse">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fr-FR" sz="1600" dirty="0" err="1" smtClean="0">
                <a:solidFill>
                  <a:prstClr val="white"/>
                </a:solidFill>
              </a:rPr>
              <a:t>Atézo-bev</a:t>
            </a:r>
            <a:r>
              <a:rPr lang="fr-FR" sz="1600" dirty="0" smtClean="0">
                <a:solidFill>
                  <a:prstClr val="white"/>
                </a:solidFill>
              </a:rPr>
              <a:t> </a:t>
            </a:r>
            <a:endParaRPr lang="fr-FR" sz="1600" dirty="0">
              <a:solidFill>
                <a:prstClr val="white"/>
              </a:solidFill>
            </a:endParaRPr>
          </a:p>
        </p:txBody>
      </p:sp>
      <p:sp>
        <p:nvSpPr>
          <p:cNvPr id="16" name="Ellipse 15">
            <a:extLst>
              <a:ext uri="{FF2B5EF4-FFF2-40B4-BE49-F238E27FC236}">
                <a16:creationId xmlns:a16="http://schemas.microsoft.com/office/drawing/2014/main" xmlns="" id="{81FF23E6-3ABE-EAE5-6DEA-2C47068B2133}"/>
              </a:ext>
            </a:extLst>
          </p:cNvPr>
          <p:cNvSpPr/>
          <p:nvPr/>
        </p:nvSpPr>
        <p:spPr>
          <a:xfrm>
            <a:off x="1190625" y="1628153"/>
            <a:ext cx="1256239" cy="879511"/>
          </a:xfrm>
          <a:prstGeom prst="ellipse">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fr-FR" sz="1600" dirty="0" err="1" smtClean="0">
                <a:solidFill>
                  <a:prstClr val="white"/>
                </a:solidFill>
              </a:rPr>
              <a:t>Trémé-durva</a:t>
            </a:r>
            <a:endParaRPr lang="fr-FR" sz="1600" dirty="0">
              <a:solidFill>
                <a:prstClr val="white"/>
              </a:solidFill>
            </a:endParaRPr>
          </a:p>
        </p:txBody>
      </p:sp>
      <p:sp>
        <p:nvSpPr>
          <p:cNvPr id="3" name="Ellipse 2">
            <a:extLst>
              <a:ext uri="{FF2B5EF4-FFF2-40B4-BE49-F238E27FC236}">
                <a16:creationId xmlns:a16="http://schemas.microsoft.com/office/drawing/2014/main" xmlns="" id="{4D1B360B-A67C-C436-A3AE-7ABFCCADD96A}"/>
              </a:ext>
            </a:extLst>
          </p:cNvPr>
          <p:cNvSpPr/>
          <p:nvPr/>
        </p:nvSpPr>
        <p:spPr>
          <a:xfrm>
            <a:off x="3407205" y="1455766"/>
            <a:ext cx="796200" cy="698017"/>
          </a:xfrm>
          <a:prstGeom prst="ellipse">
            <a:avLst/>
          </a:prstGeom>
          <a:solidFill>
            <a:srgbClr val="FF7F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r>
              <a:rPr lang="fr-FR" sz="1600" b="1" dirty="0">
                <a:solidFill>
                  <a:prstClr val="white"/>
                </a:solidFill>
              </a:rPr>
              <a:t>TKI</a:t>
            </a:r>
          </a:p>
        </p:txBody>
      </p:sp>
    </p:spTree>
    <p:custDataLst>
      <p:tags r:id="rId1"/>
    </p:custDataLst>
    <p:extLst>
      <p:ext uri="{BB962C8B-B14F-4D97-AF65-F5344CB8AC3E}">
        <p14:creationId xmlns:p14="http://schemas.microsoft.com/office/powerpoint/2010/main" val="183980212"/>
      </p:ext>
    </p:extLst>
  </p:cSld>
  <p:clrMapOvr>
    <a:masterClrMapping/>
  </p:clrMapOvr>
  <mc:AlternateContent xmlns:mc="http://schemas.openxmlformats.org/markup-compatibility/2006" xmlns:p14="http://schemas.microsoft.com/office/powerpoint/2010/main">
    <mc:Choice Requires="p14">
      <p:transition spd="slow" p14:dur="2000" advTm="123427"/>
    </mc:Choice>
    <mc:Fallback xmlns="">
      <p:transition spd="slow" advTm="12342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xmlns="" id="{980A9AE4-ABE2-573A-C880-39ED8C2E3985}"/>
              </a:ext>
            </a:extLst>
          </p:cNvPr>
          <p:cNvSpPr txBox="1"/>
          <p:nvPr/>
        </p:nvSpPr>
        <p:spPr>
          <a:xfrm>
            <a:off x="1058658" y="180588"/>
            <a:ext cx="1280732" cy="461665"/>
          </a:xfrm>
          <a:prstGeom prst="rect">
            <a:avLst/>
          </a:prstGeom>
          <a:solidFill>
            <a:srgbClr val="005086"/>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defRPr/>
            </a:pPr>
            <a:r>
              <a:rPr lang="fr-FR" sz="1200" b="1" i="1" dirty="0" err="1" smtClean="0">
                <a:solidFill>
                  <a:prstClr val="white"/>
                </a:solidFill>
                <a:latin typeface="Arial" panose="020B0604020202020204" pitchFamily="34" charset="0"/>
                <a:cs typeface="Arial" panose="020B0604020202020204" pitchFamily="34" charset="0"/>
              </a:rPr>
              <a:t>Trémélimumab</a:t>
            </a:r>
            <a:endParaRPr lang="fr-FR" sz="1200" b="1" i="1" dirty="0">
              <a:solidFill>
                <a:prstClr val="white"/>
              </a:solidFill>
              <a:latin typeface="Arial" panose="020B0604020202020204" pitchFamily="34" charset="0"/>
              <a:cs typeface="Arial" panose="020B0604020202020204" pitchFamily="34" charset="0"/>
            </a:endParaRPr>
          </a:p>
          <a:p>
            <a:pPr>
              <a:defRPr/>
            </a:pPr>
            <a:r>
              <a:rPr lang="fr-FR" sz="1200" b="1" i="1" dirty="0">
                <a:solidFill>
                  <a:prstClr val="white"/>
                </a:solidFill>
                <a:latin typeface="Arial" panose="020B0604020202020204" pitchFamily="34" charset="0"/>
                <a:cs typeface="Arial" panose="020B0604020202020204" pitchFamily="34" charset="0"/>
              </a:rPr>
              <a:t>Durvalumab</a:t>
            </a:r>
          </a:p>
        </p:txBody>
      </p:sp>
      <p:sp>
        <p:nvSpPr>
          <p:cNvPr id="3" name="Espace réservé du contenu 2"/>
          <p:cNvSpPr>
            <a:spLocks noGrp="1"/>
          </p:cNvSpPr>
          <p:nvPr>
            <p:ph sz="quarter" idx="16"/>
          </p:nvPr>
        </p:nvSpPr>
        <p:spPr/>
        <p:txBody>
          <a:bodyPr/>
          <a:lstStyle/>
          <a:p>
            <a:r>
              <a:rPr lang="es-ES" dirty="0"/>
              <a:t>G. </a:t>
            </a:r>
            <a:r>
              <a:rPr lang="es-ES" dirty="0" err="1"/>
              <a:t>Lau</a:t>
            </a:r>
            <a:r>
              <a:rPr lang="es-ES" dirty="0"/>
              <a:t> et al., ASCO® 2023, </a:t>
            </a:r>
            <a:r>
              <a:rPr lang="es-ES" dirty="0" err="1"/>
              <a:t>Abs</a:t>
            </a:r>
            <a:r>
              <a:rPr lang="es-ES" dirty="0"/>
              <a:t> </a:t>
            </a:r>
            <a:r>
              <a:rPr lang="es-ES" dirty="0" smtClean="0"/>
              <a:t>.#</a:t>
            </a:r>
            <a:r>
              <a:rPr lang="es-ES" dirty="0"/>
              <a:t>4004</a:t>
            </a:r>
          </a:p>
          <a:p>
            <a:endParaRPr lang="fr-FR" dirty="0"/>
          </a:p>
        </p:txBody>
      </p:sp>
      <p:grpSp>
        <p:nvGrpSpPr>
          <p:cNvPr id="119" name="Groupe 118"/>
          <p:cNvGrpSpPr/>
          <p:nvPr/>
        </p:nvGrpSpPr>
        <p:grpSpPr>
          <a:xfrm>
            <a:off x="1795825" y="45157"/>
            <a:ext cx="5826482" cy="3022978"/>
            <a:chOff x="231951" y="86511"/>
            <a:chExt cx="6157121" cy="3778460"/>
          </a:xfrm>
        </p:grpSpPr>
        <p:sp>
          <p:nvSpPr>
            <p:cNvPr id="10" name="Espace réservé du contenu 5">
              <a:extLst>
                <a:ext uri="{FF2B5EF4-FFF2-40B4-BE49-F238E27FC236}">
                  <a16:creationId xmlns:a16="http://schemas.microsoft.com/office/drawing/2014/main" xmlns="" id="{4C7A8638-0DBF-9E26-29E9-956C0524EF68}"/>
                </a:ext>
              </a:extLst>
            </p:cNvPr>
            <p:cNvSpPr txBox="1">
              <a:spLocks/>
            </p:cNvSpPr>
            <p:nvPr/>
          </p:nvSpPr>
          <p:spPr>
            <a:xfrm>
              <a:off x="231951" y="1634247"/>
              <a:ext cx="2740421" cy="194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100" dirty="0">
                <a:solidFill>
                  <a:prstClr val="black"/>
                </a:solidFill>
              </a:endParaRPr>
            </a:p>
          </p:txBody>
        </p:sp>
        <p:sp>
          <p:nvSpPr>
            <p:cNvPr id="14" name="Rectangle 13"/>
            <p:cNvSpPr/>
            <p:nvPr/>
          </p:nvSpPr>
          <p:spPr>
            <a:xfrm>
              <a:off x="3985299" y="900746"/>
              <a:ext cx="186690" cy="109220"/>
            </a:xfrm>
            <a:prstGeom prst="rect">
              <a:avLst/>
            </a:prstGeom>
            <a:solidFill>
              <a:srgbClr val="00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5" name="Rectangle 14"/>
            <p:cNvSpPr/>
            <p:nvPr/>
          </p:nvSpPr>
          <p:spPr>
            <a:xfrm>
              <a:off x="3985299" y="1089659"/>
              <a:ext cx="186690"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6" name="Rectangle 15"/>
            <p:cNvSpPr/>
            <p:nvPr/>
          </p:nvSpPr>
          <p:spPr>
            <a:xfrm>
              <a:off x="4051973" y="1274126"/>
              <a:ext cx="120015"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7" name="Rectangle 16"/>
            <p:cNvSpPr/>
            <p:nvPr/>
          </p:nvSpPr>
          <p:spPr>
            <a:xfrm>
              <a:off x="4051973" y="1464626"/>
              <a:ext cx="120015"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8" name="Rectangle 17"/>
            <p:cNvSpPr/>
            <p:nvPr/>
          </p:nvSpPr>
          <p:spPr>
            <a:xfrm>
              <a:off x="4051973" y="1656079"/>
              <a:ext cx="120015"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9" name="Rectangle 18"/>
            <p:cNvSpPr/>
            <p:nvPr/>
          </p:nvSpPr>
          <p:spPr>
            <a:xfrm>
              <a:off x="4051973" y="1839911"/>
              <a:ext cx="120015"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0" name="Rectangle 19"/>
            <p:cNvSpPr/>
            <p:nvPr/>
          </p:nvSpPr>
          <p:spPr>
            <a:xfrm>
              <a:off x="4122458" y="2027555"/>
              <a:ext cx="45719"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1" name="Rectangle 20"/>
            <p:cNvSpPr/>
            <p:nvPr/>
          </p:nvSpPr>
          <p:spPr>
            <a:xfrm>
              <a:off x="4122458" y="2975610"/>
              <a:ext cx="45719"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2" name="Rectangle à coins arrondis 21"/>
            <p:cNvSpPr/>
            <p:nvPr/>
          </p:nvSpPr>
          <p:spPr>
            <a:xfrm>
              <a:off x="1035008" y="261964"/>
              <a:ext cx="5354064" cy="3574706"/>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400">
                <a:solidFill>
                  <a:prstClr val="white"/>
                </a:solidFill>
                <a:cs typeface="Arial" panose="020B0604020202020204" pitchFamily="34" charset="0"/>
              </a:endParaRPr>
            </a:p>
          </p:txBody>
        </p:sp>
        <p:sp>
          <p:nvSpPr>
            <p:cNvPr id="23" name="ZoneTexte 22">
              <a:extLst>
                <a:ext uri="{FF2B5EF4-FFF2-40B4-BE49-F238E27FC236}">
                  <a16:creationId xmlns:a16="http://schemas.microsoft.com/office/drawing/2014/main" xmlns="" id="{52451C3A-2299-884E-A6D9-95A925480DAF}"/>
                </a:ext>
              </a:extLst>
            </p:cNvPr>
            <p:cNvSpPr txBox="1"/>
            <p:nvPr/>
          </p:nvSpPr>
          <p:spPr>
            <a:xfrm>
              <a:off x="1218594" y="86511"/>
              <a:ext cx="2415549" cy="338554"/>
            </a:xfrm>
            <a:prstGeom prst="rect">
              <a:avLst/>
            </a:prstGeom>
            <a:solidFill>
              <a:schemeClr val="bg1"/>
            </a:solidFill>
            <a:ln>
              <a:noFill/>
            </a:ln>
          </p:spPr>
          <p:txBody>
            <a:bodyPr wrap="square" rtlCol="0" anchor="ctr">
              <a:spAutoFit/>
            </a:bodyPr>
            <a:lstStyle/>
            <a:p>
              <a:pPr>
                <a:spcAft>
                  <a:spcPts val="400"/>
                </a:spcAft>
                <a:defRPr/>
              </a:pPr>
              <a:r>
                <a:rPr lang="fr-FR" sz="1600" b="1" dirty="0">
                  <a:solidFill>
                    <a:srgbClr val="737078"/>
                  </a:solidFill>
                  <a:cs typeface="Arial Narrow" panose="020B0604020202020204" pitchFamily="34" charset="0"/>
                </a:rPr>
                <a:t>Principaux </a:t>
              </a:r>
              <a:r>
                <a:rPr lang="fr-FR" sz="1600" b="1" dirty="0" err="1">
                  <a:solidFill>
                    <a:srgbClr val="737078"/>
                  </a:solidFill>
                  <a:cs typeface="Arial Narrow" panose="020B0604020202020204" pitchFamily="34" charset="0"/>
                </a:rPr>
                <a:t>imAEs</a:t>
              </a:r>
              <a:endParaRPr lang="fr-FR" sz="1600" b="1" dirty="0">
                <a:solidFill>
                  <a:srgbClr val="737078"/>
                </a:solidFill>
                <a:cs typeface="Arial Narrow" panose="020B0604020202020204" pitchFamily="34" charset="0"/>
              </a:endParaRPr>
            </a:p>
          </p:txBody>
        </p:sp>
        <p:sp>
          <p:nvSpPr>
            <p:cNvPr id="24" name="Rectangle 23"/>
            <p:cNvSpPr/>
            <p:nvPr/>
          </p:nvSpPr>
          <p:spPr>
            <a:xfrm>
              <a:off x="1010320" y="424907"/>
              <a:ext cx="1450281" cy="3167314"/>
            </a:xfrm>
            <a:prstGeom prst="rect">
              <a:avLst/>
            </a:prstGeom>
          </p:spPr>
          <p:txBody>
            <a:bodyPr wrap="square">
              <a:spAutoFit/>
            </a:bodyPr>
            <a:lstStyle/>
            <a:p>
              <a:pPr algn="r">
                <a:spcAft>
                  <a:spcPts val="400"/>
                </a:spcAft>
                <a:defRPr/>
              </a:pPr>
              <a:r>
                <a:rPr lang="fr-FR" sz="700" b="1" dirty="0" smtClean="0">
                  <a:solidFill>
                    <a:srgbClr val="595959"/>
                  </a:solidFill>
                </a:rPr>
                <a:t>Terme </a:t>
              </a:r>
              <a:r>
                <a:rPr lang="fr-FR" sz="700" b="1" dirty="0" err="1" smtClean="0">
                  <a:solidFill>
                    <a:srgbClr val="595959"/>
                  </a:solidFill>
                </a:rPr>
                <a:t>préferentiel</a:t>
              </a:r>
              <a:r>
                <a:rPr lang="fr-FR" sz="700" b="1" dirty="0" smtClean="0">
                  <a:solidFill>
                    <a:srgbClr val="595959"/>
                  </a:solidFill>
                </a:rPr>
                <a:t>*</a:t>
              </a:r>
              <a:endParaRPr lang="fr-FR" sz="700" b="1" dirty="0">
                <a:solidFill>
                  <a:srgbClr val="595959"/>
                </a:solidFill>
              </a:endParaRPr>
            </a:p>
            <a:p>
              <a:pPr algn="r">
                <a:spcAft>
                  <a:spcPts val="400"/>
                </a:spcAft>
                <a:defRPr/>
              </a:pPr>
              <a:r>
                <a:rPr lang="fr-FR" sz="700" dirty="0">
                  <a:solidFill>
                    <a:srgbClr val="595959"/>
                  </a:solidFill>
                </a:rPr>
                <a:t>Hypothyroïdie</a:t>
              </a:r>
            </a:p>
            <a:p>
              <a:pPr algn="r">
                <a:spcAft>
                  <a:spcPts val="400"/>
                </a:spcAft>
                <a:defRPr/>
              </a:pPr>
              <a:r>
                <a:rPr lang="fr-FR" sz="700" dirty="0">
                  <a:solidFill>
                    <a:srgbClr val="595959"/>
                  </a:solidFill>
                </a:rPr>
                <a:t>Hyperthyroïdie</a:t>
              </a:r>
            </a:p>
            <a:p>
              <a:pPr algn="r">
                <a:spcAft>
                  <a:spcPts val="400"/>
                </a:spcAft>
                <a:defRPr/>
              </a:pPr>
              <a:r>
                <a:rPr lang="fr-FR" sz="700" dirty="0">
                  <a:solidFill>
                    <a:srgbClr val="595959"/>
                  </a:solidFill>
                </a:rPr>
                <a:t>Diarrhée</a:t>
              </a:r>
            </a:p>
            <a:p>
              <a:pPr algn="r">
                <a:spcAft>
                  <a:spcPts val="400"/>
                </a:spcAft>
                <a:defRPr/>
              </a:pPr>
              <a:r>
                <a:rPr lang="fr-FR" sz="700" dirty="0">
                  <a:solidFill>
                    <a:srgbClr val="595959"/>
                  </a:solidFill>
                </a:rPr>
                <a:t>Rash</a:t>
              </a:r>
            </a:p>
            <a:p>
              <a:pPr algn="r">
                <a:spcAft>
                  <a:spcPts val="400"/>
                </a:spcAft>
                <a:defRPr/>
              </a:pPr>
              <a:r>
                <a:rPr lang="fr-FR" sz="700" dirty="0">
                  <a:solidFill>
                    <a:srgbClr val="595959"/>
                  </a:solidFill>
                </a:rPr>
                <a:t>Hépatite</a:t>
              </a:r>
            </a:p>
            <a:p>
              <a:pPr algn="r">
                <a:spcAft>
                  <a:spcPts val="400"/>
                </a:spcAft>
                <a:defRPr/>
              </a:pPr>
              <a:r>
                <a:rPr lang="fr-FR" sz="700" dirty="0">
                  <a:solidFill>
                    <a:srgbClr val="595959"/>
                  </a:solidFill>
                </a:rPr>
                <a:t>ALAT augmentées</a:t>
              </a:r>
            </a:p>
            <a:p>
              <a:pPr algn="r">
                <a:spcAft>
                  <a:spcPts val="400"/>
                </a:spcAft>
                <a:defRPr/>
              </a:pPr>
              <a:r>
                <a:rPr lang="fr-FR" sz="700" dirty="0">
                  <a:solidFill>
                    <a:srgbClr val="595959"/>
                  </a:solidFill>
                </a:rPr>
                <a:t>ASAT augmentées</a:t>
              </a:r>
            </a:p>
            <a:p>
              <a:pPr algn="r">
                <a:spcAft>
                  <a:spcPts val="400"/>
                </a:spcAft>
                <a:defRPr/>
              </a:pPr>
              <a:r>
                <a:rPr lang="fr-FR" sz="700" dirty="0" err="1">
                  <a:solidFill>
                    <a:srgbClr val="595959"/>
                  </a:solidFill>
                </a:rPr>
                <a:t>Insuff</a:t>
              </a:r>
              <a:r>
                <a:rPr lang="fr-FR" sz="700" dirty="0">
                  <a:solidFill>
                    <a:srgbClr val="595959"/>
                  </a:solidFill>
                </a:rPr>
                <a:t> hypophysaire</a:t>
              </a:r>
            </a:p>
            <a:p>
              <a:pPr algn="r">
                <a:spcAft>
                  <a:spcPts val="400"/>
                </a:spcAft>
                <a:defRPr/>
              </a:pPr>
              <a:r>
                <a:rPr lang="fr-FR" sz="700" dirty="0">
                  <a:solidFill>
                    <a:srgbClr val="595959"/>
                  </a:solidFill>
                </a:rPr>
                <a:t>Colite</a:t>
              </a:r>
            </a:p>
            <a:p>
              <a:pPr algn="r">
                <a:spcAft>
                  <a:spcPts val="400"/>
                </a:spcAft>
                <a:defRPr/>
              </a:pPr>
              <a:r>
                <a:rPr lang="fr-FR" sz="700" dirty="0">
                  <a:solidFill>
                    <a:srgbClr val="595959"/>
                  </a:solidFill>
                </a:rPr>
                <a:t>Lipase augmentée</a:t>
              </a:r>
            </a:p>
            <a:p>
              <a:pPr algn="r">
                <a:spcAft>
                  <a:spcPts val="400"/>
                </a:spcAft>
                <a:defRPr/>
              </a:pPr>
              <a:r>
                <a:rPr lang="fr-FR" sz="700" dirty="0">
                  <a:solidFill>
                    <a:srgbClr val="595959"/>
                  </a:solidFill>
                </a:rPr>
                <a:t>Rash </a:t>
              </a:r>
              <a:r>
                <a:rPr lang="fr-FR" sz="700" dirty="0" err="1">
                  <a:solidFill>
                    <a:srgbClr val="595959"/>
                  </a:solidFill>
                </a:rPr>
                <a:t>maculopapuleux</a:t>
              </a:r>
              <a:endParaRPr lang="fr-FR" sz="700" dirty="0">
                <a:solidFill>
                  <a:srgbClr val="595959"/>
                </a:solidFill>
              </a:endParaRPr>
            </a:p>
            <a:p>
              <a:pPr algn="r">
                <a:spcAft>
                  <a:spcPts val="400"/>
                </a:spcAft>
                <a:defRPr/>
              </a:pPr>
              <a:r>
                <a:rPr lang="fr-FR" sz="700" dirty="0">
                  <a:solidFill>
                    <a:srgbClr val="595959"/>
                  </a:solidFill>
                </a:rPr>
                <a:t>Arthralgie</a:t>
              </a:r>
            </a:p>
            <a:p>
              <a:pPr algn="r">
                <a:spcAft>
                  <a:spcPts val="400"/>
                </a:spcAft>
                <a:defRPr/>
              </a:pPr>
              <a:r>
                <a:rPr lang="fr-FR" sz="700" dirty="0">
                  <a:solidFill>
                    <a:srgbClr val="595959"/>
                  </a:solidFill>
                </a:rPr>
                <a:t>Amylase augmentées</a:t>
              </a:r>
            </a:p>
            <a:p>
              <a:pPr algn="r">
                <a:spcAft>
                  <a:spcPts val="400"/>
                </a:spcAft>
                <a:defRPr/>
              </a:pPr>
              <a:r>
                <a:rPr lang="fr-FR" sz="700" dirty="0">
                  <a:solidFill>
                    <a:srgbClr val="595959"/>
                  </a:solidFill>
                </a:rPr>
                <a:t>Fonction hépatique anormale</a:t>
              </a:r>
            </a:p>
          </p:txBody>
        </p:sp>
        <p:sp>
          <p:nvSpPr>
            <p:cNvPr id="25" name="Text Box 4"/>
            <p:cNvSpPr txBox="1">
              <a:spLocks noChangeArrowheads="1"/>
            </p:cNvSpPr>
            <p:nvPr/>
          </p:nvSpPr>
          <p:spPr bwMode="auto">
            <a:xfrm>
              <a:off x="2270846" y="3576451"/>
              <a:ext cx="3623212" cy="28852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dirty="0">
                  <a:solidFill>
                    <a:prstClr val="black">
                      <a:lumMod val="65000"/>
                      <a:lumOff val="35000"/>
                    </a:prstClr>
                  </a:solidFill>
                  <a:latin typeface="Century Gothic" panose="020F0302020204030204"/>
                  <a:ea typeface="+mn-ea"/>
                  <a:cs typeface="Arial"/>
                </a:rPr>
                <a:t>imAEs (%)</a:t>
              </a:r>
            </a:p>
          </p:txBody>
        </p:sp>
        <p:sp>
          <p:nvSpPr>
            <p:cNvPr id="29" name="Text Box 4"/>
            <p:cNvSpPr txBox="1">
              <a:spLocks noChangeArrowheads="1"/>
            </p:cNvSpPr>
            <p:nvPr/>
          </p:nvSpPr>
          <p:spPr bwMode="auto">
            <a:xfrm>
              <a:off x="215469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20.0</a:t>
              </a:r>
              <a:endParaRPr lang="da-DK" sz="900" dirty="0">
                <a:solidFill>
                  <a:prstClr val="black">
                    <a:lumMod val="65000"/>
                    <a:lumOff val="35000"/>
                  </a:prstClr>
                </a:solidFill>
                <a:latin typeface="Century Gothic" panose="020F0302020204030204"/>
                <a:ea typeface="+mn-ea"/>
                <a:cs typeface="Arial"/>
              </a:endParaRPr>
            </a:p>
          </p:txBody>
        </p:sp>
        <p:sp>
          <p:nvSpPr>
            <p:cNvPr id="31" name="Text Box 4"/>
            <p:cNvSpPr txBox="1">
              <a:spLocks noChangeArrowheads="1"/>
            </p:cNvSpPr>
            <p:nvPr/>
          </p:nvSpPr>
          <p:spPr bwMode="auto">
            <a:xfrm>
              <a:off x="260173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15.0</a:t>
              </a:r>
              <a:endParaRPr lang="da-DK" sz="900" dirty="0">
                <a:solidFill>
                  <a:prstClr val="black">
                    <a:lumMod val="65000"/>
                    <a:lumOff val="35000"/>
                  </a:prstClr>
                </a:solidFill>
                <a:latin typeface="Century Gothic" panose="020F0302020204030204"/>
                <a:ea typeface="+mn-ea"/>
                <a:cs typeface="Arial"/>
              </a:endParaRPr>
            </a:p>
          </p:txBody>
        </p:sp>
        <p:sp>
          <p:nvSpPr>
            <p:cNvPr id="32" name="Text Box 4"/>
            <p:cNvSpPr txBox="1">
              <a:spLocks noChangeArrowheads="1"/>
            </p:cNvSpPr>
            <p:nvPr/>
          </p:nvSpPr>
          <p:spPr bwMode="auto">
            <a:xfrm>
              <a:off x="304369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10.0</a:t>
              </a:r>
              <a:endParaRPr lang="da-DK" sz="900" dirty="0">
                <a:solidFill>
                  <a:prstClr val="black">
                    <a:lumMod val="65000"/>
                    <a:lumOff val="35000"/>
                  </a:prstClr>
                </a:solidFill>
                <a:latin typeface="Century Gothic" panose="020F0302020204030204"/>
                <a:ea typeface="+mn-ea"/>
                <a:cs typeface="Arial"/>
              </a:endParaRPr>
            </a:p>
          </p:txBody>
        </p:sp>
        <p:sp>
          <p:nvSpPr>
            <p:cNvPr id="33" name="Text Box 4"/>
            <p:cNvSpPr txBox="1">
              <a:spLocks noChangeArrowheads="1"/>
            </p:cNvSpPr>
            <p:nvPr/>
          </p:nvSpPr>
          <p:spPr bwMode="auto">
            <a:xfrm>
              <a:off x="346279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5.0</a:t>
              </a:r>
              <a:endParaRPr lang="da-DK" sz="900" dirty="0">
                <a:solidFill>
                  <a:prstClr val="black">
                    <a:lumMod val="65000"/>
                    <a:lumOff val="35000"/>
                  </a:prstClr>
                </a:solidFill>
                <a:latin typeface="Century Gothic" panose="020F0302020204030204"/>
                <a:ea typeface="+mn-ea"/>
                <a:cs typeface="Arial"/>
              </a:endParaRPr>
            </a:p>
          </p:txBody>
        </p:sp>
        <p:sp>
          <p:nvSpPr>
            <p:cNvPr id="34" name="Text Box 4"/>
            <p:cNvSpPr txBox="1">
              <a:spLocks noChangeArrowheads="1"/>
            </p:cNvSpPr>
            <p:nvPr/>
          </p:nvSpPr>
          <p:spPr bwMode="auto">
            <a:xfrm>
              <a:off x="390729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0.0</a:t>
              </a:r>
              <a:endParaRPr lang="da-DK" sz="900" dirty="0">
                <a:solidFill>
                  <a:prstClr val="black">
                    <a:lumMod val="65000"/>
                    <a:lumOff val="35000"/>
                  </a:prstClr>
                </a:solidFill>
                <a:latin typeface="Century Gothic" panose="020F0302020204030204"/>
                <a:ea typeface="+mn-ea"/>
                <a:cs typeface="Arial"/>
              </a:endParaRPr>
            </a:p>
          </p:txBody>
        </p:sp>
        <p:sp>
          <p:nvSpPr>
            <p:cNvPr id="35" name="Text Box 4"/>
            <p:cNvSpPr txBox="1">
              <a:spLocks noChangeArrowheads="1"/>
            </p:cNvSpPr>
            <p:nvPr/>
          </p:nvSpPr>
          <p:spPr bwMode="auto">
            <a:xfrm>
              <a:off x="433909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5.0</a:t>
              </a:r>
              <a:endParaRPr lang="da-DK" sz="900" dirty="0">
                <a:solidFill>
                  <a:prstClr val="black">
                    <a:lumMod val="65000"/>
                    <a:lumOff val="35000"/>
                  </a:prstClr>
                </a:solidFill>
                <a:latin typeface="Century Gothic" panose="020F0302020204030204"/>
                <a:ea typeface="+mn-ea"/>
                <a:cs typeface="Arial"/>
              </a:endParaRPr>
            </a:p>
          </p:txBody>
        </p:sp>
        <p:sp>
          <p:nvSpPr>
            <p:cNvPr id="36" name="Text Box 4"/>
            <p:cNvSpPr txBox="1">
              <a:spLocks noChangeArrowheads="1"/>
            </p:cNvSpPr>
            <p:nvPr/>
          </p:nvSpPr>
          <p:spPr bwMode="auto">
            <a:xfrm>
              <a:off x="478105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10.0</a:t>
              </a:r>
              <a:endParaRPr lang="da-DK" sz="900" dirty="0">
                <a:solidFill>
                  <a:prstClr val="black">
                    <a:lumMod val="65000"/>
                    <a:lumOff val="35000"/>
                  </a:prstClr>
                </a:solidFill>
                <a:latin typeface="Century Gothic" panose="020F0302020204030204"/>
                <a:ea typeface="+mn-ea"/>
                <a:cs typeface="Arial"/>
              </a:endParaRPr>
            </a:p>
          </p:txBody>
        </p:sp>
        <p:sp>
          <p:nvSpPr>
            <p:cNvPr id="37" name="Text Box 4"/>
            <p:cNvSpPr txBox="1">
              <a:spLocks noChangeArrowheads="1"/>
            </p:cNvSpPr>
            <p:nvPr/>
          </p:nvSpPr>
          <p:spPr bwMode="auto">
            <a:xfrm>
              <a:off x="522047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15.0</a:t>
              </a:r>
              <a:endParaRPr lang="da-DK" sz="900" dirty="0">
                <a:solidFill>
                  <a:prstClr val="black">
                    <a:lumMod val="65000"/>
                    <a:lumOff val="35000"/>
                  </a:prstClr>
                </a:solidFill>
                <a:latin typeface="Century Gothic" panose="020F0302020204030204"/>
                <a:ea typeface="+mn-ea"/>
                <a:cs typeface="Arial"/>
              </a:endParaRPr>
            </a:p>
          </p:txBody>
        </p:sp>
        <p:sp>
          <p:nvSpPr>
            <p:cNvPr id="38" name="Text Box 4"/>
            <p:cNvSpPr txBox="1">
              <a:spLocks noChangeArrowheads="1"/>
            </p:cNvSpPr>
            <p:nvPr/>
          </p:nvSpPr>
          <p:spPr bwMode="auto">
            <a:xfrm>
              <a:off x="5659891" y="3395029"/>
              <a:ext cx="529492" cy="23083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a:solidFill>
                    <a:prstClr val="black">
                      <a:lumMod val="65000"/>
                      <a:lumOff val="35000"/>
                    </a:prstClr>
                  </a:solidFill>
                  <a:latin typeface="Century Gothic" panose="020F0302020204030204"/>
                  <a:ea typeface="+mn-ea"/>
                  <a:cs typeface="Arial"/>
                </a:rPr>
                <a:t>20.0</a:t>
              </a:r>
              <a:endParaRPr lang="da-DK" sz="900" dirty="0">
                <a:solidFill>
                  <a:prstClr val="black">
                    <a:lumMod val="65000"/>
                    <a:lumOff val="35000"/>
                  </a:prstClr>
                </a:solidFill>
                <a:latin typeface="Century Gothic" panose="020F0302020204030204"/>
                <a:ea typeface="+mn-ea"/>
                <a:cs typeface="Arial"/>
              </a:endParaRPr>
            </a:p>
          </p:txBody>
        </p:sp>
        <p:grpSp>
          <p:nvGrpSpPr>
            <p:cNvPr id="39" name="Groupe 38"/>
            <p:cNvGrpSpPr/>
            <p:nvPr/>
          </p:nvGrpSpPr>
          <p:grpSpPr>
            <a:xfrm>
              <a:off x="2527929" y="2546069"/>
              <a:ext cx="1616463" cy="653979"/>
              <a:chOff x="1988760" y="5117820"/>
              <a:chExt cx="1862732" cy="653979"/>
            </a:xfrm>
          </p:grpSpPr>
          <p:sp>
            <p:nvSpPr>
              <p:cNvPr id="107" name="Rectangle 106"/>
              <p:cNvSpPr/>
              <p:nvPr/>
            </p:nvSpPr>
            <p:spPr>
              <a:xfrm>
                <a:off x="2054330" y="5117820"/>
                <a:ext cx="1797162" cy="653979"/>
              </a:xfrm>
              <a:prstGeom prst="rect">
                <a:avLst/>
              </a:prstGeom>
            </p:spPr>
            <p:txBody>
              <a:bodyPr wrap="square">
                <a:spAutoFit/>
              </a:bodyPr>
              <a:lstStyle/>
              <a:p>
                <a:pPr>
                  <a:defRPr/>
                </a:pPr>
                <a:r>
                  <a:rPr lang="fr-FR" sz="700" dirty="0">
                    <a:solidFill>
                      <a:srgbClr val="595959"/>
                    </a:solidFill>
                  </a:rPr>
                  <a:t>STRIDE Grade 3 et 4</a:t>
                </a:r>
              </a:p>
              <a:p>
                <a:pPr>
                  <a:defRPr/>
                </a:pPr>
                <a:r>
                  <a:rPr lang="fr-FR" sz="700" dirty="0">
                    <a:solidFill>
                      <a:srgbClr val="595959"/>
                    </a:solidFill>
                  </a:rPr>
                  <a:t>STRIDE Grade 1 et 2</a:t>
                </a:r>
              </a:p>
              <a:p>
                <a:pPr>
                  <a:defRPr/>
                </a:pPr>
                <a:r>
                  <a:rPr lang="fr-FR" sz="700" dirty="0" err="1">
                    <a:solidFill>
                      <a:srgbClr val="595959"/>
                    </a:solidFill>
                  </a:rPr>
                  <a:t>Durvalumab</a:t>
                </a:r>
                <a:r>
                  <a:rPr lang="fr-FR" sz="700" dirty="0">
                    <a:solidFill>
                      <a:srgbClr val="595959"/>
                    </a:solidFill>
                  </a:rPr>
                  <a:t> Grade 3 et 4</a:t>
                </a:r>
              </a:p>
              <a:p>
                <a:pPr>
                  <a:defRPr/>
                </a:pPr>
                <a:r>
                  <a:rPr lang="fr-FR" sz="700" dirty="0" err="1">
                    <a:solidFill>
                      <a:srgbClr val="595959"/>
                    </a:solidFill>
                  </a:rPr>
                  <a:t>Durvalumab</a:t>
                </a:r>
                <a:r>
                  <a:rPr lang="fr-FR" sz="700" dirty="0">
                    <a:solidFill>
                      <a:srgbClr val="595959"/>
                    </a:solidFill>
                  </a:rPr>
                  <a:t> Grade 3 er 4</a:t>
                </a:r>
              </a:p>
            </p:txBody>
          </p:sp>
          <p:sp>
            <p:nvSpPr>
              <p:cNvPr id="108" name="Rectangle 107"/>
              <p:cNvSpPr/>
              <p:nvPr/>
            </p:nvSpPr>
            <p:spPr>
              <a:xfrm>
                <a:off x="1988760" y="5232126"/>
                <a:ext cx="106680" cy="106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09" name="Rectangle 108"/>
              <p:cNvSpPr/>
              <p:nvPr/>
            </p:nvSpPr>
            <p:spPr>
              <a:xfrm>
                <a:off x="1988760" y="5357858"/>
                <a:ext cx="106680" cy="106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10" name="Rectangle 109"/>
              <p:cNvSpPr/>
              <p:nvPr/>
            </p:nvSpPr>
            <p:spPr>
              <a:xfrm>
                <a:off x="1992051" y="5483459"/>
                <a:ext cx="106680" cy="1066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11" name="Rectangle 110"/>
              <p:cNvSpPr/>
              <p:nvPr/>
            </p:nvSpPr>
            <p:spPr>
              <a:xfrm>
                <a:off x="1988760" y="5605509"/>
                <a:ext cx="106680" cy="10668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grpSp>
        <p:sp>
          <p:nvSpPr>
            <p:cNvPr id="40" name="Rectangle 39"/>
            <p:cNvSpPr/>
            <p:nvPr/>
          </p:nvSpPr>
          <p:spPr>
            <a:xfrm>
              <a:off x="3268383" y="704531"/>
              <a:ext cx="89408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1" name="Rectangle 40"/>
            <p:cNvSpPr/>
            <p:nvPr/>
          </p:nvSpPr>
          <p:spPr>
            <a:xfrm>
              <a:off x="3776383" y="900746"/>
              <a:ext cx="36322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2" name="Rectangle 41"/>
            <p:cNvSpPr/>
            <p:nvPr/>
          </p:nvSpPr>
          <p:spPr>
            <a:xfrm>
              <a:off x="3794163" y="1089659"/>
              <a:ext cx="21590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3" name="Rectangle 42"/>
            <p:cNvSpPr/>
            <p:nvPr/>
          </p:nvSpPr>
          <p:spPr>
            <a:xfrm>
              <a:off x="3969423" y="1274126"/>
              <a:ext cx="13462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4" name="Rectangle 43"/>
            <p:cNvSpPr/>
            <p:nvPr/>
          </p:nvSpPr>
          <p:spPr>
            <a:xfrm>
              <a:off x="3978948" y="1464626"/>
              <a:ext cx="103505"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5" name="Rectangle 44"/>
            <p:cNvSpPr/>
            <p:nvPr/>
          </p:nvSpPr>
          <p:spPr>
            <a:xfrm>
              <a:off x="4002443" y="1656079"/>
              <a:ext cx="8001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6" name="Rectangle 45"/>
            <p:cNvSpPr/>
            <p:nvPr/>
          </p:nvSpPr>
          <p:spPr>
            <a:xfrm>
              <a:off x="4021493" y="1839911"/>
              <a:ext cx="4572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7" name="Rectangle 46"/>
            <p:cNvSpPr/>
            <p:nvPr/>
          </p:nvSpPr>
          <p:spPr>
            <a:xfrm>
              <a:off x="4021493" y="2027555"/>
              <a:ext cx="12192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8" name="Rectangle 47"/>
            <p:cNvSpPr/>
            <p:nvPr/>
          </p:nvSpPr>
          <p:spPr>
            <a:xfrm>
              <a:off x="4046258" y="2220912"/>
              <a:ext cx="12192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9" name="Rectangle 48"/>
            <p:cNvSpPr/>
            <p:nvPr/>
          </p:nvSpPr>
          <p:spPr>
            <a:xfrm>
              <a:off x="4074833" y="2599372"/>
              <a:ext cx="47625"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0" name="Rectangle 49"/>
            <p:cNvSpPr/>
            <p:nvPr/>
          </p:nvSpPr>
          <p:spPr>
            <a:xfrm>
              <a:off x="4090073" y="2785745"/>
              <a:ext cx="72390"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1" name="Rectangle 50"/>
            <p:cNvSpPr/>
            <p:nvPr/>
          </p:nvSpPr>
          <p:spPr>
            <a:xfrm>
              <a:off x="4090073" y="2975610"/>
              <a:ext cx="45719" cy="10922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2" name="Rectangle 51"/>
            <p:cNvSpPr/>
            <p:nvPr/>
          </p:nvSpPr>
          <p:spPr>
            <a:xfrm>
              <a:off x="4122458" y="3167697"/>
              <a:ext cx="45719"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3" name="Rectangle 52"/>
            <p:cNvSpPr/>
            <p:nvPr/>
          </p:nvSpPr>
          <p:spPr>
            <a:xfrm>
              <a:off x="4122458" y="2599372"/>
              <a:ext cx="45719"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4" name="Rectangle 53"/>
            <p:cNvSpPr/>
            <p:nvPr/>
          </p:nvSpPr>
          <p:spPr>
            <a:xfrm>
              <a:off x="4059594" y="2413317"/>
              <a:ext cx="108584" cy="109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5" name="Rectangle 54"/>
            <p:cNvSpPr/>
            <p:nvPr/>
          </p:nvSpPr>
          <p:spPr>
            <a:xfrm>
              <a:off x="4185958" y="704531"/>
              <a:ext cx="328930"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6" name="Rectangle 55"/>
            <p:cNvSpPr/>
            <p:nvPr/>
          </p:nvSpPr>
          <p:spPr>
            <a:xfrm>
              <a:off x="4185958" y="900746"/>
              <a:ext cx="62230"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7" name="Rectangle 56"/>
            <p:cNvSpPr/>
            <p:nvPr/>
          </p:nvSpPr>
          <p:spPr>
            <a:xfrm>
              <a:off x="4185958" y="1089659"/>
              <a:ext cx="45719"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8" name="Rectangle 57"/>
            <p:cNvSpPr/>
            <p:nvPr/>
          </p:nvSpPr>
          <p:spPr>
            <a:xfrm>
              <a:off x="4185958" y="1274126"/>
              <a:ext cx="45719"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59" name="Rectangle 58"/>
            <p:cNvSpPr/>
            <p:nvPr/>
          </p:nvSpPr>
          <p:spPr>
            <a:xfrm>
              <a:off x="4185958" y="1464626"/>
              <a:ext cx="45719"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0" name="Rectangle 59"/>
            <p:cNvSpPr/>
            <p:nvPr/>
          </p:nvSpPr>
          <p:spPr>
            <a:xfrm>
              <a:off x="4185958" y="1656079"/>
              <a:ext cx="216535" cy="1092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1" name="Rectangle 60"/>
            <p:cNvSpPr/>
            <p:nvPr/>
          </p:nvSpPr>
          <p:spPr>
            <a:xfrm>
              <a:off x="4373918" y="1656079"/>
              <a:ext cx="129540"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2" name="Rectangle 61"/>
            <p:cNvSpPr/>
            <p:nvPr/>
          </p:nvSpPr>
          <p:spPr>
            <a:xfrm>
              <a:off x="4185959" y="1839911"/>
              <a:ext cx="214630" cy="1092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3" name="Rectangle 62"/>
            <p:cNvSpPr/>
            <p:nvPr/>
          </p:nvSpPr>
          <p:spPr>
            <a:xfrm>
              <a:off x="4337723" y="1839911"/>
              <a:ext cx="139065"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4" name="Rectangle 63"/>
            <p:cNvSpPr/>
            <p:nvPr/>
          </p:nvSpPr>
          <p:spPr>
            <a:xfrm>
              <a:off x="4185959" y="2027555"/>
              <a:ext cx="62229" cy="1092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5" name="Rectangle 64"/>
            <p:cNvSpPr/>
            <p:nvPr/>
          </p:nvSpPr>
          <p:spPr>
            <a:xfrm>
              <a:off x="4250094" y="2027555"/>
              <a:ext cx="64770"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6" name="Rectangle 65"/>
            <p:cNvSpPr/>
            <p:nvPr/>
          </p:nvSpPr>
          <p:spPr>
            <a:xfrm>
              <a:off x="4177704" y="2220912"/>
              <a:ext cx="64770"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7" name="Rectangle 66"/>
            <p:cNvSpPr/>
            <p:nvPr/>
          </p:nvSpPr>
          <p:spPr>
            <a:xfrm>
              <a:off x="4177704" y="2413317"/>
              <a:ext cx="45719"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8" name="Rectangle 67"/>
            <p:cNvSpPr/>
            <p:nvPr/>
          </p:nvSpPr>
          <p:spPr>
            <a:xfrm>
              <a:off x="4177704" y="2785745"/>
              <a:ext cx="45719" cy="109220"/>
            </a:xfrm>
            <a:prstGeom prst="rect">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9" name="Rectangle 68"/>
            <p:cNvSpPr/>
            <p:nvPr/>
          </p:nvSpPr>
          <p:spPr>
            <a:xfrm>
              <a:off x="4191039" y="3167697"/>
              <a:ext cx="108584" cy="1092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cxnSp>
          <p:nvCxnSpPr>
            <p:cNvPr id="70" name="Connecteur droit 69"/>
            <p:cNvCxnSpPr>
              <a:endCxn id="34" idx="0"/>
            </p:cNvCxnSpPr>
            <p:nvPr/>
          </p:nvCxnSpPr>
          <p:spPr>
            <a:xfrm>
              <a:off x="4157383" y="621029"/>
              <a:ext cx="14654" cy="2774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H="1">
              <a:off x="2404197" y="3362325"/>
              <a:ext cx="3516581" cy="123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2417483" y="3373755"/>
              <a:ext cx="1954" cy="568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2859443" y="3373755"/>
              <a:ext cx="1954" cy="568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3295688" y="3373755"/>
              <a:ext cx="1954" cy="568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3728123" y="3373755"/>
              <a:ext cx="1954" cy="568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4612043" y="3373755"/>
              <a:ext cx="1954" cy="568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5052098" y="3373755"/>
              <a:ext cx="1954" cy="568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5488343" y="3373755"/>
              <a:ext cx="1954" cy="568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5918873" y="3373755"/>
              <a:ext cx="1954" cy="568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xmlns="" id="{BB589AE8-83B4-8BAA-1F58-24334D8993C7}"/>
                </a:ext>
              </a:extLst>
            </p:cNvPr>
            <p:cNvSpPr txBox="1"/>
            <p:nvPr/>
          </p:nvSpPr>
          <p:spPr>
            <a:xfrm>
              <a:off x="2862206" y="630593"/>
              <a:ext cx="460382" cy="261610"/>
            </a:xfrm>
            <a:prstGeom prst="rect">
              <a:avLst/>
            </a:prstGeom>
            <a:noFill/>
          </p:spPr>
          <p:txBody>
            <a:bodyPr wrap="none" rtlCol="0">
              <a:spAutoFit/>
            </a:bodyPr>
            <a:lstStyle/>
            <a:p>
              <a:pPr algn="ctr">
                <a:defRPr/>
              </a:pPr>
              <a:r>
                <a:rPr lang="fr-FR" sz="1050" b="1">
                  <a:solidFill>
                    <a:prstClr val="black">
                      <a:lumMod val="75000"/>
                      <a:lumOff val="25000"/>
                    </a:prstClr>
                  </a:solidFill>
                </a:rPr>
                <a:t>10.1</a:t>
              </a:r>
              <a:endParaRPr lang="fr-FR" sz="1050" b="1" dirty="0">
                <a:solidFill>
                  <a:prstClr val="black">
                    <a:lumMod val="75000"/>
                    <a:lumOff val="25000"/>
                  </a:prstClr>
                </a:solidFill>
              </a:endParaRPr>
            </a:p>
          </p:txBody>
        </p:sp>
        <p:sp>
          <p:nvSpPr>
            <p:cNvPr id="81" name="ZoneTexte 80">
              <a:extLst>
                <a:ext uri="{FF2B5EF4-FFF2-40B4-BE49-F238E27FC236}">
                  <a16:creationId xmlns:a16="http://schemas.microsoft.com/office/drawing/2014/main" xmlns="" id="{BB589AE8-83B4-8BAA-1F58-24334D8993C7}"/>
                </a:ext>
              </a:extLst>
            </p:cNvPr>
            <p:cNvSpPr txBox="1"/>
            <p:nvPr/>
          </p:nvSpPr>
          <p:spPr>
            <a:xfrm>
              <a:off x="3410947" y="81855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4.7</a:t>
              </a:r>
              <a:endParaRPr lang="fr-FR" sz="1050" b="1" dirty="0">
                <a:solidFill>
                  <a:prstClr val="black">
                    <a:lumMod val="75000"/>
                    <a:lumOff val="25000"/>
                  </a:prstClr>
                </a:solidFill>
              </a:endParaRPr>
            </a:p>
          </p:txBody>
        </p:sp>
        <p:sp>
          <p:nvSpPr>
            <p:cNvPr id="82" name="ZoneTexte 81">
              <a:extLst>
                <a:ext uri="{FF2B5EF4-FFF2-40B4-BE49-F238E27FC236}">
                  <a16:creationId xmlns:a16="http://schemas.microsoft.com/office/drawing/2014/main" xmlns="" id="{BB589AE8-83B4-8BAA-1F58-24334D8993C7}"/>
                </a:ext>
              </a:extLst>
            </p:cNvPr>
            <p:cNvSpPr txBox="1"/>
            <p:nvPr/>
          </p:nvSpPr>
          <p:spPr>
            <a:xfrm>
              <a:off x="3438887" y="100905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4.4</a:t>
              </a:r>
              <a:endParaRPr lang="fr-FR" sz="1050" b="1" dirty="0">
                <a:solidFill>
                  <a:prstClr val="black">
                    <a:lumMod val="75000"/>
                    <a:lumOff val="25000"/>
                  </a:prstClr>
                </a:solidFill>
              </a:endParaRPr>
            </a:p>
          </p:txBody>
        </p:sp>
        <p:sp>
          <p:nvSpPr>
            <p:cNvPr id="83" name="ZoneTexte 82">
              <a:extLst>
                <a:ext uri="{FF2B5EF4-FFF2-40B4-BE49-F238E27FC236}">
                  <a16:creationId xmlns:a16="http://schemas.microsoft.com/office/drawing/2014/main" xmlns="" id="{BB589AE8-83B4-8BAA-1F58-24334D8993C7}"/>
                </a:ext>
              </a:extLst>
            </p:cNvPr>
            <p:cNvSpPr txBox="1"/>
            <p:nvPr/>
          </p:nvSpPr>
          <p:spPr>
            <a:xfrm>
              <a:off x="3609067" y="120463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2.3</a:t>
              </a:r>
              <a:endParaRPr lang="fr-FR" sz="1050" b="1" dirty="0">
                <a:solidFill>
                  <a:prstClr val="black">
                    <a:lumMod val="75000"/>
                    <a:lumOff val="25000"/>
                  </a:prstClr>
                </a:solidFill>
              </a:endParaRPr>
            </a:p>
          </p:txBody>
        </p:sp>
        <p:sp>
          <p:nvSpPr>
            <p:cNvPr id="84" name="ZoneTexte 83">
              <a:extLst>
                <a:ext uri="{FF2B5EF4-FFF2-40B4-BE49-F238E27FC236}">
                  <a16:creationId xmlns:a16="http://schemas.microsoft.com/office/drawing/2014/main" xmlns="" id="{BB589AE8-83B4-8BAA-1F58-24334D8993C7}"/>
                </a:ext>
              </a:extLst>
            </p:cNvPr>
            <p:cNvSpPr txBox="1"/>
            <p:nvPr/>
          </p:nvSpPr>
          <p:spPr>
            <a:xfrm>
              <a:off x="3609067" y="139259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2.3</a:t>
              </a:r>
              <a:endParaRPr lang="fr-FR" sz="1050" b="1" dirty="0">
                <a:solidFill>
                  <a:prstClr val="black">
                    <a:lumMod val="75000"/>
                    <a:lumOff val="25000"/>
                  </a:prstClr>
                </a:solidFill>
              </a:endParaRPr>
            </a:p>
          </p:txBody>
        </p:sp>
        <p:sp>
          <p:nvSpPr>
            <p:cNvPr id="85" name="ZoneTexte 84">
              <a:extLst>
                <a:ext uri="{FF2B5EF4-FFF2-40B4-BE49-F238E27FC236}">
                  <a16:creationId xmlns:a16="http://schemas.microsoft.com/office/drawing/2014/main" xmlns="" id="{BB589AE8-83B4-8BAA-1F58-24334D8993C7}"/>
                </a:ext>
              </a:extLst>
            </p:cNvPr>
            <p:cNvSpPr txBox="1"/>
            <p:nvPr/>
          </p:nvSpPr>
          <p:spPr>
            <a:xfrm>
              <a:off x="3649707" y="156785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2.0</a:t>
              </a:r>
              <a:endParaRPr lang="fr-FR" sz="1050" b="1" dirty="0">
                <a:solidFill>
                  <a:prstClr val="black">
                    <a:lumMod val="75000"/>
                    <a:lumOff val="25000"/>
                  </a:prstClr>
                </a:solidFill>
              </a:endParaRPr>
            </a:p>
          </p:txBody>
        </p:sp>
        <p:sp>
          <p:nvSpPr>
            <p:cNvPr id="86" name="ZoneTexte 85">
              <a:extLst>
                <a:ext uri="{FF2B5EF4-FFF2-40B4-BE49-F238E27FC236}">
                  <a16:creationId xmlns:a16="http://schemas.microsoft.com/office/drawing/2014/main" xmlns="" id="{BB589AE8-83B4-8BAA-1F58-24334D8993C7}"/>
                </a:ext>
              </a:extLst>
            </p:cNvPr>
            <p:cNvSpPr txBox="1"/>
            <p:nvPr/>
          </p:nvSpPr>
          <p:spPr>
            <a:xfrm>
              <a:off x="3649707" y="177105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1.8</a:t>
              </a:r>
              <a:endParaRPr lang="fr-FR" sz="1050" b="1" dirty="0">
                <a:solidFill>
                  <a:prstClr val="black">
                    <a:lumMod val="75000"/>
                    <a:lumOff val="25000"/>
                  </a:prstClr>
                </a:solidFill>
              </a:endParaRPr>
            </a:p>
          </p:txBody>
        </p:sp>
        <p:sp>
          <p:nvSpPr>
            <p:cNvPr id="87" name="ZoneTexte 86">
              <a:extLst>
                <a:ext uri="{FF2B5EF4-FFF2-40B4-BE49-F238E27FC236}">
                  <a16:creationId xmlns:a16="http://schemas.microsoft.com/office/drawing/2014/main" xmlns="" id="{BB589AE8-83B4-8BAA-1F58-24334D8993C7}"/>
                </a:ext>
              </a:extLst>
            </p:cNvPr>
            <p:cNvSpPr txBox="1"/>
            <p:nvPr/>
          </p:nvSpPr>
          <p:spPr>
            <a:xfrm>
              <a:off x="3682727" y="195647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1.6</a:t>
              </a:r>
              <a:endParaRPr lang="fr-FR" sz="1050" b="1" dirty="0">
                <a:solidFill>
                  <a:prstClr val="black">
                    <a:lumMod val="75000"/>
                    <a:lumOff val="25000"/>
                  </a:prstClr>
                </a:solidFill>
              </a:endParaRPr>
            </a:p>
          </p:txBody>
        </p:sp>
        <p:sp>
          <p:nvSpPr>
            <p:cNvPr id="88" name="ZoneTexte 87">
              <a:extLst>
                <a:ext uri="{FF2B5EF4-FFF2-40B4-BE49-F238E27FC236}">
                  <a16:creationId xmlns:a16="http://schemas.microsoft.com/office/drawing/2014/main" xmlns="" id="{BB589AE8-83B4-8BAA-1F58-24334D8993C7}"/>
                </a:ext>
              </a:extLst>
            </p:cNvPr>
            <p:cNvSpPr txBox="1"/>
            <p:nvPr/>
          </p:nvSpPr>
          <p:spPr>
            <a:xfrm>
              <a:off x="3705587" y="214189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1.5</a:t>
              </a:r>
              <a:endParaRPr lang="fr-FR" sz="1050" b="1" dirty="0">
                <a:solidFill>
                  <a:prstClr val="black">
                    <a:lumMod val="75000"/>
                    <a:lumOff val="25000"/>
                  </a:prstClr>
                </a:solidFill>
              </a:endParaRPr>
            </a:p>
          </p:txBody>
        </p:sp>
        <p:sp>
          <p:nvSpPr>
            <p:cNvPr id="89" name="ZoneTexte 88">
              <a:extLst>
                <a:ext uri="{FF2B5EF4-FFF2-40B4-BE49-F238E27FC236}">
                  <a16:creationId xmlns:a16="http://schemas.microsoft.com/office/drawing/2014/main" xmlns="" id="{BB589AE8-83B4-8BAA-1F58-24334D8993C7}"/>
                </a:ext>
              </a:extLst>
            </p:cNvPr>
            <p:cNvSpPr txBox="1"/>
            <p:nvPr/>
          </p:nvSpPr>
          <p:spPr>
            <a:xfrm>
              <a:off x="3723367" y="232985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1.3</a:t>
              </a:r>
              <a:endParaRPr lang="fr-FR" sz="1050" b="1" dirty="0">
                <a:solidFill>
                  <a:prstClr val="black">
                    <a:lumMod val="75000"/>
                    <a:lumOff val="25000"/>
                  </a:prstClr>
                </a:solidFill>
              </a:endParaRPr>
            </a:p>
          </p:txBody>
        </p:sp>
        <p:sp>
          <p:nvSpPr>
            <p:cNvPr id="90" name="ZoneTexte 89">
              <a:extLst>
                <a:ext uri="{FF2B5EF4-FFF2-40B4-BE49-F238E27FC236}">
                  <a16:creationId xmlns:a16="http://schemas.microsoft.com/office/drawing/2014/main" xmlns="" id="{BB589AE8-83B4-8BAA-1F58-24334D8993C7}"/>
                </a:ext>
              </a:extLst>
            </p:cNvPr>
            <p:cNvSpPr txBox="1"/>
            <p:nvPr/>
          </p:nvSpPr>
          <p:spPr>
            <a:xfrm>
              <a:off x="3723367" y="252035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1.3</a:t>
              </a:r>
              <a:endParaRPr lang="fr-FR" sz="1050" b="1" dirty="0">
                <a:solidFill>
                  <a:prstClr val="black">
                    <a:lumMod val="75000"/>
                    <a:lumOff val="25000"/>
                  </a:prstClr>
                </a:solidFill>
              </a:endParaRPr>
            </a:p>
          </p:txBody>
        </p:sp>
        <p:sp>
          <p:nvSpPr>
            <p:cNvPr id="91" name="ZoneTexte 90">
              <a:extLst>
                <a:ext uri="{FF2B5EF4-FFF2-40B4-BE49-F238E27FC236}">
                  <a16:creationId xmlns:a16="http://schemas.microsoft.com/office/drawing/2014/main" xmlns="" id="{BB589AE8-83B4-8BAA-1F58-24334D8993C7}"/>
                </a:ext>
              </a:extLst>
            </p:cNvPr>
            <p:cNvSpPr txBox="1"/>
            <p:nvPr/>
          </p:nvSpPr>
          <p:spPr>
            <a:xfrm>
              <a:off x="3743687" y="270831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1.0</a:t>
              </a:r>
              <a:endParaRPr lang="fr-FR" sz="1050" b="1" dirty="0">
                <a:solidFill>
                  <a:prstClr val="black">
                    <a:lumMod val="75000"/>
                    <a:lumOff val="25000"/>
                  </a:prstClr>
                </a:solidFill>
              </a:endParaRPr>
            </a:p>
          </p:txBody>
        </p:sp>
        <p:sp>
          <p:nvSpPr>
            <p:cNvPr id="92" name="ZoneTexte 91">
              <a:extLst>
                <a:ext uri="{FF2B5EF4-FFF2-40B4-BE49-F238E27FC236}">
                  <a16:creationId xmlns:a16="http://schemas.microsoft.com/office/drawing/2014/main" xmlns="" id="{BB589AE8-83B4-8BAA-1F58-24334D8993C7}"/>
                </a:ext>
              </a:extLst>
            </p:cNvPr>
            <p:cNvSpPr txBox="1"/>
            <p:nvPr/>
          </p:nvSpPr>
          <p:spPr>
            <a:xfrm>
              <a:off x="3743687" y="288865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1.0</a:t>
              </a:r>
              <a:endParaRPr lang="fr-FR" sz="1050" b="1" dirty="0">
                <a:solidFill>
                  <a:prstClr val="black">
                    <a:lumMod val="75000"/>
                    <a:lumOff val="25000"/>
                  </a:prstClr>
                </a:solidFill>
              </a:endParaRPr>
            </a:p>
          </p:txBody>
        </p:sp>
        <p:sp>
          <p:nvSpPr>
            <p:cNvPr id="93" name="ZoneTexte 92">
              <a:extLst>
                <a:ext uri="{FF2B5EF4-FFF2-40B4-BE49-F238E27FC236}">
                  <a16:creationId xmlns:a16="http://schemas.microsoft.com/office/drawing/2014/main" xmlns="" id="{BB589AE8-83B4-8BAA-1F58-24334D8993C7}"/>
                </a:ext>
              </a:extLst>
            </p:cNvPr>
            <p:cNvSpPr txBox="1"/>
            <p:nvPr/>
          </p:nvSpPr>
          <p:spPr>
            <a:xfrm>
              <a:off x="3814807" y="307915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0.3</a:t>
              </a:r>
              <a:endParaRPr lang="fr-FR" sz="1050" b="1" dirty="0">
                <a:solidFill>
                  <a:prstClr val="black">
                    <a:lumMod val="75000"/>
                    <a:lumOff val="25000"/>
                  </a:prstClr>
                </a:solidFill>
              </a:endParaRPr>
            </a:p>
          </p:txBody>
        </p:sp>
        <p:sp>
          <p:nvSpPr>
            <p:cNvPr id="94" name="ZoneTexte 93">
              <a:extLst>
                <a:ext uri="{FF2B5EF4-FFF2-40B4-BE49-F238E27FC236}">
                  <a16:creationId xmlns:a16="http://schemas.microsoft.com/office/drawing/2014/main" xmlns="" id="{BB589AE8-83B4-8BAA-1F58-24334D8993C7}"/>
                </a:ext>
              </a:extLst>
            </p:cNvPr>
            <p:cNvSpPr txBox="1"/>
            <p:nvPr/>
          </p:nvSpPr>
          <p:spPr>
            <a:xfrm>
              <a:off x="4477747" y="630593"/>
              <a:ext cx="373821" cy="253916"/>
            </a:xfrm>
            <a:prstGeom prst="rect">
              <a:avLst/>
            </a:prstGeom>
            <a:noFill/>
          </p:spPr>
          <p:txBody>
            <a:bodyPr wrap="none" rtlCol="0">
              <a:spAutoFit/>
            </a:bodyPr>
            <a:lstStyle/>
            <a:p>
              <a:pPr algn="ctr">
                <a:defRPr/>
              </a:pPr>
              <a:r>
                <a:rPr lang="fr-FR" sz="1050" b="1" dirty="0">
                  <a:solidFill>
                    <a:prstClr val="black">
                      <a:lumMod val="75000"/>
                      <a:lumOff val="25000"/>
                    </a:prstClr>
                  </a:solidFill>
                </a:rPr>
                <a:t>3.9</a:t>
              </a:r>
            </a:p>
          </p:txBody>
        </p:sp>
        <p:sp>
          <p:nvSpPr>
            <p:cNvPr id="95" name="ZoneTexte 94">
              <a:extLst>
                <a:ext uri="{FF2B5EF4-FFF2-40B4-BE49-F238E27FC236}">
                  <a16:creationId xmlns:a16="http://schemas.microsoft.com/office/drawing/2014/main" xmlns="" id="{BB589AE8-83B4-8BAA-1F58-24334D8993C7}"/>
                </a:ext>
              </a:extLst>
            </p:cNvPr>
            <p:cNvSpPr txBox="1"/>
            <p:nvPr/>
          </p:nvSpPr>
          <p:spPr>
            <a:xfrm>
              <a:off x="4223646" y="81855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1.0</a:t>
              </a:r>
              <a:endParaRPr lang="fr-FR" sz="1050" b="1" dirty="0">
                <a:solidFill>
                  <a:prstClr val="black">
                    <a:lumMod val="75000"/>
                    <a:lumOff val="25000"/>
                  </a:prstClr>
                </a:solidFill>
              </a:endParaRPr>
            </a:p>
          </p:txBody>
        </p:sp>
        <p:sp>
          <p:nvSpPr>
            <p:cNvPr id="96" name="ZoneTexte 95">
              <a:extLst>
                <a:ext uri="{FF2B5EF4-FFF2-40B4-BE49-F238E27FC236}">
                  <a16:creationId xmlns:a16="http://schemas.microsoft.com/office/drawing/2014/main" xmlns="" id="{BB589AE8-83B4-8BAA-1F58-24334D8993C7}"/>
                </a:ext>
              </a:extLst>
            </p:cNvPr>
            <p:cNvSpPr txBox="1"/>
            <p:nvPr/>
          </p:nvSpPr>
          <p:spPr>
            <a:xfrm>
              <a:off x="4168668" y="1009053"/>
              <a:ext cx="373821" cy="253916"/>
            </a:xfrm>
            <a:prstGeom prst="rect">
              <a:avLst/>
            </a:prstGeom>
            <a:noFill/>
          </p:spPr>
          <p:txBody>
            <a:bodyPr wrap="none" rtlCol="0">
              <a:spAutoFit/>
            </a:bodyPr>
            <a:lstStyle/>
            <a:p>
              <a:pPr algn="ctr">
                <a:defRPr/>
              </a:pPr>
              <a:r>
                <a:rPr lang="fr-FR" sz="1050" b="1" dirty="0">
                  <a:solidFill>
                    <a:prstClr val="black">
                      <a:lumMod val="75000"/>
                      <a:lumOff val="25000"/>
                    </a:prstClr>
                  </a:solidFill>
                </a:rPr>
                <a:t>0.3</a:t>
              </a:r>
            </a:p>
          </p:txBody>
        </p:sp>
        <p:sp>
          <p:nvSpPr>
            <p:cNvPr id="97" name="ZoneTexte 96">
              <a:extLst>
                <a:ext uri="{FF2B5EF4-FFF2-40B4-BE49-F238E27FC236}">
                  <a16:creationId xmlns:a16="http://schemas.microsoft.com/office/drawing/2014/main" xmlns="" id="{BB589AE8-83B4-8BAA-1F58-24334D8993C7}"/>
                </a:ext>
              </a:extLst>
            </p:cNvPr>
            <p:cNvSpPr txBox="1"/>
            <p:nvPr/>
          </p:nvSpPr>
          <p:spPr>
            <a:xfrm>
              <a:off x="4181368" y="1207173"/>
              <a:ext cx="373821" cy="253916"/>
            </a:xfrm>
            <a:prstGeom prst="rect">
              <a:avLst/>
            </a:prstGeom>
            <a:noFill/>
          </p:spPr>
          <p:txBody>
            <a:bodyPr wrap="none" rtlCol="0">
              <a:spAutoFit/>
            </a:bodyPr>
            <a:lstStyle/>
            <a:p>
              <a:pPr algn="ctr">
                <a:defRPr/>
              </a:pPr>
              <a:r>
                <a:rPr lang="fr-FR" sz="1050" b="1" dirty="0">
                  <a:solidFill>
                    <a:prstClr val="black">
                      <a:lumMod val="75000"/>
                      <a:lumOff val="25000"/>
                    </a:prstClr>
                  </a:solidFill>
                </a:rPr>
                <a:t>0.6</a:t>
              </a:r>
            </a:p>
          </p:txBody>
        </p:sp>
        <p:sp>
          <p:nvSpPr>
            <p:cNvPr id="98" name="ZoneTexte 97">
              <a:extLst>
                <a:ext uri="{FF2B5EF4-FFF2-40B4-BE49-F238E27FC236}">
                  <a16:creationId xmlns:a16="http://schemas.microsoft.com/office/drawing/2014/main" xmlns="" id="{BB589AE8-83B4-8BAA-1F58-24334D8993C7}"/>
                </a:ext>
              </a:extLst>
            </p:cNvPr>
            <p:cNvSpPr txBox="1"/>
            <p:nvPr/>
          </p:nvSpPr>
          <p:spPr>
            <a:xfrm>
              <a:off x="4201688" y="139259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0.8</a:t>
              </a:r>
              <a:endParaRPr lang="fr-FR" sz="1050" b="1" dirty="0">
                <a:solidFill>
                  <a:prstClr val="black">
                    <a:lumMod val="75000"/>
                    <a:lumOff val="25000"/>
                  </a:prstClr>
                </a:solidFill>
              </a:endParaRPr>
            </a:p>
          </p:txBody>
        </p:sp>
        <p:sp>
          <p:nvSpPr>
            <p:cNvPr id="99" name="ZoneTexte 98">
              <a:extLst>
                <a:ext uri="{FF2B5EF4-FFF2-40B4-BE49-F238E27FC236}">
                  <a16:creationId xmlns:a16="http://schemas.microsoft.com/office/drawing/2014/main" xmlns="" id="{BB589AE8-83B4-8BAA-1F58-24334D8993C7}"/>
                </a:ext>
              </a:extLst>
            </p:cNvPr>
            <p:cNvSpPr txBox="1"/>
            <p:nvPr/>
          </p:nvSpPr>
          <p:spPr>
            <a:xfrm>
              <a:off x="4454786" y="156785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3.6</a:t>
              </a:r>
              <a:endParaRPr lang="fr-FR" sz="1050" b="1" dirty="0">
                <a:solidFill>
                  <a:prstClr val="black">
                    <a:lumMod val="75000"/>
                    <a:lumOff val="25000"/>
                  </a:prstClr>
                </a:solidFill>
              </a:endParaRPr>
            </a:p>
          </p:txBody>
        </p:sp>
        <p:sp>
          <p:nvSpPr>
            <p:cNvPr id="100" name="ZoneTexte 99">
              <a:extLst>
                <a:ext uri="{FF2B5EF4-FFF2-40B4-BE49-F238E27FC236}">
                  <a16:creationId xmlns:a16="http://schemas.microsoft.com/office/drawing/2014/main" xmlns="" id="{BB589AE8-83B4-8BAA-1F58-24334D8993C7}"/>
                </a:ext>
              </a:extLst>
            </p:cNvPr>
            <p:cNvSpPr txBox="1"/>
            <p:nvPr/>
          </p:nvSpPr>
          <p:spPr>
            <a:xfrm>
              <a:off x="4459866" y="177105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3.6</a:t>
              </a:r>
              <a:endParaRPr lang="fr-FR" sz="1050" b="1" dirty="0">
                <a:solidFill>
                  <a:prstClr val="black">
                    <a:lumMod val="75000"/>
                    <a:lumOff val="25000"/>
                  </a:prstClr>
                </a:solidFill>
              </a:endParaRPr>
            </a:p>
          </p:txBody>
        </p:sp>
        <p:sp>
          <p:nvSpPr>
            <p:cNvPr id="101" name="ZoneTexte 100">
              <a:extLst>
                <a:ext uri="{FF2B5EF4-FFF2-40B4-BE49-F238E27FC236}">
                  <a16:creationId xmlns:a16="http://schemas.microsoft.com/office/drawing/2014/main" xmlns="" id="{BB589AE8-83B4-8BAA-1F58-24334D8993C7}"/>
                </a:ext>
              </a:extLst>
            </p:cNvPr>
            <p:cNvSpPr txBox="1"/>
            <p:nvPr/>
          </p:nvSpPr>
          <p:spPr>
            <a:xfrm>
              <a:off x="4274446" y="1956473"/>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1.6</a:t>
              </a:r>
              <a:endParaRPr lang="fr-FR" sz="1050" b="1" dirty="0">
                <a:solidFill>
                  <a:prstClr val="black">
                    <a:lumMod val="75000"/>
                    <a:lumOff val="25000"/>
                  </a:prstClr>
                </a:solidFill>
              </a:endParaRPr>
            </a:p>
          </p:txBody>
        </p:sp>
        <p:sp>
          <p:nvSpPr>
            <p:cNvPr id="102" name="ZoneTexte 101">
              <a:extLst>
                <a:ext uri="{FF2B5EF4-FFF2-40B4-BE49-F238E27FC236}">
                  <a16:creationId xmlns:a16="http://schemas.microsoft.com/office/drawing/2014/main" xmlns="" id="{BB589AE8-83B4-8BAA-1F58-24334D8993C7}"/>
                </a:ext>
              </a:extLst>
            </p:cNvPr>
            <p:cNvSpPr txBox="1"/>
            <p:nvPr/>
          </p:nvSpPr>
          <p:spPr>
            <a:xfrm>
              <a:off x="4181368" y="214189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0.5</a:t>
              </a:r>
              <a:endParaRPr lang="fr-FR" sz="1050" b="1" dirty="0">
                <a:solidFill>
                  <a:prstClr val="black">
                    <a:lumMod val="75000"/>
                    <a:lumOff val="25000"/>
                  </a:prstClr>
                </a:solidFill>
              </a:endParaRPr>
            </a:p>
          </p:txBody>
        </p:sp>
        <p:sp>
          <p:nvSpPr>
            <p:cNvPr id="103" name="ZoneTexte 102">
              <a:extLst>
                <a:ext uri="{FF2B5EF4-FFF2-40B4-BE49-F238E27FC236}">
                  <a16:creationId xmlns:a16="http://schemas.microsoft.com/office/drawing/2014/main" xmlns="" id="{BB589AE8-83B4-8BAA-1F58-24334D8993C7}"/>
                </a:ext>
              </a:extLst>
            </p:cNvPr>
            <p:cNvSpPr txBox="1"/>
            <p:nvPr/>
          </p:nvSpPr>
          <p:spPr>
            <a:xfrm>
              <a:off x="4166128" y="232985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0.3</a:t>
              </a:r>
              <a:endParaRPr lang="fr-FR" sz="1050" b="1" dirty="0">
                <a:solidFill>
                  <a:prstClr val="black">
                    <a:lumMod val="75000"/>
                    <a:lumOff val="25000"/>
                  </a:prstClr>
                </a:solidFill>
              </a:endParaRPr>
            </a:p>
          </p:txBody>
        </p:sp>
        <p:sp>
          <p:nvSpPr>
            <p:cNvPr id="104" name="ZoneTexte 103">
              <a:extLst>
                <a:ext uri="{FF2B5EF4-FFF2-40B4-BE49-F238E27FC236}">
                  <a16:creationId xmlns:a16="http://schemas.microsoft.com/office/drawing/2014/main" xmlns="" id="{BB589AE8-83B4-8BAA-1F58-24334D8993C7}"/>
                </a:ext>
              </a:extLst>
            </p:cNvPr>
            <p:cNvSpPr txBox="1"/>
            <p:nvPr/>
          </p:nvSpPr>
          <p:spPr>
            <a:xfrm>
              <a:off x="4153428" y="271339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0.3</a:t>
              </a:r>
              <a:endParaRPr lang="fr-FR" sz="1050" b="1" dirty="0">
                <a:solidFill>
                  <a:prstClr val="black">
                    <a:lumMod val="75000"/>
                    <a:lumOff val="25000"/>
                  </a:prstClr>
                </a:solidFill>
              </a:endParaRPr>
            </a:p>
          </p:txBody>
        </p:sp>
        <p:sp>
          <p:nvSpPr>
            <p:cNvPr id="105" name="ZoneTexte 104">
              <a:extLst>
                <a:ext uri="{FF2B5EF4-FFF2-40B4-BE49-F238E27FC236}">
                  <a16:creationId xmlns:a16="http://schemas.microsoft.com/office/drawing/2014/main" xmlns="" id="{BB589AE8-83B4-8BAA-1F58-24334D8993C7}"/>
                </a:ext>
              </a:extLst>
            </p:cNvPr>
            <p:cNvSpPr txBox="1"/>
            <p:nvPr/>
          </p:nvSpPr>
          <p:spPr>
            <a:xfrm>
              <a:off x="4264286" y="3079154"/>
              <a:ext cx="373821" cy="253916"/>
            </a:xfrm>
            <a:prstGeom prst="rect">
              <a:avLst/>
            </a:prstGeom>
            <a:noFill/>
          </p:spPr>
          <p:txBody>
            <a:bodyPr wrap="none" rtlCol="0">
              <a:spAutoFit/>
            </a:bodyPr>
            <a:lstStyle/>
            <a:p>
              <a:pPr algn="ctr">
                <a:defRPr/>
              </a:pPr>
              <a:r>
                <a:rPr lang="fr-FR" sz="1050" b="1">
                  <a:solidFill>
                    <a:prstClr val="black">
                      <a:lumMod val="75000"/>
                      <a:lumOff val="25000"/>
                    </a:prstClr>
                  </a:solidFill>
                </a:rPr>
                <a:t>1.3</a:t>
              </a:r>
              <a:endParaRPr lang="fr-FR" sz="1050" b="1" dirty="0">
                <a:solidFill>
                  <a:prstClr val="black">
                    <a:lumMod val="75000"/>
                    <a:lumOff val="25000"/>
                  </a:prstClr>
                </a:solidFill>
              </a:endParaRPr>
            </a:p>
          </p:txBody>
        </p:sp>
      </p:grpSp>
      <p:grpSp>
        <p:nvGrpSpPr>
          <p:cNvPr id="6" name="Groupe 5"/>
          <p:cNvGrpSpPr/>
          <p:nvPr/>
        </p:nvGrpSpPr>
        <p:grpSpPr>
          <a:xfrm>
            <a:off x="7689092" y="61405"/>
            <a:ext cx="4251389" cy="3029878"/>
            <a:chOff x="6572664" y="117288"/>
            <a:chExt cx="5390852" cy="3767182"/>
          </a:xfrm>
        </p:grpSpPr>
        <p:sp>
          <p:nvSpPr>
            <p:cNvPr id="30" name="Rectangle 29">
              <a:extLst>
                <a:ext uri="{FF2B5EF4-FFF2-40B4-BE49-F238E27FC236}">
                  <a16:creationId xmlns:a16="http://schemas.microsoft.com/office/drawing/2014/main" xmlns="" id="{F554F2D6-7A07-816D-2487-9417A4D00EF1}"/>
                </a:ext>
              </a:extLst>
            </p:cNvPr>
            <p:cNvSpPr/>
            <p:nvPr/>
          </p:nvSpPr>
          <p:spPr>
            <a:xfrm>
              <a:off x="9082217" y="1170141"/>
              <a:ext cx="2085104" cy="9282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graphicFrame>
          <p:nvGraphicFramePr>
            <p:cNvPr id="9" name="Graphique 8"/>
            <p:cNvGraphicFramePr/>
            <p:nvPr>
              <p:extLst/>
            </p:nvPr>
          </p:nvGraphicFramePr>
          <p:xfrm>
            <a:off x="6781098" y="565299"/>
            <a:ext cx="4964949" cy="324405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à coins arrondis 10"/>
            <p:cNvSpPr/>
            <p:nvPr/>
          </p:nvSpPr>
          <p:spPr>
            <a:xfrm>
              <a:off x="6609452" y="277354"/>
              <a:ext cx="5354064" cy="3574705"/>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000">
                <a:solidFill>
                  <a:prstClr val="white"/>
                </a:solidFill>
                <a:cs typeface="Arial" panose="020B0604020202020204" pitchFamily="34" charset="0"/>
              </a:endParaRPr>
            </a:p>
          </p:txBody>
        </p:sp>
        <p:sp>
          <p:nvSpPr>
            <p:cNvPr id="12" name="ZoneTexte 11">
              <a:extLst>
                <a:ext uri="{FF2B5EF4-FFF2-40B4-BE49-F238E27FC236}">
                  <a16:creationId xmlns:a16="http://schemas.microsoft.com/office/drawing/2014/main" xmlns="" id="{52451C3A-2299-884E-A6D9-95A925480DAF}"/>
                </a:ext>
              </a:extLst>
            </p:cNvPr>
            <p:cNvSpPr txBox="1"/>
            <p:nvPr/>
          </p:nvSpPr>
          <p:spPr>
            <a:xfrm>
              <a:off x="6793038" y="117288"/>
              <a:ext cx="5062229" cy="307777"/>
            </a:xfrm>
            <a:prstGeom prst="rect">
              <a:avLst/>
            </a:prstGeom>
            <a:solidFill>
              <a:schemeClr val="bg1"/>
            </a:solidFill>
            <a:ln>
              <a:noFill/>
            </a:ln>
          </p:spPr>
          <p:txBody>
            <a:bodyPr wrap="square" rtlCol="0" anchor="ctr">
              <a:spAutoFit/>
            </a:bodyPr>
            <a:lstStyle/>
            <a:p>
              <a:pPr>
                <a:spcAft>
                  <a:spcPts val="400"/>
                </a:spcAft>
                <a:defRPr/>
              </a:pPr>
              <a:r>
                <a:rPr lang="fr-FR" sz="1400" b="1" dirty="0">
                  <a:solidFill>
                    <a:srgbClr val="737078"/>
                  </a:solidFill>
                  <a:cs typeface="Arial Narrow" panose="020B0604020202020204" pitchFamily="34" charset="0"/>
                </a:rPr>
                <a:t>Fréquence globale </a:t>
              </a:r>
              <a:r>
                <a:rPr lang="fr-FR" sz="1000" b="1" dirty="0" err="1">
                  <a:solidFill>
                    <a:srgbClr val="737078"/>
                  </a:solidFill>
                  <a:cs typeface="Arial Narrow" panose="020B0604020202020204" pitchFamily="34" charset="0"/>
                </a:rPr>
                <a:t>imAE</a:t>
              </a:r>
              <a:r>
                <a:rPr lang="fr-FR" sz="1000" b="1" dirty="0">
                  <a:solidFill>
                    <a:srgbClr val="737078"/>
                  </a:solidFill>
                  <a:cs typeface="Arial Narrow" panose="020B0604020202020204" pitchFamily="34" charset="0"/>
                </a:rPr>
                <a:t> au cours du temps </a:t>
              </a:r>
            </a:p>
          </p:txBody>
        </p:sp>
        <p:sp>
          <p:nvSpPr>
            <p:cNvPr id="106" name="Text Box 4"/>
            <p:cNvSpPr txBox="1">
              <a:spLocks noChangeArrowheads="1"/>
            </p:cNvSpPr>
            <p:nvPr/>
          </p:nvSpPr>
          <p:spPr bwMode="auto">
            <a:xfrm>
              <a:off x="7205226" y="3568765"/>
              <a:ext cx="4433980" cy="31570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50" dirty="0" err="1">
                  <a:solidFill>
                    <a:prstClr val="black">
                      <a:lumMod val="65000"/>
                      <a:lumOff val="35000"/>
                    </a:prstClr>
                  </a:solidFill>
                  <a:latin typeface="Century Gothic" panose="020F0302020204030204"/>
                  <a:ea typeface="+mn-ea"/>
                  <a:cs typeface="Arial"/>
                </a:rPr>
                <a:t>Temps</a:t>
              </a:r>
              <a:r>
                <a:rPr lang="da-DK" sz="1050" dirty="0">
                  <a:solidFill>
                    <a:prstClr val="black">
                      <a:lumMod val="65000"/>
                      <a:lumOff val="35000"/>
                    </a:prstClr>
                  </a:solidFill>
                  <a:latin typeface="Century Gothic" panose="020F0302020204030204"/>
                  <a:ea typeface="+mn-ea"/>
                  <a:cs typeface="Arial"/>
                </a:rPr>
                <a:t> (</a:t>
              </a:r>
              <a:r>
                <a:rPr lang="da-DK" sz="1050" dirty="0" err="1">
                  <a:solidFill>
                    <a:prstClr val="black">
                      <a:lumMod val="65000"/>
                      <a:lumOff val="35000"/>
                    </a:prstClr>
                  </a:solidFill>
                  <a:latin typeface="Century Gothic" panose="020F0302020204030204"/>
                  <a:ea typeface="+mn-ea"/>
                  <a:cs typeface="Arial"/>
                </a:rPr>
                <a:t>mois</a:t>
              </a:r>
              <a:r>
                <a:rPr lang="da-DK" sz="1050" dirty="0">
                  <a:solidFill>
                    <a:prstClr val="black">
                      <a:lumMod val="65000"/>
                      <a:lumOff val="35000"/>
                    </a:prstClr>
                  </a:solidFill>
                  <a:latin typeface="Century Gothic" panose="020F0302020204030204"/>
                  <a:ea typeface="+mn-ea"/>
                  <a:cs typeface="Arial"/>
                </a:rPr>
                <a:t>)</a:t>
              </a:r>
            </a:p>
          </p:txBody>
        </p:sp>
        <p:sp>
          <p:nvSpPr>
            <p:cNvPr id="112" name="Rectangle 111"/>
            <p:cNvSpPr/>
            <p:nvPr/>
          </p:nvSpPr>
          <p:spPr>
            <a:xfrm>
              <a:off x="9938441" y="679163"/>
              <a:ext cx="1807606" cy="363801"/>
            </a:xfrm>
            <a:prstGeom prst="rect">
              <a:avLst/>
            </a:prstGeom>
          </p:spPr>
          <p:txBody>
            <a:bodyPr wrap="square">
              <a:spAutoFit/>
            </a:bodyPr>
            <a:lstStyle/>
            <a:p>
              <a:pPr>
                <a:defRPr/>
              </a:pPr>
              <a:r>
                <a:rPr lang="fr-FR" sz="700" dirty="0">
                  <a:solidFill>
                    <a:srgbClr val="595959"/>
                  </a:solidFill>
                </a:rPr>
                <a:t>STRIDE (n=139)</a:t>
              </a:r>
            </a:p>
            <a:p>
              <a:pPr>
                <a:defRPr/>
              </a:pPr>
              <a:r>
                <a:rPr lang="fr-FR" sz="700" dirty="0" err="1">
                  <a:solidFill>
                    <a:srgbClr val="595959"/>
                  </a:solidFill>
                </a:rPr>
                <a:t>Durvalumab</a:t>
              </a:r>
              <a:r>
                <a:rPr lang="fr-FR" sz="700" dirty="0">
                  <a:solidFill>
                    <a:srgbClr val="595959"/>
                  </a:solidFill>
                </a:rPr>
                <a:t> (n=64)</a:t>
              </a:r>
            </a:p>
          </p:txBody>
        </p:sp>
        <p:cxnSp>
          <p:nvCxnSpPr>
            <p:cNvPr id="113" name="Connecteur droit 112"/>
            <p:cNvCxnSpPr/>
            <p:nvPr/>
          </p:nvCxnSpPr>
          <p:spPr>
            <a:xfrm>
              <a:off x="9726192" y="943609"/>
              <a:ext cx="193118" cy="0"/>
            </a:xfrm>
            <a:prstGeom prst="line">
              <a:avLst/>
            </a:prstGeom>
            <a:ln w="28575">
              <a:solidFill>
                <a:srgbClr val="FF7F4D"/>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a:off x="9726192" y="806448"/>
              <a:ext cx="1931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5" name="Text Box 4"/>
            <p:cNvSpPr txBox="1">
              <a:spLocks noChangeArrowheads="1"/>
            </p:cNvSpPr>
            <p:nvPr/>
          </p:nvSpPr>
          <p:spPr bwMode="auto">
            <a:xfrm rot="16200000">
              <a:off x="5331570" y="1816553"/>
              <a:ext cx="2804160" cy="321971"/>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50" dirty="0">
                  <a:solidFill>
                    <a:prstClr val="black">
                      <a:lumMod val="65000"/>
                      <a:lumOff val="35000"/>
                    </a:prstClr>
                  </a:solidFill>
                  <a:latin typeface="Century Gothic" panose="020F0302020204030204"/>
                  <a:ea typeface="+mn-ea"/>
                  <a:cs typeface="Arial"/>
                </a:rPr>
                <a:t>Participation à </a:t>
              </a:r>
              <a:r>
                <a:rPr lang="da-DK" sz="1050" dirty="0" smtClean="0">
                  <a:solidFill>
                    <a:prstClr val="black">
                      <a:lumMod val="65000"/>
                      <a:lumOff val="35000"/>
                    </a:prstClr>
                  </a:solidFill>
                  <a:latin typeface="Century Gothic" panose="020F0302020204030204"/>
                  <a:ea typeface="+mn-ea"/>
                  <a:cs typeface="Arial"/>
                </a:rPr>
                <a:t>l'evt </a:t>
              </a:r>
              <a:r>
                <a:rPr lang="da-DK" sz="1050" dirty="0">
                  <a:solidFill>
                    <a:prstClr val="black">
                      <a:lumMod val="65000"/>
                      <a:lumOff val="35000"/>
                    </a:prstClr>
                  </a:solidFill>
                  <a:latin typeface="Century Gothic" panose="020F0302020204030204"/>
                  <a:ea typeface="+mn-ea"/>
                  <a:cs typeface="Arial"/>
                </a:rPr>
                <a:t>(%)</a:t>
              </a:r>
            </a:p>
          </p:txBody>
        </p:sp>
        <p:sp>
          <p:nvSpPr>
            <p:cNvPr id="116" name="Forme libre 115"/>
            <p:cNvSpPr/>
            <p:nvPr/>
          </p:nvSpPr>
          <p:spPr>
            <a:xfrm>
              <a:off x="7280727" y="1408579"/>
              <a:ext cx="4008120" cy="1986280"/>
            </a:xfrm>
            <a:custGeom>
              <a:avLst/>
              <a:gdLst>
                <a:gd name="connsiteX0" fmla="*/ 0 w 4008120"/>
                <a:gd name="connsiteY0" fmla="*/ 1955800 h 1986280"/>
                <a:gd name="connsiteX1" fmla="*/ 121920 w 4008120"/>
                <a:gd name="connsiteY1" fmla="*/ 0 h 1986280"/>
                <a:gd name="connsiteX2" fmla="*/ 259080 w 4008120"/>
                <a:gd name="connsiteY2" fmla="*/ 1137920 h 1986280"/>
                <a:gd name="connsiteX3" fmla="*/ 396240 w 4008120"/>
                <a:gd name="connsiteY3" fmla="*/ 1386840 h 1986280"/>
                <a:gd name="connsiteX4" fmla="*/ 538480 w 4008120"/>
                <a:gd name="connsiteY4" fmla="*/ 1285240 h 1986280"/>
                <a:gd name="connsiteX5" fmla="*/ 655320 w 4008120"/>
                <a:gd name="connsiteY5" fmla="*/ 1803400 h 1986280"/>
                <a:gd name="connsiteX6" fmla="*/ 792480 w 4008120"/>
                <a:gd name="connsiteY6" fmla="*/ 1711960 h 1986280"/>
                <a:gd name="connsiteX7" fmla="*/ 914400 w 4008120"/>
                <a:gd name="connsiteY7" fmla="*/ 1798320 h 1986280"/>
                <a:gd name="connsiteX8" fmla="*/ 1076960 w 4008120"/>
                <a:gd name="connsiteY8" fmla="*/ 1803400 h 1986280"/>
                <a:gd name="connsiteX9" fmla="*/ 1219200 w 4008120"/>
                <a:gd name="connsiteY9" fmla="*/ 1615440 h 1986280"/>
                <a:gd name="connsiteX10" fmla="*/ 1320800 w 4008120"/>
                <a:gd name="connsiteY10" fmla="*/ 1884680 h 1986280"/>
                <a:gd name="connsiteX11" fmla="*/ 1473200 w 4008120"/>
                <a:gd name="connsiteY11" fmla="*/ 1976120 h 1986280"/>
                <a:gd name="connsiteX12" fmla="*/ 1595120 w 4008120"/>
                <a:gd name="connsiteY12" fmla="*/ 1884680 h 1986280"/>
                <a:gd name="connsiteX13" fmla="*/ 1747520 w 4008120"/>
                <a:gd name="connsiteY13" fmla="*/ 1986280 h 1986280"/>
                <a:gd name="connsiteX14" fmla="*/ 2860040 w 4008120"/>
                <a:gd name="connsiteY14" fmla="*/ 1971040 h 1986280"/>
                <a:gd name="connsiteX15" fmla="*/ 2971800 w 4008120"/>
                <a:gd name="connsiteY15" fmla="*/ 1879600 h 1986280"/>
                <a:gd name="connsiteX16" fmla="*/ 3083560 w 4008120"/>
                <a:gd name="connsiteY16" fmla="*/ 1976120 h 1986280"/>
                <a:gd name="connsiteX17" fmla="*/ 4008120 w 4008120"/>
                <a:gd name="connsiteY17" fmla="*/ 1976120 h 198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120" h="1986280">
                  <a:moveTo>
                    <a:pt x="0" y="1955800"/>
                  </a:moveTo>
                  <a:lnTo>
                    <a:pt x="121920" y="0"/>
                  </a:lnTo>
                  <a:lnTo>
                    <a:pt x="259080" y="1137920"/>
                  </a:lnTo>
                  <a:lnTo>
                    <a:pt x="396240" y="1386840"/>
                  </a:lnTo>
                  <a:lnTo>
                    <a:pt x="538480" y="1285240"/>
                  </a:lnTo>
                  <a:lnTo>
                    <a:pt x="655320" y="1803400"/>
                  </a:lnTo>
                  <a:lnTo>
                    <a:pt x="792480" y="1711960"/>
                  </a:lnTo>
                  <a:lnTo>
                    <a:pt x="914400" y="1798320"/>
                  </a:lnTo>
                  <a:lnTo>
                    <a:pt x="1076960" y="1803400"/>
                  </a:lnTo>
                  <a:lnTo>
                    <a:pt x="1219200" y="1615440"/>
                  </a:lnTo>
                  <a:lnTo>
                    <a:pt x="1320800" y="1884680"/>
                  </a:lnTo>
                  <a:lnTo>
                    <a:pt x="1473200" y="1976120"/>
                  </a:lnTo>
                  <a:lnTo>
                    <a:pt x="1595120" y="1884680"/>
                  </a:lnTo>
                  <a:lnTo>
                    <a:pt x="1747520" y="1986280"/>
                  </a:lnTo>
                  <a:lnTo>
                    <a:pt x="2860040" y="1971040"/>
                  </a:lnTo>
                  <a:lnTo>
                    <a:pt x="2971800" y="1879600"/>
                  </a:lnTo>
                  <a:lnTo>
                    <a:pt x="3083560" y="1976120"/>
                  </a:lnTo>
                  <a:lnTo>
                    <a:pt x="4008120" y="1976120"/>
                  </a:lnTo>
                </a:path>
              </a:pathLst>
            </a:custGeom>
            <a:noFill/>
            <a:ln w="38100">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solidFill>
                  <a:prstClr val="white"/>
                </a:solidFill>
              </a:endParaRPr>
            </a:p>
          </p:txBody>
        </p:sp>
        <p:sp>
          <p:nvSpPr>
            <p:cNvPr id="117" name="Forme libre 116"/>
            <p:cNvSpPr/>
            <p:nvPr/>
          </p:nvSpPr>
          <p:spPr>
            <a:xfrm>
              <a:off x="7270567" y="565299"/>
              <a:ext cx="4307840" cy="2824480"/>
            </a:xfrm>
            <a:custGeom>
              <a:avLst/>
              <a:gdLst>
                <a:gd name="connsiteX0" fmla="*/ 0 w 4307840"/>
                <a:gd name="connsiteY0" fmla="*/ 2814320 h 2824480"/>
                <a:gd name="connsiteX1" fmla="*/ 137160 w 4307840"/>
                <a:gd name="connsiteY1" fmla="*/ 0 h 2824480"/>
                <a:gd name="connsiteX2" fmla="*/ 203200 w 4307840"/>
                <a:gd name="connsiteY2" fmla="*/ 822960 h 2824480"/>
                <a:gd name="connsiteX3" fmla="*/ 254000 w 4307840"/>
                <a:gd name="connsiteY3" fmla="*/ 1346200 h 2824480"/>
                <a:gd name="connsiteX4" fmla="*/ 416560 w 4307840"/>
                <a:gd name="connsiteY4" fmla="*/ 2214880 h 2824480"/>
                <a:gd name="connsiteX5" fmla="*/ 660400 w 4307840"/>
                <a:gd name="connsiteY5" fmla="*/ 2733040 h 2824480"/>
                <a:gd name="connsiteX6" fmla="*/ 812800 w 4307840"/>
                <a:gd name="connsiteY6" fmla="*/ 2819400 h 2824480"/>
                <a:gd name="connsiteX7" fmla="*/ 944880 w 4307840"/>
                <a:gd name="connsiteY7" fmla="*/ 2819400 h 2824480"/>
                <a:gd name="connsiteX8" fmla="*/ 1087120 w 4307840"/>
                <a:gd name="connsiteY8" fmla="*/ 2733040 h 2824480"/>
                <a:gd name="connsiteX9" fmla="*/ 1219200 w 4307840"/>
                <a:gd name="connsiteY9" fmla="*/ 2814320 h 2824480"/>
                <a:gd name="connsiteX10" fmla="*/ 1391920 w 4307840"/>
                <a:gd name="connsiteY10" fmla="*/ 2814320 h 2824480"/>
                <a:gd name="connsiteX11" fmla="*/ 1498600 w 4307840"/>
                <a:gd name="connsiteY11" fmla="*/ 2692400 h 2824480"/>
                <a:gd name="connsiteX12" fmla="*/ 1630680 w 4307840"/>
                <a:gd name="connsiteY12" fmla="*/ 2692400 h 2824480"/>
                <a:gd name="connsiteX13" fmla="*/ 1767840 w 4307840"/>
                <a:gd name="connsiteY13" fmla="*/ 2804160 h 2824480"/>
                <a:gd name="connsiteX14" fmla="*/ 2169160 w 4307840"/>
                <a:gd name="connsiteY14" fmla="*/ 2804160 h 2824480"/>
                <a:gd name="connsiteX15" fmla="*/ 2331720 w 4307840"/>
                <a:gd name="connsiteY15" fmla="*/ 2768600 h 2824480"/>
                <a:gd name="connsiteX16" fmla="*/ 2418080 w 4307840"/>
                <a:gd name="connsiteY16" fmla="*/ 2824480 h 2824480"/>
                <a:gd name="connsiteX17" fmla="*/ 3429000 w 4307840"/>
                <a:gd name="connsiteY17" fmla="*/ 2819400 h 2824480"/>
                <a:gd name="connsiteX18" fmla="*/ 3535680 w 4307840"/>
                <a:gd name="connsiteY18" fmla="*/ 2763520 h 2824480"/>
                <a:gd name="connsiteX19" fmla="*/ 3672840 w 4307840"/>
                <a:gd name="connsiteY19" fmla="*/ 2824480 h 2824480"/>
                <a:gd name="connsiteX20" fmla="*/ 4307840 w 4307840"/>
                <a:gd name="connsiteY20" fmla="*/ 2819400 h 282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7840" h="2824480">
                  <a:moveTo>
                    <a:pt x="0" y="2814320"/>
                  </a:moveTo>
                  <a:lnTo>
                    <a:pt x="137160" y="0"/>
                  </a:lnTo>
                  <a:lnTo>
                    <a:pt x="203200" y="822960"/>
                  </a:lnTo>
                  <a:lnTo>
                    <a:pt x="254000" y="1346200"/>
                  </a:lnTo>
                  <a:lnTo>
                    <a:pt x="416560" y="2214880"/>
                  </a:lnTo>
                  <a:lnTo>
                    <a:pt x="660400" y="2733040"/>
                  </a:lnTo>
                  <a:lnTo>
                    <a:pt x="812800" y="2819400"/>
                  </a:lnTo>
                  <a:lnTo>
                    <a:pt x="944880" y="2819400"/>
                  </a:lnTo>
                  <a:lnTo>
                    <a:pt x="1087120" y="2733040"/>
                  </a:lnTo>
                  <a:lnTo>
                    <a:pt x="1219200" y="2814320"/>
                  </a:lnTo>
                  <a:lnTo>
                    <a:pt x="1391920" y="2814320"/>
                  </a:lnTo>
                  <a:lnTo>
                    <a:pt x="1498600" y="2692400"/>
                  </a:lnTo>
                  <a:lnTo>
                    <a:pt x="1630680" y="2692400"/>
                  </a:lnTo>
                  <a:lnTo>
                    <a:pt x="1767840" y="2804160"/>
                  </a:lnTo>
                  <a:lnTo>
                    <a:pt x="2169160" y="2804160"/>
                  </a:lnTo>
                  <a:lnTo>
                    <a:pt x="2331720" y="2768600"/>
                  </a:lnTo>
                  <a:lnTo>
                    <a:pt x="2418080" y="2824480"/>
                  </a:lnTo>
                  <a:lnTo>
                    <a:pt x="3429000" y="2819400"/>
                  </a:lnTo>
                  <a:lnTo>
                    <a:pt x="3535680" y="2763520"/>
                  </a:lnTo>
                  <a:lnTo>
                    <a:pt x="3672840" y="2824480"/>
                  </a:lnTo>
                  <a:lnTo>
                    <a:pt x="4307840" y="2819400"/>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solidFill>
                  <a:prstClr val="white"/>
                </a:solidFill>
              </a:endParaRPr>
            </a:p>
          </p:txBody>
        </p:sp>
      </p:grpSp>
      <p:grpSp>
        <p:nvGrpSpPr>
          <p:cNvPr id="144" name="Groupe 143"/>
          <p:cNvGrpSpPr/>
          <p:nvPr/>
        </p:nvGrpSpPr>
        <p:grpSpPr>
          <a:xfrm>
            <a:off x="2216799" y="3333996"/>
            <a:ext cx="7516370" cy="2195707"/>
            <a:chOff x="1790947" y="2162555"/>
            <a:chExt cx="8811013" cy="3076809"/>
          </a:xfrm>
        </p:grpSpPr>
        <p:graphicFrame>
          <p:nvGraphicFramePr>
            <p:cNvPr id="145" name="Graphique 144"/>
            <p:cNvGraphicFramePr/>
            <p:nvPr>
              <p:extLst/>
            </p:nvPr>
          </p:nvGraphicFramePr>
          <p:xfrm>
            <a:off x="1883525" y="2592069"/>
            <a:ext cx="7838161" cy="2422367"/>
          </p:xfrm>
          <a:graphic>
            <a:graphicData uri="http://schemas.openxmlformats.org/drawingml/2006/chart">
              <c:chart xmlns:c="http://schemas.openxmlformats.org/drawingml/2006/chart" xmlns:r="http://schemas.openxmlformats.org/officeDocument/2006/relationships" r:id="rId3"/>
            </a:graphicData>
          </a:graphic>
        </p:graphicFrame>
        <p:sp>
          <p:nvSpPr>
            <p:cNvPr id="146" name="Text Box 4"/>
            <p:cNvSpPr txBox="1">
              <a:spLocks noChangeArrowheads="1"/>
            </p:cNvSpPr>
            <p:nvPr/>
          </p:nvSpPr>
          <p:spPr bwMode="auto">
            <a:xfrm rot="16200000">
              <a:off x="873940" y="3530666"/>
              <a:ext cx="2133600" cy="29958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00" dirty="0" err="1">
                  <a:solidFill>
                    <a:prstClr val="black">
                      <a:lumMod val="65000"/>
                      <a:lumOff val="35000"/>
                    </a:prstClr>
                  </a:solidFill>
                  <a:latin typeface="Century Gothic" panose="020F0302020204030204"/>
                  <a:ea typeface="+mn-ea"/>
                  <a:cs typeface="Arial"/>
                </a:rPr>
                <a:t>Probabilité</a:t>
              </a:r>
              <a:r>
                <a:rPr lang="da-DK" sz="1000" dirty="0">
                  <a:solidFill>
                    <a:prstClr val="black">
                      <a:lumMod val="65000"/>
                      <a:lumOff val="35000"/>
                    </a:prstClr>
                  </a:solidFill>
                  <a:latin typeface="Century Gothic" panose="020F0302020204030204"/>
                  <a:ea typeface="+mn-ea"/>
                  <a:cs typeface="Arial"/>
                </a:rPr>
                <a:t> de </a:t>
              </a:r>
              <a:r>
                <a:rPr lang="da-DK" sz="1000" dirty="0" err="1">
                  <a:solidFill>
                    <a:prstClr val="black">
                      <a:lumMod val="65000"/>
                      <a:lumOff val="35000"/>
                    </a:prstClr>
                  </a:solidFill>
                  <a:latin typeface="Century Gothic" panose="020F0302020204030204"/>
                  <a:ea typeface="+mn-ea"/>
                  <a:cs typeface="Arial"/>
                </a:rPr>
                <a:t>survie</a:t>
              </a:r>
              <a:endParaRPr lang="da-DK" sz="1000" dirty="0">
                <a:solidFill>
                  <a:prstClr val="black">
                    <a:lumMod val="65000"/>
                    <a:lumOff val="35000"/>
                  </a:prstClr>
                </a:solidFill>
                <a:latin typeface="Century Gothic" panose="020F0302020204030204"/>
                <a:ea typeface="+mn-ea"/>
                <a:cs typeface="Arial"/>
              </a:endParaRPr>
            </a:p>
          </p:txBody>
        </p:sp>
        <p:sp>
          <p:nvSpPr>
            <p:cNvPr id="147" name="Text Box 4"/>
            <p:cNvSpPr txBox="1">
              <a:spLocks noChangeArrowheads="1"/>
            </p:cNvSpPr>
            <p:nvPr/>
          </p:nvSpPr>
          <p:spPr bwMode="auto">
            <a:xfrm>
              <a:off x="2524927" y="4918034"/>
              <a:ext cx="8017683" cy="32133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00" dirty="0" err="1">
                  <a:solidFill>
                    <a:prstClr val="black">
                      <a:lumMod val="65000"/>
                      <a:lumOff val="35000"/>
                    </a:prstClr>
                  </a:solidFill>
                  <a:latin typeface="Century Gothic" panose="020F0302020204030204"/>
                  <a:ea typeface="+mn-ea"/>
                  <a:cs typeface="Arial"/>
                </a:rPr>
                <a:t>Temps</a:t>
              </a:r>
              <a:r>
                <a:rPr lang="da-DK" sz="1000" dirty="0">
                  <a:solidFill>
                    <a:prstClr val="black">
                      <a:lumMod val="65000"/>
                      <a:lumOff val="35000"/>
                    </a:prstClr>
                  </a:solidFill>
                  <a:latin typeface="Century Gothic" panose="020F0302020204030204"/>
                  <a:ea typeface="+mn-ea"/>
                  <a:cs typeface="Arial"/>
                </a:rPr>
                <a:t> (</a:t>
              </a:r>
              <a:r>
                <a:rPr lang="da-DK" sz="1000" dirty="0" err="1">
                  <a:solidFill>
                    <a:prstClr val="black">
                      <a:lumMod val="65000"/>
                      <a:lumOff val="35000"/>
                    </a:prstClr>
                  </a:solidFill>
                  <a:latin typeface="Century Gothic" panose="020F0302020204030204"/>
                  <a:ea typeface="+mn-ea"/>
                  <a:cs typeface="Arial"/>
                </a:rPr>
                <a:t>mois</a:t>
              </a:r>
              <a:r>
                <a:rPr lang="da-DK" sz="1000" dirty="0">
                  <a:solidFill>
                    <a:prstClr val="black">
                      <a:lumMod val="65000"/>
                      <a:lumOff val="35000"/>
                    </a:prstClr>
                  </a:solidFill>
                  <a:latin typeface="Century Gothic" panose="020F0302020204030204"/>
                  <a:ea typeface="+mn-ea"/>
                  <a:cs typeface="Arial"/>
                </a:rPr>
                <a:t>)</a:t>
              </a:r>
            </a:p>
          </p:txBody>
        </p:sp>
        <p:cxnSp>
          <p:nvCxnSpPr>
            <p:cNvPr id="148" name="Connecteur droit 147"/>
            <p:cNvCxnSpPr/>
            <p:nvPr/>
          </p:nvCxnSpPr>
          <p:spPr>
            <a:xfrm>
              <a:off x="3787950" y="3185160"/>
              <a:ext cx="0" cy="14935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a:off x="4918710" y="3288030"/>
              <a:ext cx="0" cy="1390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a:off x="7197090" y="3752850"/>
              <a:ext cx="0" cy="92583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a:off x="9444990" y="4027170"/>
              <a:ext cx="0" cy="65151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2" name="Forme libre 151"/>
            <p:cNvSpPr/>
            <p:nvPr/>
          </p:nvSpPr>
          <p:spPr>
            <a:xfrm>
              <a:off x="3215640" y="2849880"/>
              <a:ext cx="7366000" cy="1107440"/>
            </a:xfrm>
            <a:custGeom>
              <a:avLst/>
              <a:gdLst>
                <a:gd name="connsiteX0" fmla="*/ 7366000 w 7366000"/>
                <a:gd name="connsiteY0" fmla="*/ 1107440 h 1107440"/>
                <a:gd name="connsiteX1" fmla="*/ 5928360 w 7366000"/>
                <a:gd name="connsiteY1" fmla="*/ 1107440 h 1107440"/>
                <a:gd name="connsiteX2" fmla="*/ 5928360 w 7366000"/>
                <a:gd name="connsiteY2" fmla="*/ 1061720 h 1107440"/>
                <a:gd name="connsiteX3" fmla="*/ 5882640 w 7366000"/>
                <a:gd name="connsiteY3" fmla="*/ 1061720 h 1107440"/>
                <a:gd name="connsiteX4" fmla="*/ 5882640 w 7366000"/>
                <a:gd name="connsiteY4" fmla="*/ 1041400 h 1107440"/>
                <a:gd name="connsiteX5" fmla="*/ 5542280 w 7366000"/>
                <a:gd name="connsiteY5" fmla="*/ 1041400 h 1107440"/>
                <a:gd name="connsiteX6" fmla="*/ 5542280 w 7366000"/>
                <a:gd name="connsiteY6" fmla="*/ 1021080 h 1107440"/>
                <a:gd name="connsiteX7" fmla="*/ 5334000 w 7366000"/>
                <a:gd name="connsiteY7" fmla="*/ 1021080 h 1107440"/>
                <a:gd name="connsiteX8" fmla="*/ 5334000 w 7366000"/>
                <a:gd name="connsiteY8" fmla="*/ 985520 h 1107440"/>
                <a:gd name="connsiteX9" fmla="*/ 5283200 w 7366000"/>
                <a:gd name="connsiteY9" fmla="*/ 985520 h 1107440"/>
                <a:gd name="connsiteX10" fmla="*/ 5283200 w 7366000"/>
                <a:gd name="connsiteY10" fmla="*/ 960120 h 1107440"/>
                <a:gd name="connsiteX11" fmla="*/ 5095240 w 7366000"/>
                <a:gd name="connsiteY11" fmla="*/ 960120 h 1107440"/>
                <a:gd name="connsiteX12" fmla="*/ 5095240 w 7366000"/>
                <a:gd name="connsiteY12" fmla="*/ 944880 h 1107440"/>
                <a:gd name="connsiteX13" fmla="*/ 4993640 w 7366000"/>
                <a:gd name="connsiteY13" fmla="*/ 944880 h 1107440"/>
                <a:gd name="connsiteX14" fmla="*/ 4993640 w 7366000"/>
                <a:gd name="connsiteY14" fmla="*/ 889000 h 1107440"/>
                <a:gd name="connsiteX15" fmla="*/ 4709160 w 7366000"/>
                <a:gd name="connsiteY15" fmla="*/ 889000 h 1107440"/>
                <a:gd name="connsiteX16" fmla="*/ 4709160 w 7366000"/>
                <a:gd name="connsiteY16" fmla="*/ 889000 h 1107440"/>
                <a:gd name="connsiteX17" fmla="*/ 4460240 w 7366000"/>
                <a:gd name="connsiteY17" fmla="*/ 889000 h 1107440"/>
                <a:gd name="connsiteX18" fmla="*/ 4460240 w 7366000"/>
                <a:gd name="connsiteY18" fmla="*/ 853440 h 1107440"/>
                <a:gd name="connsiteX19" fmla="*/ 4246880 w 7366000"/>
                <a:gd name="connsiteY19" fmla="*/ 853440 h 1107440"/>
                <a:gd name="connsiteX20" fmla="*/ 4246880 w 7366000"/>
                <a:gd name="connsiteY20" fmla="*/ 853440 h 1107440"/>
                <a:gd name="connsiteX21" fmla="*/ 4109720 w 7366000"/>
                <a:gd name="connsiteY21" fmla="*/ 853440 h 1107440"/>
                <a:gd name="connsiteX22" fmla="*/ 4109720 w 7366000"/>
                <a:gd name="connsiteY22" fmla="*/ 828040 h 1107440"/>
                <a:gd name="connsiteX23" fmla="*/ 3815080 w 7366000"/>
                <a:gd name="connsiteY23" fmla="*/ 828040 h 1107440"/>
                <a:gd name="connsiteX24" fmla="*/ 3754120 w 7366000"/>
                <a:gd name="connsiteY24" fmla="*/ 787400 h 1107440"/>
                <a:gd name="connsiteX25" fmla="*/ 3515360 w 7366000"/>
                <a:gd name="connsiteY25" fmla="*/ 787400 h 1107440"/>
                <a:gd name="connsiteX26" fmla="*/ 3515360 w 7366000"/>
                <a:gd name="connsiteY26" fmla="*/ 762000 h 1107440"/>
                <a:gd name="connsiteX27" fmla="*/ 3378200 w 7366000"/>
                <a:gd name="connsiteY27" fmla="*/ 762000 h 1107440"/>
                <a:gd name="connsiteX28" fmla="*/ 3378200 w 7366000"/>
                <a:gd name="connsiteY28" fmla="*/ 721360 h 1107440"/>
                <a:gd name="connsiteX29" fmla="*/ 3108960 w 7366000"/>
                <a:gd name="connsiteY29" fmla="*/ 721360 h 1107440"/>
                <a:gd name="connsiteX30" fmla="*/ 2931160 w 7366000"/>
                <a:gd name="connsiteY30" fmla="*/ 645160 h 1107440"/>
                <a:gd name="connsiteX31" fmla="*/ 2555240 w 7366000"/>
                <a:gd name="connsiteY31" fmla="*/ 645160 h 1107440"/>
                <a:gd name="connsiteX32" fmla="*/ 2026920 w 7366000"/>
                <a:gd name="connsiteY32" fmla="*/ 492760 h 1107440"/>
                <a:gd name="connsiteX33" fmla="*/ 1874520 w 7366000"/>
                <a:gd name="connsiteY33" fmla="*/ 492760 h 1107440"/>
                <a:gd name="connsiteX34" fmla="*/ 1767840 w 7366000"/>
                <a:gd name="connsiteY34" fmla="*/ 431800 h 1107440"/>
                <a:gd name="connsiteX35" fmla="*/ 1671320 w 7366000"/>
                <a:gd name="connsiteY35" fmla="*/ 431800 h 1107440"/>
                <a:gd name="connsiteX36" fmla="*/ 1574800 w 7366000"/>
                <a:gd name="connsiteY36" fmla="*/ 360680 h 1107440"/>
                <a:gd name="connsiteX37" fmla="*/ 1524000 w 7366000"/>
                <a:gd name="connsiteY37" fmla="*/ 360680 h 1107440"/>
                <a:gd name="connsiteX38" fmla="*/ 1376680 w 7366000"/>
                <a:gd name="connsiteY38" fmla="*/ 284480 h 1107440"/>
                <a:gd name="connsiteX39" fmla="*/ 1214120 w 7366000"/>
                <a:gd name="connsiteY39" fmla="*/ 284480 h 1107440"/>
                <a:gd name="connsiteX40" fmla="*/ 1178560 w 7366000"/>
                <a:gd name="connsiteY40" fmla="*/ 274320 h 1107440"/>
                <a:gd name="connsiteX41" fmla="*/ 1036320 w 7366000"/>
                <a:gd name="connsiteY41" fmla="*/ 274320 h 1107440"/>
                <a:gd name="connsiteX42" fmla="*/ 919480 w 7366000"/>
                <a:gd name="connsiteY42" fmla="*/ 213360 h 1107440"/>
                <a:gd name="connsiteX43" fmla="*/ 675640 w 7366000"/>
                <a:gd name="connsiteY43" fmla="*/ 213360 h 1107440"/>
                <a:gd name="connsiteX44" fmla="*/ 619760 w 7366000"/>
                <a:gd name="connsiteY44" fmla="*/ 187960 h 1107440"/>
                <a:gd name="connsiteX45" fmla="*/ 523240 w 7366000"/>
                <a:gd name="connsiteY45" fmla="*/ 162560 h 1107440"/>
                <a:gd name="connsiteX46" fmla="*/ 309880 w 7366000"/>
                <a:gd name="connsiteY46" fmla="*/ 162560 h 1107440"/>
                <a:gd name="connsiteX47" fmla="*/ 254000 w 7366000"/>
                <a:gd name="connsiteY47" fmla="*/ 76200 h 1107440"/>
                <a:gd name="connsiteX48" fmla="*/ 0 w 7366000"/>
                <a:gd name="connsiteY48" fmla="*/ 0 h 11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366000" h="1107440">
                  <a:moveTo>
                    <a:pt x="7366000" y="1107440"/>
                  </a:moveTo>
                  <a:lnTo>
                    <a:pt x="5928360" y="1107440"/>
                  </a:lnTo>
                  <a:lnTo>
                    <a:pt x="5928360" y="1061720"/>
                  </a:lnTo>
                  <a:lnTo>
                    <a:pt x="5882640" y="1061720"/>
                  </a:lnTo>
                  <a:lnTo>
                    <a:pt x="5882640" y="1041400"/>
                  </a:lnTo>
                  <a:lnTo>
                    <a:pt x="5542280" y="1041400"/>
                  </a:lnTo>
                  <a:lnTo>
                    <a:pt x="5542280" y="1021080"/>
                  </a:lnTo>
                  <a:lnTo>
                    <a:pt x="5334000" y="1021080"/>
                  </a:lnTo>
                  <a:lnTo>
                    <a:pt x="5334000" y="985520"/>
                  </a:lnTo>
                  <a:lnTo>
                    <a:pt x="5283200" y="985520"/>
                  </a:lnTo>
                  <a:lnTo>
                    <a:pt x="5283200" y="960120"/>
                  </a:lnTo>
                  <a:lnTo>
                    <a:pt x="5095240" y="960120"/>
                  </a:lnTo>
                  <a:lnTo>
                    <a:pt x="5095240" y="944880"/>
                  </a:lnTo>
                  <a:lnTo>
                    <a:pt x="4993640" y="944880"/>
                  </a:lnTo>
                  <a:lnTo>
                    <a:pt x="4993640" y="889000"/>
                  </a:lnTo>
                  <a:lnTo>
                    <a:pt x="4709160" y="889000"/>
                  </a:lnTo>
                  <a:lnTo>
                    <a:pt x="4709160" y="889000"/>
                  </a:lnTo>
                  <a:lnTo>
                    <a:pt x="4460240" y="889000"/>
                  </a:lnTo>
                  <a:lnTo>
                    <a:pt x="4460240" y="853440"/>
                  </a:lnTo>
                  <a:lnTo>
                    <a:pt x="4246880" y="853440"/>
                  </a:lnTo>
                  <a:lnTo>
                    <a:pt x="4246880" y="853440"/>
                  </a:lnTo>
                  <a:lnTo>
                    <a:pt x="4109720" y="853440"/>
                  </a:lnTo>
                  <a:lnTo>
                    <a:pt x="4109720" y="828040"/>
                  </a:lnTo>
                  <a:lnTo>
                    <a:pt x="3815080" y="828040"/>
                  </a:lnTo>
                  <a:lnTo>
                    <a:pt x="3754120" y="787400"/>
                  </a:lnTo>
                  <a:lnTo>
                    <a:pt x="3515360" y="787400"/>
                  </a:lnTo>
                  <a:lnTo>
                    <a:pt x="3515360" y="762000"/>
                  </a:lnTo>
                  <a:lnTo>
                    <a:pt x="3378200" y="762000"/>
                  </a:lnTo>
                  <a:lnTo>
                    <a:pt x="3378200" y="721360"/>
                  </a:lnTo>
                  <a:lnTo>
                    <a:pt x="3108960" y="721360"/>
                  </a:lnTo>
                  <a:lnTo>
                    <a:pt x="2931160" y="645160"/>
                  </a:lnTo>
                  <a:lnTo>
                    <a:pt x="2555240" y="645160"/>
                  </a:lnTo>
                  <a:lnTo>
                    <a:pt x="2026920" y="492760"/>
                  </a:lnTo>
                  <a:lnTo>
                    <a:pt x="1874520" y="492760"/>
                  </a:lnTo>
                  <a:lnTo>
                    <a:pt x="1767840" y="431800"/>
                  </a:lnTo>
                  <a:lnTo>
                    <a:pt x="1671320" y="431800"/>
                  </a:lnTo>
                  <a:lnTo>
                    <a:pt x="1574800" y="360680"/>
                  </a:lnTo>
                  <a:lnTo>
                    <a:pt x="1524000" y="360680"/>
                  </a:lnTo>
                  <a:lnTo>
                    <a:pt x="1376680" y="284480"/>
                  </a:lnTo>
                  <a:lnTo>
                    <a:pt x="1214120" y="284480"/>
                  </a:lnTo>
                  <a:lnTo>
                    <a:pt x="1178560" y="274320"/>
                  </a:lnTo>
                  <a:lnTo>
                    <a:pt x="1036320" y="274320"/>
                  </a:lnTo>
                  <a:lnTo>
                    <a:pt x="919480" y="213360"/>
                  </a:lnTo>
                  <a:lnTo>
                    <a:pt x="675640" y="213360"/>
                  </a:lnTo>
                  <a:lnTo>
                    <a:pt x="619760" y="187960"/>
                  </a:lnTo>
                  <a:lnTo>
                    <a:pt x="523240" y="162560"/>
                  </a:lnTo>
                  <a:lnTo>
                    <a:pt x="309880" y="162560"/>
                  </a:lnTo>
                  <a:lnTo>
                    <a:pt x="254000" y="76200"/>
                  </a:lnTo>
                  <a:lnTo>
                    <a:pt x="0" y="0"/>
                  </a:lnTo>
                </a:path>
              </a:pathLst>
            </a:custGeom>
            <a:noFill/>
            <a:ln w="38100">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200">
                <a:solidFill>
                  <a:prstClr val="white"/>
                </a:solidFill>
              </a:endParaRPr>
            </a:p>
          </p:txBody>
        </p:sp>
        <p:sp>
          <p:nvSpPr>
            <p:cNvPr id="153" name="Forme libre 152"/>
            <p:cNvSpPr/>
            <p:nvPr/>
          </p:nvSpPr>
          <p:spPr>
            <a:xfrm>
              <a:off x="2646680" y="2641600"/>
              <a:ext cx="574040" cy="203200"/>
            </a:xfrm>
            <a:custGeom>
              <a:avLst/>
              <a:gdLst>
                <a:gd name="connsiteX0" fmla="*/ 0 w 574040"/>
                <a:gd name="connsiteY0" fmla="*/ 0 h 203200"/>
                <a:gd name="connsiteX1" fmla="*/ 152400 w 574040"/>
                <a:gd name="connsiteY1" fmla="*/ 15240 h 203200"/>
                <a:gd name="connsiteX2" fmla="*/ 330200 w 574040"/>
                <a:gd name="connsiteY2" fmla="*/ 132080 h 203200"/>
                <a:gd name="connsiteX3" fmla="*/ 406400 w 574040"/>
                <a:gd name="connsiteY3" fmla="*/ 137160 h 203200"/>
                <a:gd name="connsiteX4" fmla="*/ 574040 w 574040"/>
                <a:gd name="connsiteY4" fmla="*/ 203200 h 203200"/>
                <a:gd name="connsiteX5" fmla="*/ 574040 w 574040"/>
                <a:gd name="connsiteY5"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40" h="203200">
                  <a:moveTo>
                    <a:pt x="0" y="0"/>
                  </a:moveTo>
                  <a:lnTo>
                    <a:pt x="152400" y="15240"/>
                  </a:lnTo>
                  <a:lnTo>
                    <a:pt x="330200" y="132080"/>
                  </a:lnTo>
                  <a:lnTo>
                    <a:pt x="406400" y="137160"/>
                  </a:lnTo>
                  <a:lnTo>
                    <a:pt x="574040" y="203200"/>
                  </a:lnTo>
                  <a:lnTo>
                    <a:pt x="574040" y="203200"/>
                  </a:lnTo>
                </a:path>
              </a:pathLst>
            </a:custGeom>
            <a:noFill/>
            <a:ln w="38100">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200">
                <a:solidFill>
                  <a:prstClr val="white"/>
                </a:solidFill>
              </a:endParaRPr>
            </a:p>
          </p:txBody>
        </p:sp>
        <p:sp>
          <p:nvSpPr>
            <p:cNvPr id="154" name="Forme libre 153"/>
            <p:cNvSpPr/>
            <p:nvPr/>
          </p:nvSpPr>
          <p:spPr>
            <a:xfrm>
              <a:off x="2677160" y="2667000"/>
              <a:ext cx="7924800" cy="1498600"/>
            </a:xfrm>
            <a:custGeom>
              <a:avLst/>
              <a:gdLst>
                <a:gd name="connsiteX0" fmla="*/ 7924800 w 7924800"/>
                <a:gd name="connsiteY0" fmla="*/ 1498600 h 1498600"/>
                <a:gd name="connsiteX1" fmla="*/ 6929120 w 7924800"/>
                <a:gd name="connsiteY1" fmla="*/ 1498600 h 1498600"/>
                <a:gd name="connsiteX2" fmla="*/ 6929120 w 7924800"/>
                <a:gd name="connsiteY2" fmla="*/ 1452880 h 1498600"/>
                <a:gd name="connsiteX3" fmla="*/ 6162040 w 7924800"/>
                <a:gd name="connsiteY3" fmla="*/ 1452880 h 1498600"/>
                <a:gd name="connsiteX4" fmla="*/ 6136640 w 7924800"/>
                <a:gd name="connsiteY4" fmla="*/ 1452880 h 1498600"/>
                <a:gd name="connsiteX5" fmla="*/ 5669280 w 7924800"/>
                <a:gd name="connsiteY5" fmla="*/ 1452880 h 1498600"/>
                <a:gd name="connsiteX6" fmla="*/ 5638800 w 7924800"/>
                <a:gd name="connsiteY6" fmla="*/ 1422400 h 1498600"/>
                <a:gd name="connsiteX7" fmla="*/ 5420360 w 7924800"/>
                <a:gd name="connsiteY7" fmla="*/ 1422400 h 1498600"/>
                <a:gd name="connsiteX8" fmla="*/ 5374640 w 7924800"/>
                <a:gd name="connsiteY8" fmla="*/ 1361440 h 1498600"/>
                <a:gd name="connsiteX9" fmla="*/ 5140960 w 7924800"/>
                <a:gd name="connsiteY9" fmla="*/ 1346200 h 1498600"/>
                <a:gd name="connsiteX10" fmla="*/ 4963160 w 7924800"/>
                <a:gd name="connsiteY10" fmla="*/ 1341120 h 1498600"/>
                <a:gd name="connsiteX11" fmla="*/ 4902200 w 7924800"/>
                <a:gd name="connsiteY11" fmla="*/ 1305560 h 1498600"/>
                <a:gd name="connsiteX12" fmla="*/ 4429760 w 7924800"/>
                <a:gd name="connsiteY12" fmla="*/ 1305560 h 1498600"/>
                <a:gd name="connsiteX13" fmla="*/ 4292600 w 7924800"/>
                <a:gd name="connsiteY13" fmla="*/ 1264920 h 1498600"/>
                <a:gd name="connsiteX14" fmla="*/ 4089400 w 7924800"/>
                <a:gd name="connsiteY14" fmla="*/ 1249680 h 1498600"/>
                <a:gd name="connsiteX15" fmla="*/ 3810000 w 7924800"/>
                <a:gd name="connsiteY15" fmla="*/ 1229360 h 1498600"/>
                <a:gd name="connsiteX16" fmla="*/ 3662680 w 7924800"/>
                <a:gd name="connsiteY16" fmla="*/ 1209040 h 1498600"/>
                <a:gd name="connsiteX17" fmla="*/ 3261360 w 7924800"/>
                <a:gd name="connsiteY17" fmla="*/ 1127760 h 1498600"/>
                <a:gd name="connsiteX18" fmla="*/ 2956560 w 7924800"/>
                <a:gd name="connsiteY18" fmla="*/ 1092200 h 1498600"/>
                <a:gd name="connsiteX19" fmla="*/ 2677160 w 7924800"/>
                <a:gd name="connsiteY19" fmla="*/ 1056640 h 1498600"/>
                <a:gd name="connsiteX20" fmla="*/ 2616200 w 7924800"/>
                <a:gd name="connsiteY20" fmla="*/ 1000760 h 1498600"/>
                <a:gd name="connsiteX21" fmla="*/ 2407920 w 7924800"/>
                <a:gd name="connsiteY21" fmla="*/ 980440 h 1498600"/>
                <a:gd name="connsiteX22" fmla="*/ 2230120 w 7924800"/>
                <a:gd name="connsiteY22" fmla="*/ 909320 h 1498600"/>
                <a:gd name="connsiteX23" fmla="*/ 2159000 w 7924800"/>
                <a:gd name="connsiteY23" fmla="*/ 894080 h 1498600"/>
                <a:gd name="connsiteX24" fmla="*/ 1742440 w 7924800"/>
                <a:gd name="connsiteY24" fmla="*/ 736600 h 1498600"/>
                <a:gd name="connsiteX25" fmla="*/ 1676400 w 7924800"/>
                <a:gd name="connsiteY25" fmla="*/ 736600 h 1498600"/>
                <a:gd name="connsiteX26" fmla="*/ 1402080 w 7924800"/>
                <a:gd name="connsiteY26" fmla="*/ 558800 h 1498600"/>
                <a:gd name="connsiteX27" fmla="*/ 1148080 w 7924800"/>
                <a:gd name="connsiteY27" fmla="*/ 477520 h 1498600"/>
                <a:gd name="connsiteX28" fmla="*/ 1082040 w 7924800"/>
                <a:gd name="connsiteY28" fmla="*/ 431800 h 1498600"/>
                <a:gd name="connsiteX29" fmla="*/ 944880 w 7924800"/>
                <a:gd name="connsiteY29" fmla="*/ 431800 h 1498600"/>
                <a:gd name="connsiteX30" fmla="*/ 853440 w 7924800"/>
                <a:gd name="connsiteY30" fmla="*/ 370840 h 1498600"/>
                <a:gd name="connsiteX31" fmla="*/ 695960 w 7924800"/>
                <a:gd name="connsiteY31" fmla="*/ 325120 h 1498600"/>
                <a:gd name="connsiteX32" fmla="*/ 609600 w 7924800"/>
                <a:gd name="connsiteY32" fmla="*/ 259080 h 1498600"/>
                <a:gd name="connsiteX33" fmla="*/ 513080 w 7924800"/>
                <a:gd name="connsiteY33" fmla="*/ 264160 h 1498600"/>
                <a:gd name="connsiteX34" fmla="*/ 411480 w 7924800"/>
                <a:gd name="connsiteY34" fmla="*/ 193040 h 1498600"/>
                <a:gd name="connsiteX35" fmla="*/ 314960 w 7924800"/>
                <a:gd name="connsiteY35" fmla="*/ 172720 h 1498600"/>
                <a:gd name="connsiteX36" fmla="*/ 228600 w 7924800"/>
                <a:gd name="connsiteY36" fmla="*/ 111760 h 1498600"/>
                <a:gd name="connsiteX37" fmla="*/ 0 w 7924800"/>
                <a:gd name="connsiteY37" fmla="*/ 0 h 1498600"/>
                <a:gd name="connsiteX38" fmla="*/ 0 w 7924800"/>
                <a:gd name="connsiteY38" fmla="*/ 25400 h 1498600"/>
                <a:gd name="connsiteX39" fmla="*/ 5080 w 7924800"/>
                <a:gd name="connsiteY39" fmla="*/ 2540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24800" h="1498600">
                  <a:moveTo>
                    <a:pt x="7924800" y="1498600"/>
                  </a:moveTo>
                  <a:lnTo>
                    <a:pt x="6929120" y="1498600"/>
                  </a:lnTo>
                  <a:lnTo>
                    <a:pt x="6929120" y="1452880"/>
                  </a:lnTo>
                  <a:lnTo>
                    <a:pt x="6162040" y="1452880"/>
                  </a:lnTo>
                  <a:lnTo>
                    <a:pt x="6136640" y="1452880"/>
                  </a:lnTo>
                  <a:lnTo>
                    <a:pt x="5669280" y="1452880"/>
                  </a:lnTo>
                  <a:lnTo>
                    <a:pt x="5638800" y="1422400"/>
                  </a:lnTo>
                  <a:lnTo>
                    <a:pt x="5420360" y="1422400"/>
                  </a:lnTo>
                  <a:lnTo>
                    <a:pt x="5374640" y="1361440"/>
                  </a:lnTo>
                  <a:lnTo>
                    <a:pt x="5140960" y="1346200"/>
                  </a:lnTo>
                  <a:lnTo>
                    <a:pt x="4963160" y="1341120"/>
                  </a:lnTo>
                  <a:lnTo>
                    <a:pt x="4902200" y="1305560"/>
                  </a:lnTo>
                  <a:lnTo>
                    <a:pt x="4429760" y="1305560"/>
                  </a:lnTo>
                  <a:lnTo>
                    <a:pt x="4292600" y="1264920"/>
                  </a:lnTo>
                  <a:lnTo>
                    <a:pt x="4089400" y="1249680"/>
                  </a:lnTo>
                  <a:lnTo>
                    <a:pt x="3810000" y="1229360"/>
                  </a:lnTo>
                  <a:lnTo>
                    <a:pt x="3662680" y="1209040"/>
                  </a:lnTo>
                  <a:lnTo>
                    <a:pt x="3261360" y="1127760"/>
                  </a:lnTo>
                  <a:lnTo>
                    <a:pt x="2956560" y="1092200"/>
                  </a:lnTo>
                  <a:lnTo>
                    <a:pt x="2677160" y="1056640"/>
                  </a:lnTo>
                  <a:lnTo>
                    <a:pt x="2616200" y="1000760"/>
                  </a:lnTo>
                  <a:lnTo>
                    <a:pt x="2407920" y="980440"/>
                  </a:lnTo>
                  <a:lnTo>
                    <a:pt x="2230120" y="909320"/>
                  </a:lnTo>
                  <a:lnTo>
                    <a:pt x="2159000" y="894080"/>
                  </a:lnTo>
                  <a:lnTo>
                    <a:pt x="1742440" y="736600"/>
                  </a:lnTo>
                  <a:lnTo>
                    <a:pt x="1676400" y="736600"/>
                  </a:lnTo>
                  <a:lnTo>
                    <a:pt x="1402080" y="558800"/>
                  </a:lnTo>
                  <a:lnTo>
                    <a:pt x="1148080" y="477520"/>
                  </a:lnTo>
                  <a:lnTo>
                    <a:pt x="1082040" y="431800"/>
                  </a:lnTo>
                  <a:lnTo>
                    <a:pt x="944880" y="431800"/>
                  </a:lnTo>
                  <a:lnTo>
                    <a:pt x="853440" y="370840"/>
                  </a:lnTo>
                  <a:lnTo>
                    <a:pt x="695960" y="325120"/>
                  </a:lnTo>
                  <a:lnTo>
                    <a:pt x="609600" y="259080"/>
                  </a:lnTo>
                  <a:lnTo>
                    <a:pt x="513080" y="264160"/>
                  </a:lnTo>
                  <a:lnTo>
                    <a:pt x="411480" y="193040"/>
                  </a:lnTo>
                  <a:lnTo>
                    <a:pt x="314960" y="172720"/>
                  </a:lnTo>
                  <a:lnTo>
                    <a:pt x="228600" y="111760"/>
                  </a:lnTo>
                  <a:lnTo>
                    <a:pt x="0" y="0"/>
                  </a:lnTo>
                  <a:lnTo>
                    <a:pt x="0" y="25400"/>
                  </a:lnTo>
                  <a:lnTo>
                    <a:pt x="5080" y="2540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200">
                <a:solidFill>
                  <a:prstClr val="white"/>
                </a:solidFill>
              </a:endParaRPr>
            </a:p>
          </p:txBody>
        </p:sp>
        <p:sp>
          <p:nvSpPr>
            <p:cNvPr id="155" name="Text Box 4"/>
            <p:cNvSpPr txBox="1">
              <a:spLocks noChangeArrowheads="1"/>
            </p:cNvSpPr>
            <p:nvPr/>
          </p:nvSpPr>
          <p:spPr bwMode="auto">
            <a:xfrm>
              <a:off x="2980301" y="2162555"/>
              <a:ext cx="1607132" cy="71161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b="1" dirty="0">
                  <a:solidFill>
                    <a:prstClr val="black"/>
                  </a:solidFill>
                  <a:latin typeface="Century Gothic" panose="020F0302020204030204"/>
                  <a:ea typeface="+mn-ea"/>
                  <a:cs typeface="Arial"/>
                </a:rPr>
                <a:t>SG 6 mois </a:t>
              </a:r>
              <a:r>
                <a:rPr lang="da-DK" sz="900" b="1" dirty="0" smtClean="0">
                  <a:solidFill>
                    <a:prstClr val="black"/>
                  </a:solidFill>
                  <a:latin typeface="Century Gothic" panose="020F0302020204030204"/>
                  <a:ea typeface="+mn-ea"/>
                  <a:cs typeface="Arial"/>
                </a:rPr>
                <a:t>(IC95%)</a:t>
              </a:r>
              <a:endParaRPr lang="da-DK" sz="900" b="1" dirty="0">
                <a:solidFill>
                  <a:prstClr val="black"/>
                </a:solidFill>
                <a:latin typeface="Century Gothic" panose="020F0302020204030204"/>
                <a:ea typeface="+mn-ea"/>
                <a:cs typeface="Arial"/>
              </a:endParaRPr>
            </a:p>
            <a:p>
              <a:pPr algn="ctr" eaLnBrk="1" hangingPunct="1">
                <a:defRPr/>
              </a:pPr>
              <a:r>
                <a:rPr lang="da-DK" sz="900" b="1" dirty="0">
                  <a:solidFill>
                    <a:srgbClr val="FF7F4D"/>
                  </a:solidFill>
                  <a:latin typeface="Century Gothic" panose="020F0302020204030204"/>
                  <a:ea typeface="+mn-ea"/>
                  <a:cs typeface="Arial"/>
                </a:rPr>
                <a:t>81,3% (75,1-88,0)</a:t>
              </a:r>
            </a:p>
            <a:p>
              <a:pPr algn="ctr" eaLnBrk="1" hangingPunct="1">
                <a:defRPr/>
              </a:pPr>
              <a:r>
                <a:rPr lang="da-DK" sz="900" b="1" dirty="0">
                  <a:solidFill>
                    <a:srgbClr val="005086"/>
                  </a:solidFill>
                  <a:latin typeface="Century Gothic" panose="020F0302020204030204"/>
                  <a:ea typeface="+mn-ea"/>
                  <a:cs typeface="Arial"/>
                </a:rPr>
                <a:t>77,1% (72,1-82,5)</a:t>
              </a:r>
            </a:p>
          </p:txBody>
        </p:sp>
        <p:sp>
          <p:nvSpPr>
            <p:cNvPr id="156" name="Text Box 4"/>
            <p:cNvSpPr txBox="1">
              <a:spLocks noChangeArrowheads="1"/>
            </p:cNvSpPr>
            <p:nvPr/>
          </p:nvSpPr>
          <p:spPr bwMode="auto">
            <a:xfrm>
              <a:off x="4271745" y="2508601"/>
              <a:ext cx="1607132" cy="71161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b="1" dirty="0">
                  <a:solidFill>
                    <a:prstClr val="black"/>
                  </a:solidFill>
                  <a:latin typeface="Century Gothic" panose="020F0302020204030204"/>
                  <a:ea typeface="+mn-ea"/>
                  <a:cs typeface="Arial"/>
                </a:rPr>
                <a:t>SG 12 </a:t>
              </a:r>
              <a:r>
                <a:rPr lang="da-DK" sz="900" b="1" dirty="0" smtClean="0">
                  <a:solidFill>
                    <a:prstClr val="black"/>
                  </a:solidFill>
                  <a:latin typeface="Century Gothic" panose="020F0302020204030204"/>
                  <a:ea typeface="+mn-ea"/>
                  <a:cs typeface="Arial"/>
                </a:rPr>
                <a:t>mois(IC95%)</a:t>
              </a:r>
              <a:endParaRPr lang="da-DK" sz="900" b="1" dirty="0">
                <a:solidFill>
                  <a:prstClr val="black"/>
                </a:solidFill>
                <a:latin typeface="Century Gothic" panose="020F0302020204030204"/>
                <a:ea typeface="+mn-ea"/>
                <a:cs typeface="Arial"/>
              </a:endParaRPr>
            </a:p>
            <a:p>
              <a:pPr algn="ctr" eaLnBrk="1" hangingPunct="1">
                <a:defRPr/>
              </a:pPr>
              <a:r>
                <a:rPr lang="da-DK" sz="900" b="1" dirty="0">
                  <a:solidFill>
                    <a:srgbClr val="FF7F4D"/>
                  </a:solidFill>
                  <a:latin typeface="Century Gothic" panose="020F0302020204030204"/>
                  <a:ea typeface="+mn-ea"/>
                  <a:cs typeface="Arial"/>
                </a:rPr>
                <a:t>69,1% (61,8-77,2)</a:t>
              </a:r>
            </a:p>
            <a:p>
              <a:pPr algn="ctr" eaLnBrk="1" hangingPunct="1">
                <a:defRPr/>
              </a:pPr>
              <a:r>
                <a:rPr lang="da-DK" sz="900" b="1" dirty="0">
                  <a:solidFill>
                    <a:srgbClr val="005086"/>
                  </a:solidFill>
                  <a:latin typeface="Century Gothic" panose="020F0302020204030204"/>
                  <a:ea typeface="+mn-ea"/>
                  <a:cs typeface="Arial"/>
                </a:rPr>
                <a:t>55,2% (49,4-61,8)</a:t>
              </a:r>
            </a:p>
          </p:txBody>
        </p:sp>
        <p:sp>
          <p:nvSpPr>
            <p:cNvPr id="157" name="Text Box 4"/>
            <p:cNvSpPr txBox="1">
              <a:spLocks noChangeArrowheads="1"/>
            </p:cNvSpPr>
            <p:nvPr/>
          </p:nvSpPr>
          <p:spPr bwMode="auto">
            <a:xfrm>
              <a:off x="6394321" y="2993558"/>
              <a:ext cx="1607132" cy="71161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b="1" dirty="0">
                  <a:solidFill>
                    <a:prstClr val="black"/>
                  </a:solidFill>
                  <a:latin typeface="Century Gothic" panose="020F0302020204030204"/>
                  <a:ea typeface="+mn-ea"/>
                  <a:cs typeface="Arial"/>
                </a:rPr>
                <a:t>SG 24 mois </a:t>
              </a:r>
              <a:r>
                <a:rPr lang="da-DK" sz="900" b="1" dirty="0" smtClean="0">
                  <a:solidFill>
                    <a:prstClr val="black"/>
                  </a:solidFill>
                  <a:latin typeface="Century Gothic" panose="020F0302020204030204"/>
                  <a:ea typeface="+mn-ea"/>
                  <a:cs typeface="Arial"/>
                </a:rPr>
                <a:t>(IC95%)</a:t>
              </a:r>
              <a:endParaRPr lang="da-DK" sz="900" b="1" dirty="0">
                <a:solidFill>
                  <a:prstClr val="black"/>
                </a:solidFill>
                <a:latin typeface="Century Gothic" panose="020F0302020204030204"/>
                <a:ea typeface="+mn-ea"/>
                <a:cs typeface="Arial"/>
              </a:endParaRPr>
            </a:p>
            <a:p>
              <a:pPr algn="ctr" eaLnBrk="1" hangingPunct="1">
                <a:defRPr/>
              </a:pPr>
              <a:r>
                <a:rPr lang="da-DK" sz="900" b="1" dirty="0">
                  <a:solidFill>
                    <a:srgbClr val="FF7F4D"/>
                  </a:solidFill>
                  <a:latin typeface="Century Gothic" panose="020F0302020204030204"/>
                  <a:ea typeface="+mn-ea"/>
                  <a:cs typeface="Arial"/>
                </a:rPr>
                <a:t>48,9% (41,3-58,0)</a:t>
              </a:r>
            </a:p>
            <a:p>
              <a:pPr algn="ctr" eaLnBrk="1" hangingPunct="1">
                <a:defRPr/>
              </a:pPr>
              <a:r>
                <a:rPr lang="da-DK" sz="900" b="1" dirty="0">
                  <a:solidFill>
                    <a:srgbClr val="005086"/>
                  </a:solidFill>
                  <a:latin typeface="Century Gothic" panose="020F0302020204030204"/>
                  <a:ea typeface="+mn-ea"/>
                  <a:cs typeface="Arial"/>
                </a:rPr>
                <a:t>35,3% (29,8-41,8)</a:t>
              </a:r>
            </a:p>
          </p:txBody>
        </p:sp>
        <p:sp>
          <p:nvSpPr>
            <p:cNvPr id="158" name="Text Box 4"/>
            <p:cNvSpPr txBox="1">
              <a:spLocks noChangeArrowheads="1"/>
            </p:cNvSpPr>
            <p:nvPr/>
          </p:nvSpPr>
          <p:spPr bwMode="auto">
            <a:xfrm>
              <a:off x="8623252" y="3261781"/>
              <a:ext cx="1607132" cy="71161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b="1" dirty="0">
                  <a:solidFill>
                    <a:prstClr val="black"/>
                  </a:solidFill>
                  <a:latin typeface="Century Gothic" panose="020F0302020204030204"/>
                  <a:ea typeface="+mn-ea"/>
                  <a:cs typeface="Arial"/>
                </a:rPr>
                <a:t>SG 36 mois </a:t>
              </a:r>
              <a:r>
                <a:rPr lang="da-DK" sz="900" b="1" dirty="0" smtClean="0">
                  <a:solidFill>
                    <a:prstClr val="black"/>
                  </a:solidFill>
                  <a:latin typeface="Century Gothic" panose="020F0302020204030204"/>
                  <a:ea typeface="+mn-ea"/>
                  <a:cs typeface="Arial"/>
                </a:rPr>
                <a:t>(IC95%)</a:t>
              </a:r>
              <a:endParaRPr lang="da-DK" sz="900" b="1" dirty="0">
                <a:solidFill>
                  <a:prstClr val="black"/>
                </a:solidFill>
                <a:latin typeface="Century Gothic" panose="020F0302020204030204"/>
                <a:ea typeface="+mn-ea"/>
                <a:cs typeface="Arial"/>
              </a:endParaRPr>
            </a:p>
            <a:p>
              <a:pPr algn="ctr" eaLnBrk="1" hangingPunct="1">
                <a:defRPr/>
              </a:pPr>
              <a:r>
                <a:rPr lang="da-DK" sz="900" b="1" dirty="0">
                  <a:solidFill>
                    <a:srgbClr val="FF7F4D"/>
                  </a:solidFill>
                  <a:latin typeface="Century Gothic" panose="020F0302020204030204"/>
                  <a:ea typeface="+mn-ea"/>
                  <a:cs typeface="Arial"/>
                </a:rPr>
                <a:t>36,2% (28,1-46,7)</a:t>
              </a:r>
            </a:p>
            <a:p>
              <a:pPr algn="ctr" eaLnBrk="1" hangingPunct="1">
                <a:defRPr/>
              </a:pPr>
              <a:r>
                <a:rPr lang="da-DK" sz="900" b="1" dirty="0">
                  <a:solidFill>
                    <a:srgbClr val="005086"/>
                  </a:solidFill>
                  <a:latin typeface="Century Gothic" panose="020F0302020204030204"/>
                  <a:ea typeface="+mn-ea"/>
                  <a:cs typeface="Arial"/>
                </a:rPr>
                <a:t>27,7% (22,4-34,2)</a:t>
              </a:r>
            </a:p>
          </p:txBody>
        </p:sp>
      </p:grpSp>
      <p:graphicFrame>
        <p:nvGraphicFramePr>
          <p:cNvPr id="159" name="Tableau 158"/>
          <p:cNvGraphicFramePr>
            <a:graphicFrameLocks noGrp="1"/>
          </p:cNvGraphicFramePr>
          <p:nvPr>
            <p:extLst/>
          </p:nvPr>
        </p:nvGraphicFramePr>
        <p:xfrm>
          <a:off x="7602873" y="3306395"/>
          <a:ext cx="3492968" cy="744220"/>
        </p:xfrm>
        <a:graphic>
          <a:graphicData uri="http://schemas.openxmlformats.org/drawingml/2006/table">
            <a:tbl>
              <a:tblPr firstRow="1" bandRow="1">
                <a:tableStyleId>{5C22544A-7EE6-4342-B048-85BDC9FD1C3A}</a:tableStyleId>
              </a:tblPr>
              <a:tblGrid>
                <a:gridCol w="808787">
                  <a:extLst>
                    <a:ext uri="{9D8B030D-6E8A-4147-A177-3AD203B41FA5}">
                      <a16:colId xmlns:a16="http://schemas.microsoft.com/office/drawing/2014/main" xmlns="" val="20000"/>
                    </a:ext>
                  </a:extLst>
                </a:gridCol>
                <a:gridCol w="1258050">
                  <a:extLst>
                    <a:ext uri="{9D8B030D-6E8A-4147-A177-3AD203B41FA5}">
                      <a16:colId xmlns:a16="http://schemas.microsoft.com/office/drawing/2014/main" xmlns="" val="20002"/>
                    </a:ext>
                  </a:extLst>
                </a:gridCol>
                <a:gridCol w="1426131">
                  <a:extLst>
                    <a:ext uri="{9D8B030D-6E8A-4147-A177-3AD203B41FA5}">
                      <a16:colId xmlns:a16="http://schemas.microsoft.com/office/drawing/2014/main" xmlns="" val="20003"/>
                    </a:ext>
                  </a:extLst>
                </a:gridCol>
              </a:tblGrid>
              <a:tr h="174617">
                <a:tc>
                  <a:txBody>
                    <a:bodyPr/>
                    <a:lstStyle/>
                    <a:p>
                      <a:pPr algn="ctr">
                        <a:lnSpc>
                          <a:spcPts val="1300"/>
                        </a:lnSpc>
                      </a:pPr>
                      <a:endParaRPr lang="fr-FR" sz="700" b="0" dirty="0">
                        <a:solidFill>
                          <a:schemeClr val="tx1"/>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700" b="0" dirty="0">
                          <a:solidFill>
                            <a:schemeClr val="tx1"/>
                          </a:solidFill>
                          <a:latin typeface="+mj-lt"/>
                          <a:cs typeface="Arial" panose="020B0604020202020204" pitchFamily="34" charset="0"/>
                        </a:rPr>
                        <a:t>SG </a:t>
                      </a:r>
                      <a:r>
                        <a:rPr lang="fr-FR" sz="700" b="0" dirty="0" smtClean="0">
                          <a:solidFill>
                            <a:schemeClr val="tx1"/>
                          </a:solidFill>
                          <a:latin typeface="+mj-lt"/>
                          <a:cs typeface="Arial" panose="020B0604020202020204" pitchFamily="34" charset="0"/>
                        </a:rPr>
                        <a:t>médiane(IC95%), </a:t>
                      </a:r>
                      <a:r>
                        <a:rPr lang="fr-FR" sz="700" b="0" dirty="0">
                          <a:solidFill>
                            <a:schemeClr val="tx1"/>
                          </a:solidFill>
                          <a:latin typeface="+mj-lt"/>
                          <a:cs typeface="Arial" panose="020B0604020202020204" pitchFamily="34" charset="0"/>
                        </a:rPr>
                        <a:t>mois</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300"/>
                        </a:lnSpc>
                        <a:spcBef>
                          <a:spcPts val="0"/>
                        </a:spcBef>
                        <a:spcAft>
                          <a:spcPts val="0"/>
                        </a:spcAft>
                        <a:buClrTx/>
                        <a:buSzTx/>
                        <a:buFontTx/>
                        <a:buNone/>
                        <a:tabLst/>
                        <a:defRPr/>
                      </a:pPr>
                      <a:r>
                        <a:rPr lang="fr-FR" sz="700" b="0" dirty="0">
                          <a:solidFill>
                            <a:schemeClr val="tx1"/>
                          </a:solidFill>
                          <a:latin typeface="+mj-lt"/>
                          <a:cs typeface="Arial" panose="020B0604020202020204" pitchFamily="34" charset="0"/>
                        </a:rPr>
                        <a:t> HR </a:t>
                      </a:r>
                      <a:r>
                        <a:rPr lang="fr-FR" sz="700" b="0" dirty="0" smtClean="0">
                          <a:solidFill>
                            <a:schemeClr val="tx1"/>
                          </a:solidFill>
                          <a:latin typeface="+mj-lt"/>
                          <a:cs typeface="Arial" panose="020B0604020202020204" pitchFamily="34" charset="0"/>
                        </a:rPr>
                        <a:t>(IC95%)</a:t>
                      </a:r>
                      <a:endParaRPr lang="fr-FR" sz="700" b="0" dirty="0">
                        <a:solidFill>
                          <a:schemeClr val="tx1"/>
                        </a:solidFill>
                        <a:latin typeface="+mj-lt"/>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700" b="1" dirty="0" err="1">
                          <a:solidFill>
                            <a:srgbClr val="FF7F4D"/>
                          </a:solidFill>
                          <a:latin typeface="+mj-lt"/>
                          <a:cs typeface="Arial" panose="020B0604020202020204" pitchFamily="34" charset="0"/>
                        </a:rPr>
                        <a:t>imAE</a:t>
                      </a:r>
                      <a:endParaRPr lang="fr-FR" sz="700" b="1" dirty="0">
                        <a:solidFill>
                          <a:srgbClr val="FF7F4D"/>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700" b="1" dirty="0">
                          <a:solidFill>
                            <a:schemeClr val="tx1"/>
                          </a:solidFill>
                          <a:latin typeface="+mj-lt"/>
                          <a:cs typeface="Arial" panose="020B0604020202020204" pitchFamily="34" charset="0"/>
                        </a:rPr>
                        <a:t>23,2 (19,1-32,4)</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700" b="1" dirty="0">
                          <a:solidFill>
                            <a:schemeClr val="tx1"/>
                          </a:solidFill>
                          <a:latin typeface="+mj-lt"/>
                          <a:cs typeface="Arial" panose="020B0604020202020204" pitchFamily="34" charset="0"/>
                        </a:rPr>
                        <a:t>0,727 (0,557-0,948)</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700" b="1" dirty="0">
                          <a:solidFill>
                            <a:schemeClr val="accent3"/>
                          </a:solidFill>
                          <a:latin typeface="+mj-lt"/>
                          <a:cs typeface="Arial" panose="020B0604020202020204" pitchFamily="34" charset="0"/>
                        </a:rPr>
                        <a:t>Pas de </a:t>
                      </a:r>
                      <a:r>
                        <a:rPr lang="fr-FR" sz="700" b="1" dirty="0" err="1">
                          <a:solidFill>
                            <a:schemeClr val="accent3"/>
                          </a:solidFill>
                          <a:latin typeface="+mj-lt"/>
                          <a:cs typeface="Arial" panose="020B0604020202020204" pitchFamily="34" charset="0"/>
                        </a:rPr>
                        <a:t>imAE</a:t>
                      </a:r>
                      <a:endParaRPr lang="fr-FR" sz="700" b="1" dirty="0">
                        <a:solidFill>
                          <a:schemeClr val="accent3"/>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700" b="1" dirty="0">
                          <a:solidFill>
                            <a:schemeClr val="tx1"/>
                          </a:solidFill>
                          <a:latin typeface="+mj-lt"/>
                          <a:cs typeface="Arial" panose="020B0604020202020204" pitchFamily="34" charset="0"/>
                        </a:rPr>
                        <a:t>14,1 (11,6-17,9)</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graphicFrame>
        <p:nvGraphicFramePr>
          <p:cNvPr id="160" name="Tableau 159"/>
          <p:cNvGraphicFramePr>
            <a:graphicFrameLocks noGrp="1"/>
          </p:cNvGraphicFramePr>
          <p:nvPr>
            <p:extLst/>
          </p:nvPr>
        </p:nvGraphicFramePr>
        <p:xfrm>
          <a:off x="1657052" y="5423334"/>
          <a:ext cx="7472755" cy="396240"/>
        </p:xfrm>
        <a:graphic>
          <a:graphicData uri="http://schemas.openxmlformats.org/drawingml/2006/table">
            <a:tbl>
              <a:tblPr firstRow="1" bandRow="1">
                <a:tableStyleId>{5C22544A-7EE6-4342-B048-85BDC9FD1C3A}</a:tableStyleId>
              </a:tblPr>
              <a:tblGrid>
                <a:gridCol w="910285">
                  <a:extLst>
                    <a:ext uri="{9D8B030D-6E8A-4147-A177-3AD203B41FA5}">
                      <a16:colId xmlns:a16="http://schemas.microsoft.com/office/drawing/2014/main" xmlns="" val="20000"/>
                    </a:ext>
                  </a:extLst>
                </a:gridCol>
                <a:gridCol w="656247">
                  <a:extLst>
                    <a:ext uri="{9D8B030D-6E8A-4147-A177-3AD203B41FA5}">
                      <a16:colId xmlns:a16="http://schemas.microsoft.com/office/drawing/2014/main" xmlns="" val="20001"/>
                    </a:ext>
                  </a:extLst>
                </a:gridCol>
                <a:gridCol w="656247">
                  <a:extLst>
                    <a:ext uri="{9D8B030D-6E8A-4147-A177-3AD203B41FA5}">
                      <a16:colId xmlns:a16="http://schemas.microsoft.com/office/drawing/2014/main" xmlns="" val="20006"/>
                    </a:ext>
                  </a:extLst>
                </a:gridCol>
                <a:gridCol w="656247">
                  <a:extLst>
                    <a:ext uri="{9D8B030D-6E8A-4147-A177-3AD203B41FA5}">
                      <a16:colId xmlns:a16="http://schemas.microsoft.com/office/drawing/2014/main" xmlns="" val="20002"/>
                    </a:ext>
                  </a:extLst>
                </a:gridCol>
                <a:gridCol w="656247">
                  <a:extLst>
                    <a:ext uri="{9D8B030D-6E8A-4147-A177-3AD203B41FA5}">
                      <a16:colId xmlns:a16="http://schemas.microsoft.com/office/drawing/2014/main" xmlns="" val="20007"/>
                    </a:ext>
                  </a:extLst>
                </a:gridCol>
                <a:gridCol w="656247">
                  <a:extLst>
                    <a:ext uri="{9D8B030D-6E8A-4147-A177-3AD203B41FA5}">
                      <a16:colId xmlns:a16="http://schemas.microsoft.com/office/drawing/2014/main" xmlns="" val="20003"/>
                    </a:ext>
                  </a:extLst>
                </a:gridCol>
                <a:gridCol w="656247">
                  <a:extLst>
                    <a:ext uri="{9D8B030D-6E8A-4147-A177-3AD203B41FA5}">
                      <a16:colId xmlns:a16="http://schemas.microsoft.com/office/drawing/2014/main" xmlns="" val="20008"/>
                    </a:ext>
                  </a:extLst>
                </a:gridCol>
                <a:gridCol w="656247">
                  <a:extLst>
                    <a:ext uri="{9D8B030D-6E8A-4147-A177-3AD203B41FA5}">
                      <a16:colId xmlns:a16="http://schemas.microsoft.com/office/drawing/2014/main" xmlns="" val="20004"/>
                    </a:ext>
                  </a:extLst>
                </a:gridCol>
                <a:gridCol w="656247">
                  <a:extLst>
                    <a:ext uri="{9D8B030D-6E8A-4147-A177-3AD203B41FA5}">
                      <a16:colId xmlns:a16="http://schemas.microsoft.com/office/drawing/2014/main" xmlns="" val="20009"/>
                    </a:ext>
                  </a:extLst>
                </a:gridCol>
                <a:gridCol w="656247">
                  <a:extLst>
                    <a:ext uri="{9D8B030D-6E8A-4147-A177-3AD203B41FA5}">
                      <a16:colId xmlns:a16="http://schemas.microsoft.com/office/drawing/2014/main" xmlns="" val="20005"/>
                    </a:ext>
                  </a:extLst>
                </a:gridCol>
                <a:gridCol w="656247">
                  <a:extLst>
                    <a:ext uri="{9D8B030D-6E8A-4147-A177-3AD203B41FA5}">
                      <a16:colId xmlns:a16="http://schemas.microsoft.com/office/drawing/2014/main" xmlns="" val="20010"/>
                    </a:ext>
                  </a:extLst>
                </a:gridCol>
              </a:tblGrid>
              <a:tr h="96986">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xmlns="" val="10000"/>
                  </a:ext>
                </a:extLst>
              </a:tr>
              <a:tr h="63207">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900" b="1" dirty="0" err="1">
                          <a:solidFill>
                            <a:srgbClr val="FF7F4D"/>
                          </a:solidFill>
                        </a:rPr>
                        <a:t>imAE</a:t>
                      </a:r>
                      <a:endParaRPr lang="fr-FR" sz="900" b="1" dirty="0">
                        <a:solidFill>
                          <a:srgbClr val="FF7F4D"/>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rgbClr val="FF7F4D"/>
                          </a:solidFill>
                        </a:rPr>
                        <a:t>139 (0)</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rgbClr val="FF7F4D"/>
                          </a:solidFill>
                        </a:rPr>
                        <a:t>97 (42)</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rgbClr val="FF7F4D"/>
                          </a:solidFill>
                        </a:rPr>
                        <a:t>69 (70)</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rgbClr val="FF7F4D"/>
                          </a:solidFill>
                        </a:rPr>
                        <a:t>12 (82)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5525">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900" b="1">
                          <a:solidFill>
                            <a:schemeClr val="accent3"/>
                          </a:solidFill>
                        </a:rPr>
                        <a:t>No imAE</a:t>
                      </a: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249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accent3"/>
                          </a:solidFill>
                        </a:rPr>
                        <a:t>137 (110)</a:t>
                      </a: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accent3"/>
                          </a:solidFill>
                        </a:rPr>
                        <a:t>88 (159)</a:t>
                      </a: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20 (175)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61" name="Rectangle 160"/>
          <p:cNvSpPr/>
          <p:nvPr/>
        </p:nvSpPr>
        <p:spPr>
          <a:xfrm>
            <a:off x="1247131" y="3180946"/>
            <a:ext cx="10693350" cy="2708961"/>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p14="http://schemas.microsoft.com/office/powerpoint/2010/main" val="251386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D1C2D0C3-2817-2BB5-F42C-8BAD7644D9E6}"/>
              </a:ext>
            </a:extLst>
          </p:cNvPr>
          <p:cNvSpPr>
            <a:spLocks noGrp="1"/>
          </p:cNvSpPr>
          <p:nvPr>
            <p:ph type="body" sz="quarter" idx="18"/>
          </p:nvPr>
        </p:nvSpPr>
        <p:spPr/>
        <p:txBody>
          <a:bodyPr/>
          <a:lstStyle/>
          <a:p>
            <a:r>
              <a:rPr lang="fr-FR" dirty="0"/>
              <a:t>Julien EDELINE</a:t>
            </a:r>
            <a:endParaRPr lang="en-US" dirty="0"/>
          </a:p>
        </p:txBody>
      </p:sp>
      <p:sp>
        <p:nvSpPr>
          <p:cNvPr id="5" name="Espace réservé du texte 4">
            <a:extLst>
              <a:ext uri="{FF2B5EF4-FFF2-40B4-BE49-F238E27FC236}">
                <a16:creationId xmlns:a16="http://schemas.microsoft.com/office/drawing/2014/main" xmlns="" id="{977495DC-4C9A-53D2-1F23-468F7B9E8039}"/>
              </a:ext>
            </a:extLst>
          </p:cNvPr>
          <p:cNvSpPr>
            <a:spLocks noGrp="1"/>
          </p:cNvSpPr>
          <p:nvPr>
            <p:ph type="body" sz="quarter" idx="19"/>
          </p:nvPr>
        </p:nvSpPr>
        <p:spPr>
          <a:xfrm>
            <a:off x="2027238" y="2893603"/>
            <a:ext cx="7721146" cy="455457"/>
          </a:xfrm>
        </p:spPr>
        <p:txBody>
          <a:bodyPr>
            <a:normAutofit/>
          </a:bodyPr>
          <a:lstStyle/>
          <a:p>
            <a:r>
              <a:rPr lang="fr-FR" sz="2400" dirty="0">
                <a:latin typeface="Century Gothic" panose="020B0502020202020204" pitchFamily="34" charset="0"/>
              </a:rPr>
              <a:t>Consulting</a:t>
            </a:r>
          </a:p>
        </p:txBody>
      </p:sp>
      <p:sp>
        <p:nvSpPr>
          <p:cNvPr id="6" name="Espace réservé du texte 5">
            <a:extLst>
              <a:ext uri="{FF2B5EF4-FFF2-40B4-BE49-F238E27FC236}">
                <a16:creationId xmlns:a16="http://schemas.microsoft.com/office/drawing/2014/main" xmlns="" id="{2ABA5BF6-E7AC-BF06-05FC-3FA7C0E86ED0}"/>
              </a:ext>
            </a:extLst>
          </p:cNvPr>
          <p:cNvSpPr>
            <a:spLocks noGrp="1"/>
          </p:cNvSpPr>
          <p:nvPr>
            <p:ph type="body" sz="quarter" idx="20"/>
          </p:nvPr>
        </p:nvSpPr>
        <p:spPr>
          <a:xfrm>
            <a:off x="2107771" y="3328928"/>
            <a:ext cx="9079684" cy="455457"/>
          </a:xfrm>
        </p:spPr>
        <p:txBody>
          <a:bodyPr>
            <a:noAutofit/>
          </a:bodyPr>
          <a:lstStyle/>
          <a:p>
            <a:r>
              <a:rPr lang="en-US" sz="1900" dirty="0" smtClean="0">
                <a:latin typeface="Century Gothic" panose="020B0502020202020204" pitchFamily="34" charset="0"/>
              </a:rPr>
              <a:t>MSD</a:t>
            </a:r>
            <a:r>
              <a:rPr lang="en-US" sz="1900" dirty="0">
                <a:latin typeface="Century Gothic" panose="020B0502020202020204" pitchFamily="34" charset="0"/>
              </a:rPr>
              <a:t>, Eisai, BMS, AstraZeneca, Bayer, Roche, </a:t>
            </a:r>
            <a:r>
              <a:rPr lang="en-US" sz="1900" dirty="0" err="1">
                <a:latin typeface="Century Gothic" panose="020B0502020202020204" pitchFamily="34" charset="0"/>
              </a:rPr>
              <a:t>Ipsen</a:t>
            </a:r>
            <a:r>
              <a:rPr lang="en-US" sz="1900" dirty="0">
                <a:latin typeface="Century Gothic" panose="020B0502020202020204" pitchFamily="34" charset="0"/>
              </a:rPr>
              <a:t>, </a:t>
            </a:r>
            <a:r>
              <a:rPr lang="en-US" sz="1900" dirty="0" err="1">
                <a:latin typeface="Century Gothic" panose="020B0502020202020204" pitchFamily="34" charset="0"/>
              </a:rPr>
              <a:t>Basilea</a:t>
            </a:r>
            <a:r>
              <a:rPr lang="en-US" sz="1900" dirty="0">
                <a:latin typeface="Century Gothic" panose="020B0502020202020204" pitchFamily="34" charset="0"/>
              </a:rPr>
              <a:t>, Merck </a:t>
            </a:r>
            <a:r>
              <a:rPr lang="en-US" sz="1900" dirty="0" err="1">
                <a:latin typeface="Century Gothic" panose="020B0502020202020204" pitchFamily="34" charset="0"/>
              </a:rPr>
              <a:t>Serono</a:t>
            </a:r>
            <a:r>
              <a:rPr lang="en-US" sz="1900" dirty="0">
                <a:latin typeface="Century Gothic" panose="020B0502020202020204" pitchFamily="34" charset="0"/>
              </a:rPr>
              <a:t>, </a:t>
            </a:r>
            <a:r>
              <a:rPr lang="en-US" sz="1900" dirty="0" err="1">
                <a:latin typeface="Century Gothic" panose="020B0502020202020204" pitchFamily="34" charset="0"/>
              </a:rPr>
              <a:t>Incyte</a:t>
            </a:r>
            <a:r>
              <a:rPr lang="en-US" sz="1900" dirty="0">
                <a:latin typeface="Century Gothic" panose="020B0502020202020204" pitchFamily="34" charset="0"/>
              </a:rPr>
              <a:t>, </a:t>
            </a:r>
            <a:r>
              <a:rPr lang="en-US" sz="1900" dirty="0" err="1">
                <a:latin typeface="Century Gothic" panose="020B0502020202020204" pitchFamily="34" charset="0"/>
              </a:rPr>
              <a:t>Servier</a:t>
            </a:r>
            <a:r>
              <a:rPr lang="en-US" sz="1900" dirty="0">
                <a:latin typeface="Century Gothic" panose="020B0502020202020204" pitchFamily="34" charset="0"/>
              </a:rPr>
              <a:t>, </a:t>
            </a:r>
            <a:r>
              <a:rPr lang="en-US" sz="1900" dirty="0" err="1">
                <a:latin typeface="Century Gothic" panose="020B0502020202020204" pitchFamily="34" charset="0"/>
              </a:rPr>
              <a:t>Beigene</a:t>
            </a:r>
            <a:r>
              <a:rPr lang="en-US" sz="1900" dirty="0">
                <a:latin typeface="Century Gothic" panose="020B0502020202020204" pitchFamily="34" charset="0"/>
              </a:rPr>
              <a:t>, Taiho, Boston Scientific</a:t>
            </a:r>
            <a:endParaRPr lang="fr-FR" sz="1900" dirty="0">
              <a:latin typeface="Century Gothic" panose="020B0502020202020204" pitchFamily="34" charset="0"/>
            </a:endParaRPr>
          </a:p>
        </p:txBody>
      </p:sp>
      <p:sp>
        <p:nvSpPr>
          <p:cNvPr id="7" name="Espace réservé du texte 6">
            <a:extLst>
              <a:ext uri="{FF2B5EF4-FFF2-40B4-BE49-F238E27FC236}">
                <a16:creationId xmlns:a16="http://schemas.microsoft.com/office/drawing/2014/main" xmlns="" id="{A5583081-CA76-5C0C-D5D2-24E6A23D5EAF}"/>
              </a:ext>
            </a:extLst>
          </p:cNvPr>
          <p:cNvSpPr>
            <a:spLocks noGrp="1"/>
          </p:cNvSpPr>
          <p:nvPr>
            <p:ph type="body" sz="quarter" idx="21"/>
          </p:nvPr>
        </p:nvSpPr>
        <p:spPr>
          <a:xfrm>
            <a:off x="1928384" y="1641889"/>
            <a:ext cx="5739946" cy="455457"/>
          </a:xfrm>
        </p:spPr>
        <p:txBody>
          <a:bodyPr/>
          <a:lstStyle/>
          <a:p>
            <a:r>
              <a:rPr lang="fr-FR" sz="2400" dirty="0">
                <a:latin typeface="Century Gothic" panose="020B0502020202020204" pitchFamily="34" charset="0"/>
              </a:rPr>
              <a:t>Invitation(s) congrès</a:t>
            </a:r>
            <a:endParaRPr lang="fr-FR" sz="2400" b="1" dirty="0">
              <a:latin typeface="Century Gothic" panose="020B0502020202020204" pitchFamily="34" charset="0"/>
            </a:endParaRPr>
          </a:p>
        </p:txBody>
      </p:sp>
      <p:sp>
        <p:nvSpPr>
          <p:cNvPr id="8" name="Espace réservé du texte 7">
            <a:extLst>
              <a:ext uri="{FF2B5EF4-FFF2-40B4-BE49-F238E27FC236}">
                <a16:creationId xmlns:a16="http://schemas.microsoft.com/office/drawing/2014/main" xmlns="" id="{96BA27E2-295B-E08F-3E24-83D97E0F2D1A}"/>
              </a:ext>
            </a:extLst>
          </p:cNvPr>
          <p:cNvSpPr>
            <a:spLocks noGrp="1"/>
          </p:cNvSpPr>
          <p:nvPr>
            <p:ph type="body" sz="quarter" idx="22"/>
          </p:nvPr>
        </p:nvSpPr>
        <p:spPr>
          <a:xfrm>
            <a:off x="2085881" y="2013821"/>
            <a:ext cx="9227729" cy="455457"/>
          </a:xfrm>
        </p:spPr>
        <p:txBody>
          <a:bodyPr>
            <a:normAutofit/>
          </a:bodyPr>
          <a:lstStyle/>
          <a:p>
            <a:r>
              <a:rPr lang="fr-FR" dirty="0" smtClean="0">
                <a:latin typeface="Century Gothic" panose="020B0502020202020204" pitchFamily="34" charset="0"/>
              </a:rPr>
              <a:t>Amgen</a:t>
            </a:r>
            <a:endParaRPr lang="fr-FR" dirty="0">
              <a:latin typeface="Century Gothic" panose="020B0502020202020204" pitchFamily="34" charset="0"/>
            </a:endParaRPr>
          </a:p>
        </p:txBody>
      </p:sp>
      <p:sp>
        <p:nvSpPr>
          <p:cNvPr id="13" name="Rectangle 12">
            <a:extLst>
              <a:ext uri="{FF2B5EF4-FFF2-40B4-BE49-F238E27FC236}">
                <a16:creationId xmlns:a16="http://schemas.microsoft.com/office/drawing/2014/main" xmlns="" id="{159A018D-1764-3E4A-CDA8-AA64E84449B2}"/>
              </a:ext>
            </a:extLst>
          </p:cNvPr>
          <p:cNvSpPr/>
          <p:nvPr/>
        </p:nvSpPr>
        <p:spPr>
          <a:xfrm>
            <a:off x="1828722" y="4064274"/>
            <a:ext cx="406854" cy="32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a:extLst>
              <a:ext uri="{FF2B5EF4-FFF2-40B4-BE49-F238E27FC236}">
                <a16:creationId xmlns:a16="http://schemas.microsoft.com/office/drawing/2014/main" xmlns="" id="{F6C66C23-2059-2526-AE85-9D17A1B0921F}"/>
              </a:ext>
            </a:extLst>
          </p:cNvPr>
          <p:cNvSpPr/>
          <p:nvPr/>
        </p:nvSpPr>
        <p:spPr>
          <a:xfrm>
            <a:off x="1742607" y="1789039"/>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a:extLst>
              <a:ext uri="{FF2B5EF4-FFF2-40B4-BE49-F238E27FC236}">
                <a16:creationId xmlns:a16="http://schemas.microsoft.com/office/drawing/2014/main" xmlns="" id="{F6C66C23-2059-2526-AE85-9D17A1B0921F}"/>
              </a:ext>
            </a:extLst>
          </p:cNvPr>
          <p:cNvSpPr/>
          <p:nvPr/>
        </p:nvSpPr>
        <p:spPr>
          <a:xfrm>
            <a:off x="1841934" y="2979290"/>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Espace réservé du texte 8">
            <a:extLst>
              <a:ext uri="{FF2B5EF4-FFF2-40B4-BE49-F238E27FC236}">
                <a16:creationId xmlns:a16="http://schemas.microsoft.com/office/drawing/2014/main" xmlns="" id="{031DDE0D-25C3-8583-5404-F427C6D46059}"/>
              </a:ext>
            </a:extLst>
          </p:cNvPr>
          <p:cNvSpPr>
            <a:spLocks noGrp="1"/>
          </p:cNvSpPr>
          <p:nvPr>
            <p:ph type="body" sz="quarter" idx="23"/>
          </p:nvPr>
        </p:nvSpPr>
        <p:spPr>
          <a:xfrm>
            <a:off x="2027238" y="4221911"/>
            <a:ext cx="7133318" cy="455457"/>
          </a:xfrm>
        </p:spPr>
        <p:txBody>
          <a:bodyPr>
            <a:normAutofit/>
          </a:bodyPr>
          <a:lstStyle/>
          <a:p>
            <a:r>
              <a:rPr lang="fr-FR" sz="2400" dirty="0" err="1">
                <a:latin typeface="Century Gothic" panose="020B0502020202020204" pitchFamily="34" charset="0"/>
              </a:rPr>
              <a:t>Research</a:t>
            </a:r>
            <a:r>
              <a:rPr lang="fr-FR" sz="2400" dirty="0">
                <a:latin typeface="Century Gothic" panose="020B0502020202020204" pitchFamily="34" charset="0"/>
              </a:rPr>
              <a:t> </a:t>
            </a:r>
            <a:r>
              <a:rPr lang="fr-FR" sz="2400" dirty="0" err="1">
                <a:latin typeface="Century Gothic" panose="020B0502020202020204" pitchFamily="34" charset="0"/>
              </a:rPr>
              <a:t>funding</a:t>
            </a:r>
            <a:r>
              <a:rPr lang="fr-FR" sz="2400" dirty="0">
                <a:latin typeface="Century Gothic" panose="020B0502020202020204" pitchFamily="34" charset="0"/>
              </a:rPr>
              <a:t> (</a:t>
            </a:r>
            <a:r>
              <a:rPr lang="fr-FR" sz="2400" dirty="0" err="1">
                <a:latin typeface="Century Gothic" panose="020B0502020202020204" pitchFamily="34" charset="0"/>
              </a:rPr>
              <a:t>institutional</a:t>
            </a:r>
            <a:r>
              <a:rPr lang="fr-FR" sz="2400" dirty="0">
                <a:latin typeface="Century Gothic" panose="020B0502020202020204" pitchFamily="34" charset="0"/>
              </a:rPr>
              <a:t>) :</a:t>
            </a:r>
          </a:p>
        </p:txBody>
      </p:sp>
      <p:sp>
        <p:nvSpPr>
          <p:cNvPr id="17" name="Espace réservé du texte 9">
            <a:extLst>
              <a:ext uri="{FF2B5EF4-FFF2-40B4-BE49-F238E27FC236}">
                <a16:creationId xmlns:a16="http://schemas.microsoft.com/office/drawing/2014/main" xmlns="" id="{ABC11812-CA45-65AD-F722-5F750424A749}"/>
              </a:ext>
            </a:extLst>
          </p:cNvPr>
          <p:cNvSpPr>
            <a:spLocks noGrp="1"/>
          </p:cNvSpPr>
          <p:nvPr>
            <p:ph type="body" sz="quarter" idx="24"/>
          </p:nvPr>
        </p:nvSpPr>
        <p:spPr>
          <a:xfrm>
            <a:off x="2169792" y="4632993"/>
            <a:ext cx="9001306" cy="455457"/>
          </a:xfrm>
        </p:spPr>
        <p:txBody>
          <a:bodyPr>
            <a:normAutofit/>
          </a:bodyPr>
          <a:lstStyle/>
          <a:p>
            <a:pPr>
              <a:lnSpc>
                <a:spcPct val="107000"/>
              </a:lnSpc>
              <a:spcAft>
                <a:spcPts val="800"/>
              </a:spcAft>
            </a:pPr>
            <a:r>
              <a:rPr lang="en-US" sz="1900" dirty="0">
                <a:latin typeface="Century Gothic" panose="020B0502020202020204" pitchFamily="34" charset="0"/>
              </a:rPr>
              <a:t>BMS, </a:t>
            </a:r>
            <a:r>
              <a:rPr lang="en-US" sz="1900" dirty="0" err="1">
                <a:latin typeface="Century Gothic" panose="020B0502020202020204" pitchFamily="34" charset="0"/>
              </a:rPr>
              <a:t>Beigene</a:t>
            </a:r>
            <a:r>
              <a:rPr lang="en-US" sz="1900" dirty="0">
                <a:latin typeface="Century Gothic" panose="020B0502020202020204" pitchFamily="34" charset="0"/>
              </a:rPr>
              <a:t>, Boston Scientific, </a:t>
            </a:r>
            <a:r>
              <a:rPr lang="en-US" sz="1900" dirty="0" err="1">
                <a:latin typeface="Century Gothic" panose="020B0502020202020204" pitchFamily="34" charset="0"/>
              </a:rPr>
              <a:t>Exeliom</a:t>
            </a:r>
            <a:r>
              <a:rPr lang="en-US" sz="1900" dirty="0">
                <a:latin typeface="Century Gothic" panose="020B0502020202020204" pitchFamily="34" charset="0"/>
              </a:rPr>
              <a:t> biosciences</a:t>
            </a:r>
            <a:endParaRPr lang="fr-FR" sz="1900" dirty="0">
              <a:latin typeface="Century Gothic" panose="020B0502020202020204" pitchFamily="34" charset="0"/>
            </a:endParaRPr>
          </a:p>
        </p:txBody>
      </p:sp>
      <p:sp>
        <p:nvSpPr>
          <p:cNvPr id="18" name="Rectangle 17">
            <a:extLst>
              <a:ext uri="{FF2B5EF4-FFF2-40B4-BE49-F238E27FC236}">
                <a16:creationId xmlns:a16="http://schemas.microsoft.com/office/drawing/2014/main" xmlns="" id="{F6C66C23-2059-2526-AE85-9D17A1B0921F}"/>
              </a:ext>
            </a:extLst>
          </p:cNvPr>
          <p:cNvSpPr/>
          <p:nvPr/>
        </p:nvSpPr>
        <p:spPr>
          <a:xfrm>
            <a:off x="1818632" y="4383958"/>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9" name="Connecteur droit 18"/>
          <p:cNvCxnSpPr/>
          <p:nvPr/>
        </p:nvCxnSpPr>
        <p:spPr>
          <a:xfrm>
            <a:off x="1218022" y="1047677"/>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173697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xmlns="" id="{FC14D16F-9073-A309-154C-DC14EC97E9F5}"/>
              </a:ext>
            </a:extLst>
          </p:cNvPr>
          <p:cNvPicPr>
            <a:picLocks noChangeAspect="1"/>
          </p:cNvPicPr>
          <p:nvPr/>
        </p:nvPicPr>
        <p:blipFill rotWithShape="1">
          <a:blip r:embed="rId2">
            <a:alphaModFix amt="70000"/>
          </a:blip>
          <a:srcRect b="12110"/>
          <a:stretch/>
        </p:blipFill>
        <p:spPr>
          <a:xfrm>
            <a:off x="1058153" y="0"/>
            <a:ext cx="1494547" cy="1239633"/>
          </a:xfrm>
          <a:prstGeom prst="rect">
            <a:avLst/>
          </a:prstGeom>
        </p:spPr>
      </p:pic>
      <p:grpSp>
        <p:nvGrpSpPr>
          <p:cNvPr id="8" name="Groupe 7"/>
          <p:cNvGrpSpPr/>
          <p:nvPr/>
        </p:nvGrpSpPr>
        <p:grpSpPr>
          <a:xfrm>
            <a:off x="1159806" y="1561599"/>
            <a:ext cx="10734417" cy="3497793"/>
            <a:chOff x="1095633" y="1285374"/>
            <a:chExt cx="10734417" cy="3497793"/>
          </a:xfrm>
        </p:grpSpPr>
        <p:pic>
          <p:nvPicPr>
            <p:cNvPr id="23" name="Image 22">
              <a:extLst>
                <a:ext uri="{FF2B5EF4-FFF2-40B4-BE49-F238E27FC236}">
                  <a16:creationId xmlns:a16="http://schemas.microsoft.com/office/drawing/2014/main" xmlns="" id="{9CCB362D-7F4A-A80A-05DB-63A5D0A98C35}"/>
                </a:ext>
              </a:extLst>
            </p:cNvPr>
            <p:cNvPicPr>
              <a:picLocks noChangeAspect="1"/>
            </p:cNvPicPr>
            <p:nvPr/>
          </p:nvPicPr>
          <p:blipFill>
            <a:blip r:embed="rId3"/>
            <a:stretch>
              <a:fillRect/>
            </a:stretch>
          </p:blipFill>
          <p:spPr>
            <a:xfrm>
              <a:off x="5270500" y="1455643"/>
              <a:ext cx="6302374" cy="1652291"/>
            </a:xfrm>
            <a:prstGeom prst="rect">
              <a:avLst/>
            </a:prstGeom>
          </p:spPr>
        </p:pic>
        <p:pic>
          <p:nvPicPr>
            <p:cNvPr id="2056" name="Picture 8" descr="Illustration Du Texte En Cours Mis En Mémoire Tampon Sur Fond Blanc Clip  Art Libres De Droits , Svg , Vecteurs Et Illustration. Image 68592160.">
              <a:extLst>
                <a:ext uri="{FF2B5EF4-FFF2-40B4-BE49-F238E27FC236}">
                  <a16:creationId xmlns:a16="http://schemas.microsoft.com/office/drawing/2014/main" xmlns="" id="{F768D504-84FF-E2B6-F4F2-9E058F9B4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659" y="3320880"/>
              <a:ext cx="1406524" cy="113084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98E93623-BD1F-7541-2C49-CB7BF1A4F31F}"/>
                </a:ext>
              </a:extLst>
            </p:cNvPr>
            <p:cNvSpPr/>
            <p:nvPr/>
          </p:nvSpPr>
          <p:spPr>
            <a:xfrm>
              <a:off x="8989240" y="2281789"/>
              <a:ext cx="250010" cy="31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endParaRPr>
            </a:p>
          </p:txBody>
        </p:sp>
        <p:sp>
          <p:nvSpPr>
            <p:cNvPr id="16" name="Ellipse 15">
              <a:extLst>
                <a:ext uri="{FF2B5EF4-FFF2-40B4-BE49-F238E27FC236}">
                  <a16:creationId xmlns:a16="http://schemas.microsoft.com/office/drawing/2014/main" xmlns="" id="{13AFF481-8E83-7B3E-8FC1-ADA5E59D500B}"/>
                </a:ext>
              </a:extLst>
            </p:cNvPr>
            <p:cNvSpPr/>
            <p:nvPr/>
          </p:nvSpPr>
          <p:spPr>
            <a:xfrm>
              <a:off x="10832374" y="1367409"/>
              <a:ext cx="217715" cy="20029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endParaRPr>
            </a:p>
          </p:txBody>
        </p:sp>
        <p:pic>
          <p:nvPicPr>
            <p:cNvPr id="17" name="Image 16">
              <a:extLst>
                <a:ext uri="{FF2B5EF4-FFF2-40B4-BE49-F238E27FC236}">
                  <a16:creationId xmlns:a16="http://schemas.microsoft.com/office/drawing/2014/main" xmlns="" id="{AC32A003-1F88-3F6D-E373-DEBBBA4AE9B0}"/>
                </a:ext>
              </a:extLst>
            </p:cNvPr>
            <p:cNvPicPr>
              <a:picLocks noChangeAspect="1"/>
            </p:cNvPicPr>
            <p:nvPr/>
          </p:nvPicPr>
          <p:blipFill>
            <a:blip r:embed="rId5"/>
            <a:stretch>
              <a:fillRect/>
            </a:stretch>
          </p:blipFill>
          <p:spPr>
            <a:xfrm>
              <a:off x="11007662" y="1285374"/>
              <a:ext cx="213378" cy="195089"/>
            </a:xfrm>
            <a:prstGeom prst="rect">
              <a:avLst/>
            </a:prstGeom>
          </p:spPr>
        </p:pic>
        <p:sp>
          <p:nvSpPr>
            <p:cNvPr id="18" name="Forme libre : forme 17">
              <a:extLst>
                <a:ext uri="{FF2B5EF4-FFF2-40B4-BE49-F238E27FC236}">
                  <a16:creationId xmlns:a16="http://schemas.microsoft.com/office/drawing/2014/main" xmlns="" id="{AB19CCA8-8997-6FE9-E2BD-B3410C5B4D26}"/>
                </a:ext>
              </a:extLst>
            </p:cNvPr>
            <p:cNvSpPr/>
            <p:nvPr/>
          </p:nvSpPr>
          <p:spPr>
            <a:xfrm>
              <a:off x="6106602" y="1304014"/>
              <a:ext cx="198782" cy="214685"/>
            </a:xfrm>
            <a:custGeom>
              <a:avLst/>
              <a:gdLst>
                <a:gd name="connsiteX0" fmla="*/ 15902 w 198782"/>
                <a:gd name="connsiteY0" fmla="*/ 95416 h 214685"/>
                <a:gd name="connsiteX1" fmla="*/ 55659 w 198782"/>
                <a:gd name="connsiteY1" fmla="*/ 71562 h 214685"/>
                <a:gd name="connsiteX2" fmla="*/ 79513 w 198782"/>
                <a:gd name="connsiteY2" fmla="*/ 23854 h 214685"/>
                <a:gd name="connsiteX3" fmla="*/ 95415 w 198782"/>
                <a:gd name="connsiteY3" fmla="*/ 0 h 214685"/>
                <a:gd name="connsiteX4" fmla="*/ 151075 w 198782"/>
                <a:gd name="connsiteY4" fmla="*/ 7951 h 214685"/>
                <a:gd name="connsiteX5" fmla="*/ 182880 w 198782"/>
                <a:gd name="connsiteY5" fmla="*/ 71562 h 214685"/>
                <a:gd name="connsiteX6" fmla="*/ 198782 w 198782"/>
                <a:gd name="connsiteY6" fmla="*/ 95416 h 214685"/>
                <a:gd name="connsiteX7" fmla="*/ 190831 w 198782"/>
                <a:gd name="connsiteY7" fmla="*/ 182880 h 214685"/>
                <a:gd name="connsiteX8" fmla="*/ 143123 w 198782"/>
                <a:gd name="connsiteY8" fmla="*/ 214685 h 214685"/>
                <a:gd name="connsiteX9" fmla="*/ 103367 w 198782"/>
                <a:gd name="connsiteY9" fmla="*/ 206734 h 214685"/>
                <a:gd name="connsiteX10" fmla="*/ 79513 w 198782"/>
                <a:gd name="connsiteY10" fmla="*/ 190831 h 214685"/>
                <a:gd name="connsiteX11" fmla="*/ 39756 w 198782"/>
                <a:gd name="connsiteY11" fmla="*/ 182880 h 214685"/>
                <a:gd name="connsiteX12" fmla="*/ 23854 w 198782"/>
                <a:gd name="connsiteY12" fmla="*/ 159026 h 214685"/>
                <a:gd name="connsiteX13" fmla="*/ 15902 w 198782"/>
                <a:gd name="connsiteY13" fmla="*/ 119269 h 214685"/>
                <a:gd name="connsiteX14" fmla="*/ 7951 w 198782"/>
                <a:gd name="connsiteY14" fmla="*/ 95416 h 214685"/>
                <a:gd name="connsiteX15" fmla="*/ 0 w 198782"/>
                <a:gd name="connsiteY15" fmla="*/ 63610 h 214685"/>
                <a:gd name="connsiteX16" fmla="*/ 39756 w 198782"/>
                <a:gd name="connsiteY16" fmla="*/ 55659 h 214685"/>
                <a:gd name="connsiteX17" fmla="*/ 71561 w 198782"/>
                <a:gd name="connsiteY17" fmla="*/ 47708 h 214685"/>
                <a:gd name="connsiteX18" fmla="*/ 111318 w 198782"/>
                <a:gd name="connsiteY18" fmla="*/ 23854 h 2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82" h="214685">
                  <a:moveTo>
                    <a:pt x="15902" y="95416"/>
                  </a:moveTo>
                  <a:cubicBezTo>
                    <a:pt x="29154" y="87465"/>
                    <a:pt x="43925" y="81620"/>
                    <a:pt x="55659" y="71562"/>
                  </a:cubicBezTo>
                  <a:cubicBezTo>
                    <a:pt x="75594" y="54474"/>
                    <a:pt x="69079" y="44722"/>
                    <a:pt x="79513" y="23854"/>
                  </a:cubicBezTo>
                  <a:cubicBezTo>
                    <a:pt x="83787" y="15307"/>
                    <a:pt x="90114" y="7951"/>
                    <a:pt x="95415" y="0"/>
                  </a:cubicBezTo>
                  <a:cubicBezTo>
                    <a:pt x="113968" y="2650"/>
                    <a:pt x="133124" y="2566"/>
                    <a:pt x="151075" y="7951"/>
                  </a:cubicBezTo>
                  <a:cubicBezTo>
                    <a:pt x="189551" y="19494"/>
                    <a:pt x="171317" y="36872"/>
                    <a:pt x="182880" y="71562"/>
                  </a:cubicBezTo>
                  <a:cubicBezTo>
                    <a:pt x="185902" y="80628"/>
                    <a:pt x="193481" y="87465"/>
                    <a:pt x="198782" y="95416"/>
                  </a:cubicBezTo>
                  <a:cubicBezTo>
                    <a:pt x="196132" y="124571"/>
                    <a:pt x="203211" y="156352"/>
                    <a:pt x="190831" y="182880"/>
                  </a:cubicBezTo>
                  <a:cubicBezTo>
                    <a:pt x="182749" y="200199"/>
                    <a:pt x="143123" y="214685"/>
                    <a:pt x="143123" y="214685"/>
                  </a:cubicBezTo>
                  <a:cubicBezTo>
                    <a:pt x="129871" y="212035"/>
                    <a:pt x="116021" y="211479"/>
                    <a:pt x="103367" y="206734"/>
                  </a:cubicBezTo>
                  <a:cubicBezTo>
                    <a:pt x="94419" y="203379"/>
                    <a:pt x="88461" y="194186"/>
                    <a:pt x="79513" y="190831"/>
                  </a:cubicBezTo>
                  <a:cubicBezTo>
                    <a:pt x="66859" y="186086"/>
                    <a:pt x="53008" y="185530"/>
                    <a:pt x="39756" y="182880"/>
                  </a:cubicBezTo>
                  <a:cubicBezTo>
                    <a:pt x="34455" y="174929"/>
                    <a:pt x="27209" y="167974"/>
                    <a:pt x="23854" y="159026"/>
                  </a:cubicBezTo>
                  <a:cubicBezTo>
                    <a:pt x="19109" y="146372"/>
                    <a:pt x="19180" y="132380"/>
                    <a:pt x="15902" y="119269"/>
                  </a:cubicBezTo>
                  <a:cubicBezTo>
                    <a:pt x="13869" y="111138"/>
                    <a:pt x="10253" y="103475"/>
                    <a:pt x="7951" y="95416"/>
                  </a:cubicBezTo>
                  <a:cubicBezTo>
                    <a:pt x="4949" y="84908"/>
                    <a:pt x="2650" y="74212"/>
                    <a:pt x="0" y="63610"/>
                  </a:cubicBezTo>
                  <a:cubicBezTo>
                    <a:pt x="13252" y="60960"/>
                    <a:pt x="26563" y="58591"/>
                    <a:pt x="39756" y="55659"/>
                  </a:cubicBezTo>
                  <a:cubicBezTo>
                    <a:pt x="50424" y="53288"/>
                    <a:pt x="63028" y="54535"/>
                    <a:pt x="71561" y="47708"/>
                  </a:cubicBezTo>
                  <a:cubicBezTo>
                    <a:pt x="113951" y="13796"/>
                    <a:pt x="31812" y="23854"/>
                    <a:pt x="111318" y="2385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24" name="ZoneTexte 23">
              <a:extLst>
                <a:ext uri="{FF2B5EF4-FFF2-40B4-BE49-F238E27FC236}">
                  <a16:creationId xmlns:a16="http://schemas.microsoft.com/office/drawing/2014/main" xmlns="" id="{951DD70E-B591-D27B-4FAB-691BCD6A4148}"/>
                </a:ext>
              </a:extLst>
            </p:cNvPr>
            <p:cNvSpPr txBox="1"/>
            <p:nvPr/>
          </p:nvSpPr>
          <p:spPr>
            <a:xfrm>
              <a:off x="1095633" y="3692381"/>
              <a:ext cx="2503270" cy="338554"/>
            </a:xfrm>
            <a:prstGeom prst="rect">
              <a:avLst/>
            </a:prstGeom>
            <a:solidFill>
              <a:srgbClr val="002C4C"/>
            </a:solidFill>
            <a:ln>
              <a:noFill/>
            </a:ln>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defTabSz="457200"/>
              <a:r>
                <a:rPr lang="fr-FR" sz="1600" b="1" dirty="0">
                  <a:solidFill>
                    <a:prstClr val="white"/>
                  </a:solidFill>
                </a:rPr>
                <a:t>Traitement systémique</a:t>
              </a:r>
            </a:p>
          </p:txBody>
        </p:sp>
        <p:pic>
          <p:nvPicPr>
            <p:cNvPr id="2052" name="Picture 4" descr="20,553 Icone Valider Imágenes y Fotos - 123RF">
              <a:extLst>
                <a:ext uri="{FF2B5EF4-FFF2-40B4-BE49-F238E27FC236}">
                  <a16:creationId xmlns:a16="http://schemas.microsoft.com/office/drawing/2014/main" xmlns="" id="{FAAF547D-2442-5C91-4E76-EAF84ABE8A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11213" y="3125909"/>
              <a:ext cx="485775" cy="3855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20,553 Icone Valider Imágenes y Fotos - 123RF">
              <a:extLst>
                <a:ext uri="{FF2B5EF4-FFF2-40B4-BE49-F238E27FC236}">
                  <a16:creationId xmlns:a16="http://schemas.microsoft.com/office/drawing/2014/main" xmlns="" id="{559F8051-F8C0-3222-4913-BB03C6D3C8E9}"/>
                </a:ext>
              </a:extLst>
            </p:cNvPr>
            <p:cNvPicPr>
              <a:picLocks noChangeAspect="1" noChangeArrowheads="1"/>
            </p:cNvPicPr>
            <p:nvPr/>
          </p:nvPicPr>
          <p:blipFill>
            <a:blip r:embed="rId6" cstate="print">
              <a:alphaModFix amt="35000"/>
              <a:extLst>
                <a:ext uri="{28A0092B-C50C-407E-A947-70E740481C1C}">
                  <a14:useLocalDpi xmlns:a14="http://schemas.microsoft.com/office/drawing/2010/main" val="0"/>
                </a:ext>
              </a:extLst>
            </a:blip>
            <a:srcRect/>
            <a:stretch>
              <a:fillRect/>
            </a:stretch>
          </p:blipFill>
          <p:spPr bwMode="auto">
            <a:xfrm>
              <a:off x="5454629" y="3183068"/>
              <a:ext cx="485775" cy="3855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to libre de droit de Point Dinterrogation Apprentissage Recherche Pensée  Homme Demandant Homme Avec Orange 3d Interrogation Points De Ponctuation  Signe Disolement Sur Fond Blanc banque d'images et plus d'images libres de">
              <a:extLst>
                <a:ext uri="{FF2B5EF4-FFF2-40B4-BE49-F238E27FC236}">
                  <a16:creationId xmlns:a16="http://schemas.microsoft.com/office/drawing/2014/main" xmlns="" id="{9338BBBC-7BA7-FC86-BB8D-D4FA2864CD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6777" y="2997445"/>
              <a:ext cx="971207" cy="646294"/>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a:extLst>
                <a:ext uri="{FF2B5EF4-FFF2-40B4-BE49-F238E27FC236}">
                  <a16:creationId xmlns:a16="http://schemas.microsoft.com/office/drawing/2014/main" xmlns="" id="{360E8A36-D60C-C9C1-2F60-36463F64C586}"/>
                </a:ext>
              </a:extLst>
            </p:cNvPr>
            <p:cNvSpPr txBox="1"/>
            <p:nvPr/>
          </p:nvSpPr>
          <p:spPr>
            <a:xfrm>
              <a:off x="8859519" y="3643739"/>
              <a:ext cx="2970531" cy="461665"/>
            </a:xfrm>
            <a:prstGeom prst="rect">
              <a:avLst/>
            </a:prstGeom>
            <a:solidFill>
              <a:srgbClr val="005086"/>
            </a:solidFill>
            <a:ln>
              <a:noFill/>
            </a:ln>
            <a:effectLst/>
            <a:scene3d>
              <a:camera prst="orthographicFront"/>
              <a:lightRig rig="threePt" dir="t"/>
            </a:scene3d>
            <a:sp3d>
              <a:bevelT w="0" h="0"/>
            </a:sp3d>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defTabSz="457200">
                <a:buFont typeface="Arial" panose="020B0604020202020204" pitchFamily="34" charset="0"/>
                <a:buChar char="•"/>
              </a:pPr>
              <a:r>
                <a:rPr lang="fr-FR" sz="1200" b="1" dirty="0" smtClean="0">
                  <a:solidFill>
                    <a:prstClr val="white"/>
                  </a:solidFill>
                </a:rPr>
                <a:t>Atézolizumab/Bévacizumab </a:t>
              </a:r>
              <a:endParaRPr lang="fr-FR" sz="1200" b="1" dirty="0">
                <a:solidFill>
                  <a:prstClr val="white"/>
                </a:solidFill>
              </a:endParaRPr>
            </a:p>
            <a:p>
              <a:pPr marL="285750" indent="-285750" defTabSz="457200">
                <a:buFont typeface="Arial" panose="020B0604020202020204" pitchFamily="34" charset="0"/>
                <a:buChar char="•"/>
              </a:pPr>
              <a:r>
                <a:rPr lang="fr-FR" sz="1200" b="1" dirty="0" err="1" smtClean="0">
                  <a:solidFill>
                    <a:prstClr val="white"/>
                  </a:solidFill>
                </a:rPr>
                <a:t>Trémélimumab</a:t>
              </a:r>
              <a:r>
                <a:rPr lang="fr-FR" sz="1200" b="1" dirty="0" smtClean="0">
                  <a:solidFill>
                    <a:prstClr val="white"/>
                  </a:solidFill>
                </a:rPr>
                <a:t>/</a:t>
              </a:r>
              <a:r>
                <a:rPr lang="fr-FR" sz="1200" b="1" dirty="0" err="1" smtClean="0">
                  <a:solidFill>
                    <a:prstClr val="white"/>
                  </a:solidFill>
                </a:rPr>
                <a:t>Durvalumab</a:t>
              </a:r>
              <a:endParaRPr lang="fr-FR" sz="1200" b="1" dirty="0">
                <a:solidFill>
                  <a:prstClr val="white"/>
                </a:solidFill>
              </a:endParaRPr>
            </a:p>
          </p:txBody>
        </p:sp>
        <p:sp>
          <p:nvSpPr>
            <p:cNvPr id="30" name="ZoneTexte 29">
              <a:extLst>
                <a:ext uri="{FF2B5EF4-FFF2-40B4-BE49-F238E27FC236}">
                  <a16:creationId xmlns:a16="http://schemas.microsoft.com/office/drawing/2014/main" xmlns="" id="{AAAF5B1D-0D1A-9F4B-AEC1-2853DAF8C645}"/>
                </a:ext>
              </a:extLst>
            </p:cNvPr>
            <p:cNvSpPr txBox="1"/>
            <p:nvPr/>
          </p:nvSpPr>
          <p:spPr>
            <a:xfrm>
              <a:off x="4218364" y="3595801"/>
              <a:ext cx="2620586" cy="461665"/>
            </a:xfrm>
            <a:prstGeom prst="rect">
              <a:avLst/>
            </a:prstGeom>
            <a:solidFill>
              <a:srgbClr val="005086"/>
            </a:solidFill>
            <a:ln>
              <a:noFill/>
            </a:ln>
            <a:effectLst/>
            <a:scene3d>
              <a:camera prst="orthographicFront"/>
              <a:lightRig rig="threePt" dir="t"/>
            </a:scene3d>
            <a:sp3d>
              <a:bevelT w="0" h="0"/>
            </a:sp3d>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defTabSz="457200">
                <a:buFont typeface="Arial" panose="020B0604020202020204" pitchFamily="34" charset="0"/>
                <a:buChar char="•"/>
              </a:pPr>
              <a:r>
                <a:rPr lang="fr-FR" sz="1200" b="1" dirty="0" smtClean="0">
                  <a:solidFill>
                    <a:prstClr val="white"/>
                  </a:solidFill>
                </a:rPr>
                <a:t>Atézolizumab/Bévacizumab </a:t>
              </a:r>
              <a:endParaRPr lang="fr-FR" sz="1200" b="1" dirty="0">
                <a:solidFill>
                  <a:prstClr val="white"/>
                </a:solidFill>
              </a:endParaRPr>
            </a:p>
            <a:p>
              <a:pPr marL="285750" indent="-285750" defTabSz="457200">
                <a:buFont typeface="Arial" panose="020B0604020202020204" pitchFamily="34" charset="0"/>
                <a:buChar char="•"/>
              </a:pPr>
              <a:r>
                <a:rPr lang="fr-FR" sz="1200" b="1" dirty="0">
                  <a:solidFill>
                    <a:prstClr val="white"/>
                  </a:solidFill>
                </a:rPr>
                <a:t>…</a:t>
              </a:r>
            </a:p>
          </p:txBody>
        </p:sp>
        <p:sp>
          <p:nvSpPr>
            <p:cNvPr id="31" name="Flèche : droite 30">
              <a:extLst>
                <a:ext uri="{FF2B5EF4-FFF2-40B4-BE49-F238E27FC236}">
                  <a16:creationId xmlns:a16="http://schemas.microsoft.com/office/drawing/2014/main" xmlns="" id="{79181000-05D9-38C8-8986-47EFCDB93485}"/>
                </a:ext>
              </a:extLst>
            </p:cNvPr>
            <p:cNvSpPr/>
            <p:nvPr/>
          </p:nvSpPr>
          <p:spPr>
            <a:xfrm>
              <a:off x="3688070" y="3769438"/>
              <a:ext cx="441127" cy="233727"/>
            </a:xfrm>
            <a:prstGeom prst="rightArrow">
              <a:avLst/>
            </a:prstGeom>
            <a:solidFill>
              <a:srgbClr val="FF7F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
          <p:nvSpPr>
            <p:cNvPr id="32" name="ZoneTexte 31">
              <a:extLst>
                <a:ext uri="{FF2B5EF4-FFF2-40B4-BE49-F238E27FC236}">
                  <a16:creationId xmlns:a16="http://schemas.microsoft.com/office/drawing/2014/main" xmlns="" id="{5EAC1EF9-B28A-1D40-0928-F2F2829ECEA1}"/>
                </a:ext>
              </a:extLst>
            </p:cNvPr>
            <p:cNvSpPr txBox="1"/>
            <p:nvPr/>
          </p:nvSpPr>
          <p:spPr>
            <a:xfrm>
              <a:off x="5336493" y="4401915"/>
              <a:ext cx="860044" cy="307777"/>
            </a:xfrm>
            <a:prstGeom prst="rect">
              <a:avLst/>
            </a:prstGeom>
            <a:noFill/>
          </p:spPr>
          <p:txBody>
            <a:bodyPr wrap="none" rtlCol="0">
              <a:spAutoFit/>
            </a:bodyPr>
            <a:lstStyle/>
            <a:p>
              <a:pPr defTabSz="457200"/>
              <a:r>
                <a:rPr lang="fr-FR" sz="1400" b="1" dirty="0">
                  <a:solidFill>
                    <a:prstClr val="black"/>
                  </a:solidFill>
                </a:rPr>
                <a:t>Adjuvant</a:t>
              </a:r>
            </a:p>
          </p:txBody>
        </p:sp>
        <p:sp>
          <p:nvSpPr>
            <p:cNvPr id="33" name="ZoneTexte 32">
              <a:extLst>
                <a:ext uri="{FF2B5EF4-FFF2-40B4-BE49-F238E27FC236}">
                  <a16:creationId xmlns:a16="http://schemas.microsoft.com/office/drawing/2014/main" xmlns="" id="{1B08A699-1AF3-E857-761A-F16A45C6426F}"/>
                </a:ext>
              </a:extLst>
            </p:cNvPr>
            <p:cNvSpPr txBox="1"/>
            <p:nvPr/>
          </p:nvSpPr>
          <p:spPr>
            <a:xfrm>
              <a:off x="9788613" y="4319751"/>
              <a:ext cx="990977" cy="307777"/>
            </a:xfrm>
            <a:prstGeom prst="rect">
              <a:avLst/>
            </a:prstGeom>
            <a:noFill/>
          </p:spPr>
          <p:txBody>
            <a:bodyPr wrap="none" rtlCol="0">
              <a:spAutoFit/>
            </a:bodyPr>
            <a:lstStyle/>
            <a:p>
              <a:pPr defTabSz="457200"/>
              <a:r>
                <a:rPr lang="fr-FR" sz="1400" b="1" smtClean="0">
                  <a:solidFill>
                    <a:prstClr val="black"/>
                  </a:solidFill>
                </a:rPr>
                <a:t>1</a:t>
              </a:r>
              <a:r>
                <a:rPr lang="fr-FR" sz="1400" b="1" baseline="30000" smtClean="0">
                  <a:solidFill>
                    <a:prstClr val="black"/>
                  </a:solidFill>
                </a:rPr>
                <a:t>ère</a:t>
              </a:r>
              <a:r>
                <a:rPr lang="fr-FR" sz="1400" b="1" smtClean="0">
                  <a:solidFill>
                    <a:prstClr val="black"/>
                  </a:solidFill>
                </a:rPr>
                <a:t> Ligne</a:t>
              </a:r>
              <a:endParaRPr lang="fr-FR" sz="1400" b="1" dirty="0">
                <a:solidFill>
                  <a:prstClr val="black"/>
                </a:solidFill>
              </a:endParaRPr>
            </a:p>
          </p:txBody>
        </p:sp>
        <p:sp>
          <p:nvSpPr>
            <p:cNvPr id="34" name="Ellipse 33">
              <a:extLst>
                <a:ext uri="{FF2B5EF4-FFF2-40B4-BE49-F238E27FC236}">
                  <a16:creationId xmlns:a16="http://schemas.microsoft.com/office/drawing/2014/main" xmlns="" id="{1CC9949F-661A-D2C3-2556-219EEAB47BF5}"/>
                </a:ext>
              </a:extLst>
            </p:cNvPr>
            <p:cNvSpPr/>
            <p:nvPr/>
          </p:nvSpPr>
          <p:spPr>
            <a:xfrm>
              <a:off x="9386405" y="1999326"/>
              <a:ext cx="281470" cy="3014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dirty="0">
                <a:solidFill>
                  <a:prstClr val="white"/>
                </a:solidFill>
              </a:endParaRPr>
            </a:p>
          </p:txBody>
        </p:sp>
        <p:sp>
          <p:nvSpPr>
            <p:cNvPr id="2" name="ZoneTexte 1">
              <a:extLst>
                <a:ext uri="{FF2B5EF4-FFF2-40B4-BE49-F238E27FC236}">
                  <a16:creationId xmlns:a16="http://schemas.microsoft.com/office/drawing/2014/main" xmlns="" id="{655E8AA0-BF5C-6B50-D459-787779044750}"/>
                </a:ext>
              </a:extLst>
            </p:cNvPr>
            <p:cNvSpPr txBox="1"/>
            <p:nvPr/>
          </p:nvSpPr>
          <p:spPr>
            <a:xfrm>
              <a:off x="6778284" y="4321502"/>
              <a:ext cx="2252116" cy="461665"/>
            </a:xfrm>
            <a:prstGeom prst="rect">
              <a:avLst/>
            </a:prstGeom>
            <a:solidFill>
              <a:srgbClr val="005086"/>
            </a:solidFill>
            <a:ln>
              <a:noFill/>
            </a:ln>
            <a:effectLst/>
            <a:scene3d>
              <a:camera prst="orthographicFront"/>
              <a:lightRig rig="threePt" dir="t"/>
            </a:scene3d>
            <a:sp3d>
              <a:bevelT w="0" h="0"/>
            </a:sp3d>
          </p:spPr>
          <p:style>
            <a:lnRef idx="1">
              <a:schemeClr val="accent5"/>
            </a:lnRef>
            <a:fillRef idx="2">
              <a:schemeClr val="accent5"/>
            </a:fillRef>
            <a:effectRef idx="1">
              <a:schemeClr val="accent5"/>
            </a:effectRef>
            <a:fontRef idx="minor">
              <a:schemeClr val="dk1"/>
            </a:fontRef>
          </p:style>
          <p:txBody>
            <a:bodyPr wrap="square">
              <a:spAutoFit/>
            </a:bodyPr>
            <a:lstStyle/>
            <a:p>
              <a:pPr defTabSz="457200"/>
              <a:r>
                <a:rPr lang="fr-FR" sz="1200" b="1" dirty="0">
                  <a:solidFill>
                    <a:prstClr val="white"/>
                  </a:solidFill>
                </a:rPr>
                <a:t>TACE + Durvalumab +/-</a:t>
              </a:r>
              <a:r>
                <a:rPr lang="fr-FR" sz="1200" b="1" dirty="0" smtClean="0">
                  <a:solidFill>
                    <a:prstClr val="white"/>
                  </a:solidFill>
                </a:rPr>
                <a:t>Bévacizumab </a:t>
              </a:r>
              <a:r>
                <a:rPr lang="fr-FR" sz="1200" b="1" dirty="0">
                  <a:solidFill>
                    <a:prstClr val="white"/>
                  </a:solidFill>
                </a:rPr>
                <a:t>(EMERALD 1)*</a:t>
              </a:r>
            </a:p>
          </p:txBody>
        </p:sp>
      </p:grpSp>
      <p:sp>
        <p:nvSpPr>
          <p:cNvPr id="5" name="Espace réservé du contenu 4"/>
          <p:cNvSpPr>
            <a:spLocks noGrp="1"/>
          </p:cNvSpPr>
          <p:nvPr>
            <p:ph sz="quarter" idx="16"/>
          </p:nvPr>
        </p:nvSpPr>
        <p:spPr/>
        <p:txBody>
          <a:bodyPr/>
          <a:lstStyle/>
          <a:p>
            <a:r>
              <a:rPr lang="fr-FR" dirty="0"/>
              <a:t>* </a:t>
            </a:r>
            <a:r>
              <a:rPr lang="fr-FR" dirty="0" err="1"/>
              <a:t>Press</a:t>
            </a:r>
            <a:r>
              <a:rPr lang="fr-FR" dirty="0"/>
              <a:t> release Astra-Zeneca 9/11/2023</a:t>
            </a:r>
          </a:p>
          <a:p>
            <a:endParaRPr lang="fr-FR" dirty="0"/>
          </a:p>
        </p:txBody>
      </p:sp>
      <p:sp>
        <p:nvSpPr>
          <p:cNvPr id="26" name="Rectangle 25"/>
          <p:cNvSpPr/>
          <p:nvPr/>
        </p:nvSpPr>
        <p:spPr>
          <a:xfrm>
            <a:off x="1058153" y="1400175"/>
            <a:ext cx="10906125" cy="412432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endParaRPr>
          </a:p>
        </p:txBody>
      </p:sp>
    </p:spTree>
    <p:extLst>
      <p:ext uri="{BB962C8B-B14F-4D97-AF65-F5344CB8AC3E}">
        <p14:creationId xmlns:p14="http://schemas.microsoft.com/office/powerpoint/2010/main" val="2055948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Espace réservé pour une image  37"/>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a:stretch>
            <a:fillRect/>
          </a:stretch>
        </p:blipFill>
        <p:spPr/>
      </p:pic>
      <p:sp>
        <p:nvSpPr>
          <p:cNvPr id="37" name="Espace réservé du texte 36"/>
          <p:cNvSpPr>
            <a:spLocks noGrp="1"/>
          </p:cNvSpPr>
          <p:nvPr>
            <p:ph type="body" sz="quarter" idx="26"/>
          </p:nvPr>
        </p:nvSpPr>
        <p:spPr/>
        <p:txBody>
          <a:bodyPr/>
          <a:lstStyle/>
          <a:p>
            <a:r>
              <a:rPr lang="fr-FR" dirty="0" smtClean="0"/>
              <a:t>Cas clinique CHC avancé</a:t>
            </a:r>
            <a:endParaRPr lang="fr-FR" dirty="0"/>
          </a:p>
        </p:txBody>
      </p:sp>
      <p:sp>
        <p:nvSpPr>
          <p:cNvPr id="35" name="Espace réservé du texte 34"/>
          <p:cNvSpPr>
            <a:spLocks noGrp="1"/>
          </p:cNvSpPr>
          <p:nvPr>
            <p:ph type="body" sz="quarter" idx="18"/>
          </p:nvPr>
        </p:nvSpPr>
        <p:spPr/>
        <p:txBody>
          <a:bodyPr/>
          <a:lstStyle/>
          <a:p>
            <a:r>
              <a:rPr lang="fr-FR" dirty="0" smtClean="0"/>
              <a:t>Pr Jean-Marc PHELIP</a:t>
            </a:r>
            <a:endParaRPr lang="fr-FR" dirty="0"/>
          </a:p>
        </p:txBody>
      </p:sp>
      <p:sp>
        <p:nvSpPr>
          <p:cNvPr id="36" name="Espace réservé du texte 35"/>
          <p:cNvSpPr>
            <a:spLocks noGrp="1"/>
          </p:cNvSpPr>
          <p:nvPr>
            <p:ph type="body" sz="quarter" idx="25"/>
          </p:nvPr>
        </p:nvSpPr>
        <p:spPr/>
        <p:txBody>
          <a:bodyPr/>
          <a:lstStyle/>
          <a:p>
            <a:r>
              <a:rPr lang="fr-FR" dirty="0" smtClean="0"/>
              <a:t>CHU St-Etienne</a:t>
            </a:r>
            <a:endParaRPr lang="fr-FR" dirty="0"/>
          </a:p>
        </p:txBody>
      </p:sp>
      <p:sp>
        <p:nvSpPr>
          <p:cNvPr id="32" name="Espace réservé du texte 31"/>
          <p:cNvSpPr>
            <a:spLocks noGrp="1"/>
          </p:cNvSpPr>
          <p:nvPr>
            <p:ph type="body" sz="quarter" idx="14"/>
          </p:nvPr>
        </p:nvSpPr>
        <p:spPr/>
        <p:txBody>
          <a:bodyPr/>
          <a:lstStyle/>
          <a:p>
            <a:r>
              <a:rPr lang="fr-FR" i="1" dirty="0"/>
              <a:t>Actualisation des </a:t>
            </a:r>
            <a:r>
              <a:rPr lang="fr-FR" i="1" dirty="0" smtClean="0"/>
              <a:t>recommandations dans </a:t>
            </a:r>
            <a:r>
              <a:rPr lang="fr-FR" i="1" dirty="0"/>
              <a:t>le </a:t>
            </a:r>
            <a:r>
              <a:rPr lang="fr-FR" i="1" dirty="0" smtClean="0"/>
              <a:t>CHC et mise </a:t>
            </a:r>
            <a:r>
              <a:rPr lang="fr-FR" i="1" dirty="0"/>
              <a:t>en pratique pour la </a:t>
            </a:r>
            <a:r>
              <a:rPr lang="fr-FR" dirty="0"/>
              <a:t>clinique</a:t>
            </a:r>
          </a:p>
          <a:p>
            <a:r>
              <a:rPr lang="fr-FR" i="1" dirty="0" smtClean="0"/>
              <a:t> </a:t>
            </a:r>
            <a:r>
              <a:rPr lang="fr-FR" sz="2800" dirty="0"/>
              <a:t>Mise en pratique pour la clinique</a:t>
            </a:r>
          </a:p>
          <a:p>
            <a:endParaRPr lang="fr-FR" sz="2800" dirty="0"/>
          </a:p>
          <a:p>
            <a:endParaRPr lang="fr-FR" dirty="0"/>
          </a:p>
        </p:txBody>
      </p:sp>
      <p:pic>
        <p:nvPicPr>
          <p:cNvPr id="39" name="Espace réservé pour une image  38"/>
          <p:cNvPicPr>
            <a:picLocks noGrp="1" noChangeAspect="1"/>
          </p:cNvPicPr>
          <p:nvPr>
            <p:ph type="pic" idx="1"/>
          </p:nvPr>
        </p:nvPicPr>
        <p:blipFill>
          <a:blip r:embed="rId3">
            <a:extLst>
              <a:ext uri="{28A0092B-C50C-407E-A947-70E740481C1C}">
                <a14:useLocalDpi xmlns:a14="http://schemas.microsoft.com/office/drawing/2010/main" val="0"/>
              </a:ext>
            </a:extLst>
          </a:blip>
          <a:srcRect t="16097" b="16097"/>
          <a:stretch>
            <a:fillRect/>
          </a:stretch>
        </p:blipFill>
        <p:spPr/>
      </p:pic>
      <p:sp>
        <p:nvSpPr>
          <p:cNvPr id="33" name="Espace réservé du texte 32"/>
          <p:cNvSpPr>
            <a:spLocks noGrp="1"/>
          </p:cNvSpPr>
          <p:nvPr>
            <p:ph type="body" sz="quarter" idx="15"/>
          </p:nvPr>
        </p:nvSpPr>
        <p:spPr/>
        <p:txBody>
          <a:bodyPr/>
          <a:lstStyle/>
          <a:p>
            <a:r>
              <a:rPr lang="fr-FR" dirty="0">
                <a:cs typeface="Gordita" pitchFamily="2" charset="77"/>
              </a:rPr>
              <a:t>13 décembre 2023</a:t>
            </a:r>
            <a:r>
              <a:rPr lang="fr-FR" dirty="0">
                <a:cs typeface="Gordita Light" pitchFamily="2" charset="77"/>
              </a:rPr>
              <a:t> </a:t>
            </a:r>
            <a:endParaRPr lang="fr-FR" dirty="0"/>
          </a:p>
          <a:p>
            <a:endParaRPr lang="fr-FR" dirty="0"/>
          </a:p>
        </p:txBody>
      </p:sp>
      <p:pic>
        <p:nvPicPr>
          <p:cNvPr id="40" name="Image 39"/>
          <p:cNvPicPr/>
          <p:nvPr/>
        </p:nvPicPr>
        <p:blipFill>
          <a:blip r:embed="rId4">
            <a:extLst>
              <a:ext uri="{28A0092B-C50C-407E-A947-70E740481C1C}">
                <a14:useLocalDpi xmlns:a14="http://schemas.microsoft.com/office/drawing/2010/main" val="0"/>
              </a:ext>
            </a:extLst>
          </a:blip>
          <a:srcRect/>
          <a:stretch>
            <a:fillRect/>
          </a:stretch>
        </p:blipFill>
        <p:spPr bwMode="auto">
          <a:xfrm>
            <a:off x="215987" y="5886206"/>
            <a:ext cx="3044190" cy="615315"/>
          </a:xfrm>
          <a:prstGeom prst="rect">
            <a:avLst/>
          </a:prstGeom>
          <a:noFill/>
          <a:ln>
            <a:noFill/>
          </a:ln>
        </p:spPr>
      </p:pic>
    </p:spTree>
    <p:extLst>
      <p:ext uri="{BB962C8B-B14F-4D97-AF65-F5344CB8AC3E}">
        <p14:creationId xmlns:p14="http://schemas.microsoft.com/office/powerpoint/2010/main" val="832342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D1C2D0C3-2817-2BB5-F42C-8BAD7644D9E6}"/>
              </a:ext>
            </a:extLst>
          </p:cNvPr>
          <p:cNvSpPr>
            <a:spLocks noGrp="1"/>
          </p:cNvSpPr>
          <p:nvPr>
            <p:ph type="body" sz="quarter" idx="18"/>
          </p:nvPr>
        </p:nvSpPr>
        <p:spPr/>
        <p:txBody>
          <a:bodyPr/>
          <a:lstStyle/>
          <a:p>
            <a:r>
              <a:rPr lang="fr-FR" dirty="0" smtClean="0"/>
              <a:t>Jean-Marc PHELIP</a:t>
            </a:r>
            <a:endParaRPr lang="fr-FR" dirty="0"/>
          </a:p>
        </p:txBody>
      </p:sp>
      <p:sp>
        <p:nvSpPr>
          <p:cNvPr id="5" name="Espace réservé du texte 4">
            <a:extLst>
              <a:ext uri="{FF2B5EF4-FFF2-40B4-BE49-F238E27FC236}">
                <a16:creationId xmlns:a16="http://schemas.microsoft.com/office/drawing/2014/main" xmlns="" id="{977495DC-4C9A-53D2-1F23-468F7B9E8039}"/>
              </a:ext>
            </a:extLst>
          </p:cNvPr>
          <p:cNvSpPr>
            <a:spLocks noGrp="1"/>
          </p:cNvSpPr>
          <p:nvPr>
            <p:ph type="body" sz="quarter" idx="19"/>
          </p:nvPr>
        </p:nvSpPr>
        <p:spPr>
          <a:xfrm>
            <a:off x="2027238" y="1386077"/>
            <a:ext cx="7721146" cy="455457"/>
          </a:xfrm>
        </p:spPr>
        <p:txBody>
          <a:bodyPr/>
          <a:lstStyle/>
          <a:p>
            <a:r>
              <a:rPr lang="fr-FR" sz="2400" dirty="0" err="1">
                <a:latin typeface="Century Gothic" panose="020B0502020202020204" pitchFamily="34" charset="0"/>
              </a:rPr>
              <a:t>Boards</a:t>
            </a:r>
            <a:endParaRPr lang="fr-FR" sz="2400" dirty="0">
              <a:latin typeface="Century Gothic" panose="020B0502020202020204" pitchFamily="34" charset="0"/>
            </a:endParaRPr>
          </a:p>
        </p:txBody>
      </p:sp>
      <p:sp>
        <p:nvSpPr>
          <p:cNvPr id="6" name="Espace réservé du texte 5">
            <a:extLst>
              <a:ext uri="{FF2B5EF4-FFF2-40B4-BE49-F238E27FC236}">
                <a16:creationId xmlns:a16="http://schemas.microsoft.com/office/drawing/2014/main" xmlns="" id="{2ABA5BF6-E7AC-BF06-05FC-3FA7C0E86ED0}"/>
              </a:ext>
            </a:extLst>
          </p:cNvPr>
          <p:cNvSpPr>
            <a:spLocks noGrp="1"/>
          </p:cNvSpPr>
          <p:nvPr>
            <p:ph type="body" sz="quarter" idx="20"/>
          </p:nvPr>
        </p:nvSpPr>
        <p:spPr>
          <a:xfrm>
            <a:off x="2523627" y="1780214"/>
            <a:ext cx="9079684" cy="455457"/>
          </a:xfrm>
        </p:spPr>
        <p:txBody>
          <a:bodyPr/>
          <a:lstStyle/>
          <a:p>
            <a:r>
              <a:rPr lang="fr-FR" dirty="0" err="1">
                <a:latin typeface="Century Gothic" panose="020B0502020202020204" pitchFamily="34" charset="0"/>
              </a:rPr>
              <a:t>Merck</a:t>
            </a:r>
            <a:r>
              <a:rPr lang="fr-FR" dirty="0">
                <a:latin typeface="Century Gothic" panose="020B0502020202020204" pitchFamily="34" charset="0"/>
              </a:rPr>
              <a:t>, Roche, Amgen, Lilly, </a:t>
            </a:r>
            <a:r>
              <a:rPr lang="fr-FR" dirty="0" err="1">
                <a:latin typeface="Century Gothic" panose="020B0502020202020204" pitchFamily="34" charset="0"/>
              </a:rPr>
              <a:t>Ipsen</a:t>
            </a:r>
            <a:r>
              <a:rPr lang="fr-FR" dirty="0">
                <a:latin typeface="Century Gothic" panose="020B0502020202020204" pitchFamily="34" charset="0"/>
              </a:rPr>
              <a:t>, MSD, </a:t>
            </a:r>
            <a:r>
              <a:rPr lang="fr-FR" dirty="0" err="1">
                <a:latin typeface="Century Gothic" panose="020B0502020202020204" pitchFamily="34" charset="0"/>
              </a:rPr>
              <a:t>Celgene</a:t>
            </a:r>
            <a:r>
              <a:rPr lang="fr-FR" dirty="0">
                <a:latin typeface="Century Gothic" panose="020B0502020202020204" pitchFamily="34" charset="0"/>
              </a:rPr>
              <a:t>, Astra-Zeneca, Bayer, Sanofi, Sandoz, BMS</a:t>
            </a:r>
          </a:p>
        </p:txBody>
      </p:sp>
      <p:sp>
        <p:nvSpPr>
          <p:cNvPr id="7" name="Espace réservé du texte 6">
            <a:extLst>
              <a:ext uri="{FF2B5EF4-FFF2-40B4-BE49-F238E27FC236}">
                <a16:creationId xmlns:a16="http://schemas.microsoft.com/office/drawing/2014/main" xmlns="" id="{A5583081-CA76-5C0C-D5D2-24E6A23D5EAF}"/>
              </a:ext>
            </a:extLst>
          </p:cNvPr>
          <p:cNvSpPr>
            <a:spLocks noGrp="1"/>
          </p:cNvSpPr>
          <p:nvPr>
            <p:ph type="body" sz="quarter" idx="21"/>
          </p:nvPr>
        </p:nvSpPr>
        <p:spPr>
          <a:xfrm>
            <a:off x="2027238" y="2552681"/>
            <a:ext cx="5739946" cy="455457"/>
          </a:xfrm>
        </p:spPr>
        <p:txBody>
          <a:bodyPr/>
          <a:lstStyle/>
          <a:p>
            <a:r>
              <a:rPr lang="fr-FR" sz="2400" dirty="0">
                <a:latin typeface="Century Gothic" panose="020B0502020202020204" pitchFamily="34" charset="0"/>
              </a:rPr>
              <a:t>Conseil </a:t>
            </a:r>
          </a:p>
        </p:txBody>
      </p:sp>
      <p:sp>
        <p:nvSpPr>
          <p:cNvPr id="8" name="Espace réservé du texte 7">
            <a:extLst>
              <a:ext uri="{FF2B5EF4-FFF2-40B4-BE49-F238E27FC236}">
                <a16:creationId xmlns:a16="http://schemas.microsoft.com/office/drawing/2014/main" xmlns="" id="{96BA27E2-295B-E08F-3E24-83D97E0F2D1A}"/>
              </a:ext>
            </a:extLst>
          </p:cNvPr>
          <p:cNvSpPr>
            <a:spLocks noGrp="1"/>
          </p:cNvSpPr>
          <p:nvPr>
            <p:ph type="body" sz="quarter" idx="22"/>
          </p:nvPr>
        </p:nvSpPr>
        <p:spPr>
          <a:xfrm>
            <a:off x="2575877" y="2938109"/>
            <a:ext cx="9227729" cy="455457"/>
          </a:xfrm>
        </p:spPr>
        <p:txBody>
          <a:bodyPr/>
          <a:lstStyle/>
          <a:p>
            <a:r>
              <a:rPr lang="fr-FR" dirty="0" err="1">
                <a:latin typeface="Century Gothic" panose="020B0502020202020204" pitchFamily="34" charset="0"/>
              </a:rPr>
              <a:t>Merck</a:t>
            </a:r>
            <a:r>
              <a:rPr lang="fr-FR" dirty="0">
                <a:latin typeface="Century Gothic" panose="020B0502020202020204" pitchFamily="34" charset="0"/>
              </a:rPr>
              <a:t>, Roche, </a:t>
            </a:r>
            <a:r>
              <a:rPr lang="fr-FR" dirty="0" err="1">
                <a:latin typeface="Century Gothic" panose="020B0502020202020204" pitchFamily="34" charset="0"/>
              </a:rPr>
              <a:t>Ipsen</a:t>
            </a:r>
            <a:r>
              <a:rPr lang="fr-FR" dirty="0">
                <a:latin typeface="Century Gothic" panose="020B0502020202020204" pitchFamily="34" charset="0"/>
              </a:rPr>
              <a:t>, Amgen, Bayer, Sanofi, MSD Lilly, Astra-Zeneca, Sandoz </a:t>
            </a:r>
          </a:p>
        </p:txBody>
      </p:sp>
      <p:sp>
        <p:nvSpPr>
          <p:cNvPr id="9" name="Espace réservé du texte 8">
            <a:extLst>
              <a:ext uri="{FF2B5EF4-FFF2-40B4-BE49-F238E27FC236}">
                <a16:creationId xmlns:a16="http://schemas.microsoft.com/office/drawing/2014/main" xmlns="" id="{031DDE0D-25C3-8583-5404-F427C6D46059}"/>
              </a:ext>
            </a:extLst>
          </p:cNvPr>
          <p:cNvSpPr>
            <a:spLocks noGrp="1"/>
          </p:cNvSpPr>
          <p:nvPr>
            <p:ph type="body" sz="quarter" idx="23"/>
          </p:nvPr>
        </p:nvSpPr>
        <p:spPr>
          <a:xfrm>
            <a:off x="2035947" y="3607957"/>
            <a:ext cx="7133318" cy="455457"/>
          </a:xfrm>
        </p:spPr>
        <p:txBody>
          <a:bodyPr/>
          <a:lstStyle/>
          <a:p>
            <a:r>
              <a:rPr lang="fr-FR" sz="2400" dirty="0">
                <a:latin typeface="Century Gothic" panose="020B0502020202020204" pitchFamily="34" charset="0"/>
              </a:rPr>
              <a:t>Réunions  scientifiques</a:t>
            </a:r>
            <a:br>
              <a:rPr lang="fr-FR" sz="2400" dirty="0">
                <a:latin typeface="Century Gothic" panose="020B0502020202020204" pitchFamily="34" charset="0"/>
              </a:rPr>
            </a:br>
            <a:endParaRPr lang="fr-FR" sz="2400" dirty="0">
              <a:latin typeface="Century Gothic" panose="020B0502020202020204" pitchFamily="34" charset="0"/>
            </a:endParaRPr>
          </a:p>
        </p:txBody>
      </p:sp>
      <p:sp>
        <p:nvSpPr>
          <p:cNvPr id="10" name="Espace réservé du texte 9">
            <a:extLst>
              <a:ext uri="{FF2B5EF4-FFF2-40B4-BE49-F238E27FC236}">
                <a16:creationId xmlns:a16="http://schemas.microsoft.com/office/drawing/2014/main" xmlns="" id="{ABC11812-CA45-65AD-F722-5F750424A749}"/>
              </a:ext>
            </a:extLst>
          </p:cNvPr>
          <p:cNvSpPr>
            <a:spLocks noGrp="1"/>
          </p:cNvSpPr>
          <p:nvPr>
            <p:ph type="body" sz="quarter" idx="24"/>
          </p:nvPr>
        </p:nvSpPr>
        <p:spPr>
          <a:xfrm>
            <a:off x="2558460" y="4028220"/>
            <a:ext cx="9001306" cy="455457"/>
          </a:xfrm>
        </p:spPr>
        <p:txBody>
          <a:bodyPr/>
          <a:lstStyle/>
          <a:p>
            <a:r>
              <a:rPr lang="fr-FR" dirty="0" err="1">
                <a:latin typeface="Century Gothic" panose="020B0502020202020204" pitchFamily="34" charset="0"/>
              </a:rPr>
              <a:t>Merck</a:t>
            </a:r>
            <a:r>
              <a:rPr lang="fr-FR" dirty="0">
                <a:latin typeface="Century Gothic" panose="020B0502020202020204" pitchFamily="34" charset="0"/>
              </a:rPr>
              <a:t>, Roche, </a:t>
            </a:r>
            <a:r>
              <a:rPr lang="fr-FR" dirty="0" err="1">
                <a:latin typeface="Century Gothic" panose="020B0502020202020204" pitchFamily="34" charset="0"/>
              </a:rPr>
              <a:t>Ipsen</a:t>
            </a:r>
            <a:r>
              <a:rPr lang="fr-FR" dirty="0">
                <a:latin typeface="Century Gothic" panose="020B0502020202020204" pitchFamily="34" charset="0"/>
              </a:rPr>
              <a:t>, Lilly, Astra-Zeneca, Amgen, Bayer, </a:t>
            </a:r>
            <a:r>
              <a:rPr lang="fr-FR" dirty="0" smtClean="0">
                <a:latin typeface="Century Gothic" panose="020B0502020202020204" pitchFamily="34" charset="0"/>
              </a:rPr>
              <a:t>Novartis</a:t>
            </a:r>
            <a:r>
              <a:rPr lang="fr-FR" dirty="0">
                <a:latin typeface="Century Gothic" panose="020B0502020202020204" pitchFamily="34" charset="0"/>
              </a:rPr>
              <a:t>, Sanofi, </a:t>
            </a:r>
            <a:r>
              <a:rPr lang="fr-FR" dirty="0" err="1">
                <a:latin typeface="Century Gothic" panose="020B0502020202020204" pitchFamily="34" charset="0"/>
              </a:rPr>
              <a:t>Celgene</a:t>
            </a:r>
            <a:r>
              <a:rPr lang="fr-FR" dirty="0">
                <a:latin typeface="Century Gothic" panose="020B0502020202020204" pitchFamily="34" charset="0"/>
              </a:rPr>
              <a:t>, Sandoz, MSD, BMS</a:t>
            </a:r>
          </a:p>
        </p:txBody>
      </p:sp>
      <p:sp>
        <p:nvSpPr>
          <p:cNvPr id="13" name="Rectangle 12">
            <a:extLst>
              <a:ext uri="{FF2B5EF4-FFF2-40B4-BE49-F238E27FC236}">
                <a16:creationId xmlns:a16="http://schemas.microsoft.com/office/drawing/2014/main" xmlns="" id="{159A018D-1764-3E4A-CDA8-AA64E84449B2}"/>
              </a:ext>
            </a:extLst>
          </p:cNvPr>
          <p:cNvSpPr/>
          <p:nvPr/>
        </p:nvSpPr>
        <p:spPr>
          <a:xfrm>
            <a:off x="1433305" y="4690351"/>
            <a:ext cx="406854" cy="326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Rectangle 10">
            <a:extLst>
              <a:ext uri="{FF2B5EF4-FFF2-40B4-BE49-F238E27FC236}">
                <a16:creationId xmlns:a16="http://schemas.microsoft.com/office/drawing/2014/main" xmlns="" id="{F6C66C23-2059-2526-AE85-9D17A1B0921F}"/>
              </a:ext>
            </a:extLst>
          </p:cNvPr>
          <p:cNvSpPr/>
          <p:nvPr/>
        </p:nvSpPr>
        <p:spPr>
          <a:xfrm>
            <a:off x="1684943" y="1550142"/>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a:extLst>
              <a:ext uri="{FF2B5EF4-FFF2-40B4-BE49-F238E27FC236}">
                <a16:creationId xmlns:a16="http://schemas.microsoft.com/office/drawing/2014/main" xmlns="" id="{F6C66C23-2059-2526-AE85-9D17A1B0921F}"/>
              </a:ext>
            </a:extLst>
          </p:cNvPr>
          <p:cNvSpPr/>
          <p:nvPr/>
        </p:nvSpPr>
        <p:spPr>
          <a:xfrm>
            <a:off x="1693652" y="2690966"/>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Rectangle 14">
            <a:extLst>
              <a:ext uri="{FF2B5EF4-FFF2-40B4-BE49-F238E27FC236}">
                <a16:creationId xmlns:a16="http://schemas.microsoft.com/office/drawing/2014/main" xmlns="" id="{F6C66C23-2059-2526-AE85-9D17A1B0921F}"/>
              </a:ext>
            </a:extLst>
          </p:cNvPr>
          <p:cNvSpPr/>
          <p:nvPr/>
        </p:nvSpPr>
        <p:spPr>
          <a:xfrm>
            <a:off x="1715423" y="3775184"/>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Espace réservé du texte 8">
            <a:extLst>
              <a:ext uri="{FF2B5EF4-FFF2-40B4-BE49-F238E27FC236}">
                <a16:creationId xmlns:a16="http://schemas.microsoft.com/office/drawing/2014/main" xmlns="" id="{031DDE0D-25C3-8583-5404-F427C6D46059}"/>
              </a:ext>
            </a:extLst>
          </p:cNvPr>
          <p:cNvSpPr>
            <a:spLocks noGrp="1"/>
          </p:cNvSpPr>
          <p:nvPr>
            <p:ph type="body" sz="quarter" idx="23"/>
          </p:nvPr>
        </p:nvSpPr>
        <p:spPr>
          <a:xfrm>
            <a:off x="2153513" y="4831512"/>
            <a:ext cx="7133318" cy="455457"/>
          </a:xfrm>
        </p:spPr>
        <p:txBody>
          <a:bodyPr/>
          <a:lstStyle/>
          <a:p>
            <a:r>
              <a:rPr lang="fr-FR" sz="2400" dirty="0">
                <a:latin typeface="Century Gothic" panose="020B0502020202020204" pitchFamily="34" charset="0"/>
              </a:rPr>
              <a:t>Réunions  Cliniques</a:t>
            </a:r>
          </a:p>
        </p:txBody>
      </p:sp>
      <p:sp>
        <p:nvSpPr>
          <p:cNvPr id="17" name="Espace réservé du texte 9">
            <a:extLst>
              <a:ext uri="{FF2B5EF4-FFF2-40B4-BE49-F238E27FC236}">
                <a16:creationId xmlns:a16="http://schemas.microsoft.com/office/drawing/2014/main" xmlns="" id="{ABC11812-CA45-65AD-F722-5F750424A749}"/>
              </a:ext>
            </a:extLst>
          </p:cNvPr>
          <p:cNvSpPr>
            <a:spLocks noGrp="1"/>
          </p:cNvSpPr>
          <p:nvPr>
            <p:ph type="body" sz="quarter" idx="24"/>
          </p:nvPr>
        </p:nvSpPr>
        <p:spPr>
          <a:xfrm>
            <a:off x="2635072" y="5193168"/>
            <a:ext cx="9001306" cy="455457"/>
          </a:xfrm>
        </p:spPr>
        <p:txBody>
          <a:bodyPr/>
          <a:lstStyle/>
          <a:p>
            <a:r>
              <a:rPr lang="fr-FR" dirty="0" err="1">
                <a:latin typeface="Century Gothic" panose="020B0502020202020204" pitchFamily="34" charset="0"/>
              </a:rPr>
              <a:t>Merck</a:t>
            </a:r>
            <a:r>
              <a:rPr lang="fr-FR" dirty="0">
                <a:latin typeface="Century Gothic" panose="020B0502020202020204" pitchFamily="34" charset="0"/>
              </a:rPr>
              <a:t>, Roche, Lilly, Amgen, Bayer, </a:t>
            </a:r>
            <a:r>
              <a:rPr lang="fr-FR" dirty="0" err="1">
                <a:latin typeface="Century Gothic" panose="020B0502020202020204" pitchFamily="34" charset="0"/>
              </a:rPr>
              <a:t>Ipsen</a:t>
            </a:r>
            <a:r>
              <a:rPr lang="fr-FR" dirty="0">
                <a:latin typeface="Century Gothic" panose="020B0502020202020204" pitchFamily="34" charset="0"/>
              </a:rPr>
              <a:t>, MSD, Novartis</a:t>
            </a:r>
          </a:p>
        </p:txBody>
      </p:sp>
      <p:sp>
        <p:nvSpPr>
          <p:cNvPr id="18" name="Rectangle 17">
            <a:extLst>
              <a:ext uri="{FF2B5EF4-FFF2-40B4-BE49-F238E27FC236}">
                <a16:creationId xmlns:a16="http://schemas.microsoft.com/office/drawing/2014/main" xmlns="" id="{F6C66C23-2059-2526-AE85-9D17A1B0921F}"/>
              </a:ext>
            </a:extLst>
          </p:cNvPr>
          <p:cNvSpPr/>
          <p:nvPr/>
        </p:nvSpPr>
        <p:spPr>
          <a:xfrm>
            <a:off x="1719778" y="4762901"/>
            <a:ext cx="95733" cy="95733"/>
          </a:xfrm>
          <a:prstGeom prst="rect">
            <a:avLst/>
          </a:prstGeom>
          <a:solidFill>
            <a:srgbClr val="FF7F4D"/>
          </a:solidFill>
          <a:ln>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9" name="Connecteur droit 18"/>
          <p:cNvCxnSpPr/>
          <p:nvPr/>
        </p:nvCxnSpPr>
        <p:spPr>
          <a:xfrm>
            <a:off x="1045027" y="1055914"/>
            <a:ext cx="2024744" cy="0"/>
          </a:xfrm>
          <a:prstGeom prst="line">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412012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908752" y="911063"/>
            <a:ext cx="10374495" cy="3758250"/>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50000"/>
              </a:lnSpc>
              <a:spcAft>
                <a:spcPct val="0"/>
              </a:spcAft>
              <a:defRPr/>
            </a:pPr>
            <a:endParaRPr sz="1800">
              <a:solidFill>
                <a:prstClr val="black">
                  <a:lumMod val="50000"/>
                  <a:lumOff val="50000"/>
                </a:prstClr>
              </a:solidFill>
            </a:endParaRPr>
          </a:p>
        </p:txBody>
      </p:sp>
      <p:sp>
        <p:nvSpPr>
          <p:cNvPr id="7" name="Espace réservé du texte 5">
            <a:extLst>
              <a:ext uri="{FF2B5EF4-FFF2-40B4-BE49-F238E27FC236}">
                <a16:creationId xmlns:a16="http://schemas.microsoft.com/office/drawing/2014/main" xmlns="" id="{FC1C765F-E179-44AC-A83A-DB5AC207AB51}"/>
              </a:ext>
            </a:extLst>
          </p:cNvPr>
          <p:cNvSpPr>
            <a:spLocks noGrp="1"/>
          </p:cNvSpPr>
          <p:nvPr/>
        </p:nvSpPr>
        <p:spPr>
          <a:xfrm>
            <a:off x="4678399" y="4430778"/>
            <a:ext cx="5396602" cy="1887226"/>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50000"/>
              </a:lnSpc>
              <a:spcAft>
                <a:spcPct val="0"/>
              </a:spcAft>
              <a:defRPr/>
            </a:pPr>
            <a:endParaRPr sz="1600">
              <a:solidFill>
                <a:prstClr val="black">
                  <a:lumMod val="50000"/>
                  <a:lumOff val="50000"/>
                </a:prstClr>
              </a:solidFill>
            </a:endParaRPr>
          </a:p>
        </p:txBody>
      </p:sp>
      <p:sp>
        <p:nvSpPr>
          <p:cNvPr id="5" name="Titre 4"/>
          <p:cNvSpPr>
            <a:spLocks noGrp="1"/>
          </p:cNvSpPr>
          <p:nvPr>
            <p:ph type="title"/>
          </p:nvPr>
        </p:nvSpPr>
        <p:spPr/>
        <p:txBody>
          <a:bodyPr/>
          <a:lstStyle/>
          <a:p>
            <a:r>
              <a:rPr lang="fr-FR" dirty="0"/>
              <a:t>Histoire de la Maladie</a:t>
            </a:r>
            <a:br>
              <a:rPr lang="fr-FR" dirty="0"/>
            </a:br>
            <a:endParaRPr lang="fr-FR" dirty="0"/>
          </a:p>
        </p:txBody>
      </p:sp>
      <p:sp>
        <p:nvSpPr>
          <p:cNvPr id="12" name="Espace réservé du contenu 11"/>
          <p:cNvSpPr>
            <a:spLocks noGrp="1"/>
          </p:cNvSpPr>
          <p:nvPr>
            <p:ph sz="quarter" idx="19"/>
          </p:nvPr>
        </p:nvSpPr>
        <p:spPr>
          <a:xfrm>
            <a:off x="1330720" y="668215"/>
            <a:ext cx="10434559" cy="4993325"/>
          </a:xfrm>
        </p:spPr>
        <p:txBody>
          <a:bodyPr/>
          <a:lstStyle/>
          <a:p>
            <a:pPr>
              <a:spcAft>
                <a:spcPts val="600"/>
              </a:spcAft>
            </a:pPr>
            <a:r>
              <a:rPr lang="fr-FR" sz="1800" b="1" dirty="0">
                <a:solidFill>
                  <a:srgbClr val="002C4C"/>
                </a:solidFill>
              </a:rPr>
              <a:t>Madame C. </a:t>
            </a:r>
            <a:r>
              <a:rPr lang="fr-FR" sz="1800" b="1" dirty="0" err="1">
                <a:solidFill>
                  <a:srgbClr val="002C4C"/>
                </a:solidFill>
              </a:rPr>
              <a:t>Hc</a:t>
            </a:r>
            <a:r>
              <a:rPr lang="fr-FR" sz="1800" b="1" dirty="0">
                <a:solidFill>
                  <a:srgbClr val="002C4C"/>
                </a:solidFill>
              </a:rPr>
              <a:t>, </a:t>
            </a:r>
            <a:r>
              <a:rPr lang="fr-FR" sz="1800" dirty="0">
                <a:solidFill>
                  <a:srgbClr val="002C4C"/>
                </a:solidFill>
              </a:rPr>
              <a:t>âgée de 72 ans consulte son médecin traitant pour un amaigrissement modéré depuis environ 3 mois</a:t>
            </a:r>
            <a:r>
              <a:rPr lang="fr-FR" sz="1800" dirty="0" smtClean="0">
                <a:solidFill>
                  <a:srgbClr val="002C4C"/>
                </a:solidFill>
              </a:rPr>
              <a:t>.</a:t>
            </a:r>
          </a:p>
          <a:p>
            <a:pPr>
              <a:spcAft>
                <a:spcPts val="600"/>
              </a:spcAft>
            </a:pPr>
            <a:r>
              <a:rPr lang="fr-FR" sz="1800" b="1" dirty="0" smtClean="0">
                <a:solidFill>
                  <a:srgbClr val="002C4C"/>
                </a:solidFill>
              </a:rPr>
              <a:t>Poids </a:t>
            </a:r>
            <a:r>
              <a:rPr lang="fr-FR" sz="1800" b="1" dirty="0">
                <a:solidFill>
                  <a:srgbClr val="002C4C"/>
                </a:solidFill>
              </a:rPr>
              <a:t>actuel : </a:t>
            </a:r>
            <a:r>
              <a:rPr lang="fr-FR" sz="1800" dirty="0">
                <a:solidFill>
                  <a:srgbClr val="002C4C"/>
                </a:solidFill>
              </a:rPr>
              <a:t>89 Kg (perte de 4 kg) – Taille 1m68 (IMC : 32</a:t>
            </a:r>
            <a:r>
              <a:rPr lang="fr-FR" sz="1800" dirty="0" smtClean="0">
                <a:solidFill>
                  <a:srgbClr val="002C4C"/>
                </a:solidFill>
              </a:rPr>
              <a:t>)</a:t>
            </a:r>
          </a:p>
          <a:p>
            <a:pPr>
              <a:spcAft>
                <a:spcPts val="600"/>
              </a:spcAft>
            </a:pPr>
            <a:r>
              <a:rPr lang="fr-FR" sz="1800" b="1" dirty="0" smtClean="0">
                <a:solidFill>
                  <a:srgbClr val="002C4C"/>
                </a:solidFill>
              </a:rPr>
              <a:t>Antécédents </a:t>
            </a:r>
            <a:r>
              <a:rPr lang="fr-FR" sz="1800" b="1" dirty="0">
                <a:solidFill>
                  <a:srgbClr val="002C4C"/>
                </a:solidFill>
              </a:rPr>
              <a:t>: </a:t>
            </a:r>
            <a:r>
              <a:rPr lang="fr-FR" sz="1800" dirty="0">
                <a:solidFill>
                  <a:srgbClr val="002C4C"/>
                </a:solidFill>
              </a:rPr>
              <a:t>HTA équilibrée, Hypothyroïdie traitée, Appendicectomie dans l’enfance, Hystérectomie il y a 15 ans (fibrome), OH à l’occasion (3 à 4 verres de vin par semaine depuis plus de 30 ans) non sevré </a:t>
            </a:r>
            <a:endParaRPr lang="fr-FR" sz="1800" dirty="0" smtClean="0">
              <a:solidFill>
                <a:srgbClr val="002C4C"/>
              </a:solidFill>
            </a:endParaRPr>
          </a:p>
          <a:p>
            <a:pPr>
              <a:spcAft>
                <a:spcPts val="600"/>
              </a:spcAft>
            </a:pPr>
            <a:r>
              <a:rPr lang="fr-FR" sz="1800" b="1" dirty="0" smtClean="0">
                <a:solidFill>
                  <a:srgbClr val="002C4C"/>
                </a:solidFill>
              </a:rPr>
              <a:t>BH </a:t>
            </a:r>
            <a:r>
              <a:rPr lang="fr-FR" sz="1800" b="1" dirty="0">
                <a:solidFill>
                  <a:srgbClr val="002C4C"/>
                </a:solidFill>
              </a:rPr>
              <a:t>perturbé : </a:t>
            </a:r>
            <a:r>
              <a:rPr lang="fr-FR" sz="1800" dirty="0">
                <a:solidFill>
                  <a:srgbClr val="002C4C"/>
                </a:solidFill>
              </a:rPr>
              <a:t>Cholestase </a:t>
            </a:r>
            <a:r>
              <a:rPr lang="fr-FR" sz="1800" dirty="0" err="1">
                <a:solidFill>
                  <a:srgbClr val="002C4C"/>
                </a:solidFill>
              </a:rPr>
              <a:t>anictérique</a:t>
            </a:r>
            <a:r>
              <a:rPr lang="fr-FR" sz="1800" dirty="0">
                <a:solidFill>
                  <a:srgbClr val="002C4C"/>
                </a:solidFill>
              </a:rPr>
              <a:t> (2,5 N) et transaminases &lt; à 2 N et thrombopénie à 70 000 / </a:t>
            </a:r>
            <a:r>
              <a:rPr lang="fr-FR" sz="1800" dirty="0" smtClean="0">
                <a:solidFill>
                  <a:srgbClr val="002C4C"/>
                </a:solidFill>
              </a:rPr>
              <a:t>mm</a:t>
            </a:r>
            <a:r>
              <a:rPr lang="fr-FR" sz="1800" baseline="30000" dirty="0" smtClean="0">
                <a:solidFill>
                  <a:srgbClr val="002C4C"/>
                </a:solidFill>
              </a:rPr>
              <a:t>3</a:t>
            </a:r>
          </a:p>
          <a:p>
            <a:pPr>
              <a:spcAft>
                <a:spcPts val="600"/>
              </a:spcAft>
            </a:pPr>
            <a:r>
              <a:rPr lang="fr-FR" sz="1800" b="1" dirty="0" smtClean="0">
                <a:solidFill>
                  <a:srgbClr val="002C4C"/>
                </a:solidFill>
              </a:rPr>
              <a:t>Echographie </a:t>
            </a:r>
            <a:r>
              <a:rPr lang="fr-FR" sz="1800" b="1" dirty="0">
                <a:solidFill>
                  <a:srgbClr val="002C4C"/>
                </a:solidFill>
              </a:rPr>
              <a:t>abdominale : </a:t>
            </a:r>
            <a:r>
              <a:rPr lang="fr-FR" sz="1800" dirty="0">
                <a:solidFill>
                  <a:srgbClr val="002C4C"/>
                </a:solidFill>
              </a:rPr>
              <a:t>Foie hétérogène sans hépatomégalie ni splénomégalie, masse foie droit &gt; 5 cm, pas de thrombose </a:t>
            </a:r>
            <a:r>
              <a:rPr lang="fr-FR" sz="1800" dirty="0" smtClean="0">
                <a:solidFill>
                  <a:srgbClr val="002C4C"/>
                </a:solidFill>
              </a:rPr>
              <a:t>portale</a:t>
            </a:r>
          </a:p>
          <a:p>
            <a:pPr lvl="3">
              <a:lnSpc>
                <a:spcPct val="150000"/>
              </a:lnSpc>
              <a:buClr>
                <a:srgbClr val="0070C0"/>
              </a:buClr>
              <a:buFont typeface="Century Gothic" panose="020B0502020202020204" pitchFamily="34" charset="0"/>
              <a:buChar char="►"/>
            </a:pPr>
            <a:r>
              <a:rPr lang="fr-FR" sz="1600" dirty="0" smtClean="0">
                <a:solidFill>
                  <a:srgbClr val="0070C0"/>
                </a:solidFill>
              </a:rPr>
              <a:t>TDM </a:t>
            </a:r>
            <a:r>
              <a:rPr lang="fr-FR" sz="1600" dirty="0">
                <a:solidFill>
                  <a:srgbClr val="0070C0"/>
                </a:solidFill>
              </a:rPr>
              <a:t>TAP et IRM hépatique</a:t>
            </a:r>
          </a:p>
          <a:p>
            <a:pPr lvl="3">
              <a:lnSpc>
                <a:spcPct val="150000"/>
              </a:lnSpc>
              <a:buClr>
                <a:srgbClr val="0070C0"/>
              </a:buClr>
              <a:buFont typeface="Century Gothic" panose="020B0502020202020204" pitchFamily="34" charset="0"/>
              <a:buChar char="►"/>
            </a:pPr>
            <a:r>
              <a:rPr lang="fr-FR" sz="1600" dirty="0" err="1">
                <a:solidFill>
                  <a:srgbClr val="0070C0"/>
                </a:solidFill>
              </a:rPr>
              <a:t>AlphaFP</a:t>
            </a:r>
            <a:r>
              <a:rPr lang="fr-FR" sz="1600" dirty="0">
                <a:solidFill>
                  <a:srgbClr val="0070C0"/>
                </a:solidFill>
              </a:rPr>
              <a:t> + bilan étiologique cirrhose</a:t>
            </a:r>
          </a:p>
          <a:p>
            <a:pPr lvl="3">
              <a:lnSpc>
                <a:spcPct val="150000"/>
              </a:lnSpc>
              <a:buClr>
                <a:srgbClr val="0070C0"/>
              </a:buClr>
              <a:buFont typeface="Century Gothic" panose="020B0502020202020204" pitchFamily="34" charset="0"/>
              <a:buChar char="►"/>
            </a:pPr>
            <a:r>
              <a:rPr lang="fr-FR" sz="1600" dirty="0">
                <a:solidFill>
                  <a:srgbClr val="0070C0"/>
                </a:solidFill>
              </a:rPr>
              <a:t>Ponction biopsie masse hépatique</a:t>
            </a:r>
          </a:p>
          <a:p>
            <a:pPr lvl="3">
              <a:lnSpc>
                <a:spcPct val="150000"/>
              </a:lnSpc>
              <a:buClr>
                <a:srgbClr val="0070C0"/>
              </a:buClr>
              <a:buFont typeface="Century Gothic" panose="020B0502020202020204" pitchFamily="34" charset="0"/>
              <a:buChar char="►"/>
            </a:pPr>
            <a:r>
              <a:rPr lang="fr-FR" sz="1600" dirty="0" err="1">
                <a:solidFill>
                  <a:srgbClr val="0070C0"/>
                </a:solidFill>
              </a:rPr>
              <a:t>Medullogramme</a:t>
            </a:r>
            <a:r>
              <a:rPr lang="fr-FR" sz="1600" dirty="0">
                <a:solidFill>
                  <a:srgbClr val="0070C0"/>
                </a:solidFill>
              </a:rPr>
              <a:t> et gastroscopie</a:t>
            </a:r>
          </a:p>
          <a:p>
            <a:pPr marL="0" indent="0">
              <a:buNone/>
            </a:pPr>
            <a:endParaRPr lang="fr-FR" sz="1500" dirty="0">
              <a:solidFill>
                <a:srgbClr val="002C4C"/>
              </a:solidFill>
            </a:endParaRPr>
          </a:p>
          <a:p>
            <a:endParaRPr lang="fr-FR" sz="1500" dirty="0">
              <a:solidFill>
                <a:srgbClr val="002C4C"/>
              </a:solidFill>
            </a:endParaRPr>
          </a:p>
          <a:p>
            <a:endParaRPr lang="fr-FR" sz="1500" dirty="0">
              <a:solidFill>
                <a:srgbClr val="002C4C"/>
              </a:solidFill>
            </a:endParaRPr>
          </a:p>
        </p:txBody>
      </p:sp>
    </p:spTree>
    <p:extLst>
      <p:ext uri="{BB962C8B-B14F-4D97-AF65-F5344CB8AC3E}">
        <p14:creationId xmlns:p14="http://schemas.microsoft.com/office/powerpoint/2010/main" val="1755918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624760" y="992547"/>
            <a:ext cx="2567873" cy="338775"/>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spcBef>
                <a:spcPts val="2250"/>
              </a:spcBef>
              <a:spcAft>
                <a:spcPct val="0"/>
              </a:spcAft>
              <a:buClr>
                <a:srgbClr val="FF7F4D"/>
              </a:buClr>
              <a:buFont typeface="Wingdings 3" panose="05040102010807070707" pitchFamily="18" charset="2"/>
              <a:buChar char="u"/>
              <a:defRPr/>
            </a:pPr>
            <a:r>
              <a:rPr altLang="fr-FR" sz="1800" b="1">
                <a:solidFill>
                  <a:srgbClr val="002C4C"/>
                </a:solidFill>
                <a:latin typeface="Century Gothic" panose="020F0302020204030204"/>
              </a:rPr>
              <a:t>TDM TAP :</a:t>
            </a:r>
            <a:endParaRPr sz="1800">
              <a:solidFill>
                <a:srgbClr val="002C4C"/>
              </a:solidFill>
              <a:latin typeface="Century Gothic" panose="020F0302020204030204"/>
            </a:endParaRPr>
          </a:p>
        </p:txBody>
      </p:sp>
      <p:pic>
        <p:nvPicPr>
          <p:cNvPr id="10" name="Image 9"/>
          <p:cNvPicPr>
            <a:picLocks noChangeAspect="1"/>
          </p:cNvPicPr>
          <p:nvPr/>
        </p:nvPicPr>
        <p:blipFill>
          <a:blip r:embed="rId2"/>
          <a:stretch>
            <a:fillRect/>
          </a:stretch>
        </p:blipFill>
        <p:spPr>
          <a:xfrm>
            <a:off x="1732666" y="1564048"/>
            <a:ext cx="3640523" cy="3112060"/>
          </a:xfrm>
          <a:prstGeom prst="rect">
            <a:avLst/>
          </a:prstGeom>
        </p:spPr>
      </p:pic>
      <p:sp>
        <p:nvSpPr>
          <p:cNvPr id="11" name="Espace réservé du texte 5">
            <a:extLst>
              <a:ext uri="{FF2B5EF4-FFF2-40B4-BE49-F238E27FC236}">
                <a16:creationId xmlns:a16="http://schemas.microsoft.com/office/drawing/2014/main" xmlns="" id="{FC1C765F-E179-44AC-A83A-DB5AC207AB51}"/>
              </a:ext>
            </a:extLst>
          </p:cNvPr>
          <p:cNvSpPr>
            <a:spLocks noGrp="1"/>
          </p:cNvSpPr>
          <p:nvPr/>
        </p:nvSpPr>
        <p:spPr>
          <a:xfrm>
            <a:off x="6952057" y="992547"/>
            <a:ext cx="3774726" cy="338775"/>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spcBef>
                <a:spcPts val="2250"/>
              </a:spcBef>
              <a:spcAft>
                <a:spcPct val="0"/>
              </a:spcAft>
              <a:buClr>
                <a:srgbClr val="FF7F4D"/>
              </a:buClr>
              <a:buFont typeface="Wingdings 3" panose="05040102010807070707" pitchFamily="18" charset="2"/>
              <a:buChar char="u"/>
              <a:defRPr/>
            </a:pPr>
            <a:r>
              <a:rPr altLang="fr-FR" sz="1800" b="1">
                <a:solidFill>
                  <a:srgbClr val="002C4C"/>
                </a:solidFill>
                <a:latin typeface="Century Gothic" panose="020F0302020204030204"/>
              </a:rPr>
              <a:t>IRM Hépatique :</a:t>
            </a:r>
            <a:endParaRPr sz="1800">
              <a:solidFill>
                <a:srgbClr val="002C4C"/>
              </a:solidFill>
              <a:latin typeface="Century Gothic" panose="020F0302020204030204"/>
            </a:endParaRPr>
          </a:p>
        </p:txBody>
      </p:sp>
      <p:pic>
        <p:nvPicPr>
          <p:cNvPr id="12" name="Image 11"/>
          <p:cNvPicPr>
            <a:picLocks noChangeAspect="1"/>
          </p:cNvPicPr>
          <p:nvPr/>
        </p:nvPicPr>
        <p:blipFill>
          <a:blip r:embed="rId3"/>
          <a:stretch>
            <a:fillRect/>
          </a:stretch>
        </p:blipFill>
        <p:spPr>
          <a:xfrm>
            <a:off x="7028566" y="1564047"/>
            <a:ext cx="3646446" cy="3112061"/>
          </a:xfrm>
          <a:prstGeom prst="rect">
            <a:avLst/>
          </a:prstGeom>
        </p:spPr>
      </p:pic>
      <p:sp>
        <p:nvSpPr>
          <p:cNvPr id="5" name="Rectangle 4"/>
          <p:cNvSpPr/>
          <p:nvPr/>
        </p:nvSpPr>
        <p:spPr>
          <a:xfrm>
            <a:off x="1732666" y="4819322"/>
            <a:ext cx="8942346" cy="830997"/>
          </a:xfrm>
          <a:prstGeom prst="rect">
            <a:avLst/>
          </a:prstGeom>
          <a:ln>
            <a:solidFill>
              <a:schemeClr val="bg1">
                <a:lumMod val="65000"/>
              </a:schemeClr>
            </a:solidFill>
          </a:ln>
        </p:spPr>
        <p:txBody>
          <a:bodyPr wrap="square">
            <a:spAutoFit/>
          </a:bodyPr>
          <a:lstStyle/>
          <a:p>
            <a:r>
              <a:rPr lang="fr-FR" sz="1600" b="1" dirty="0">
                <a:solidFill>
                  <a:srgbClr val="002C4C"/>
                </a:solidFill>
                <a:cs typeface="Arial" panose="020B0604020202020204" pitchFamily="34" charset="0"/>
              </a:rPr>
              <a:t>2 </a:t>
            </a:r>
            <a:r>
              <a:rPr lang="fr-FR" sz="1600" b="1" dirty="0" smtClean="0">
                <a:solidFill>
                  <a:srgbClr val="002C4C"/>
                </a:solidFill>
                <a:cs typeface="Arial" panose="020B0604020202020204" pitchFamily="34" charset="0"/>
              </a:rPr>
              <a:t>lésions hépatiques </a:t>
            </a:r>
            <a:r>
              <a:rPr lang="fr-FR" sz="1600" b="1" dirty="0">
                <a:solidFill>
                  <a:srgbClr val="002C4C"/>
                </a:solidFill>
                <a:cs typeface="Arial" panose="020B0604020202020204" pitchFamily="34" charset="0"/>
              </a:rPr>
              <a:t>compatibles à des carcinomes </a:t>
            </a:r>
            <a:r>
              <a:rPr lang="fr-FR" sz="1600" b="1" dirty="0" err="1">
                <a:solidFill>
                  <a:srgbClr val="002C4C"/>
                </a:solidFill>
                <a:cs typeface="Arial" panose="020B0604020202020204" pitchFamily="34" charset="0"/>
              </a:rPr>
              <a:t>hépato-cellulaires</a:t>
            </a:r>
            <a:r>
              <a:rPr lang="fr-FR" sz="1600" b="1" dirty="0">
                <a:solidFill>
                  <a:srgbClr val="002C4C"/>
                </a:solidFill>
                <a:cs typeface="Arial" panose="020B0604020202020204" pitchFamily="34" charset="0"/>
              </a:rPr>
              <a:t> de la jonction des segments VII et VIII et la jonction du segment IV, sans thrombose porte, sans lésion à distance sur un foie d’allure cirrhotique.</a:t>
            </a:r>
          </a:p>
        </p:txBody>
      </p:sp>
      <p:sp>
        <p:nvSpPr>
          <p:cNvPr id="2" name="Titre 1"/>
          <p:cNvSpPr>
            <a:spLocks noGrp="1"/>
          </p:cNvSpPr>
          <p:nvPr>
            <p:ph type="title"/>
          </p:nvPr>
        </p:nvSpPr>
        <p:spPr/>
        <p:txBody>
          <a:bodyPr/>
          <a:lstStyle/>
          <a:p>
            <a:r>
              <a:rPr lang="fr-FR" dirty="0"/>
              <a:t>Histoire de la Maladie</a:t>
            </a:r>
            <a:br>
              <a:rPr lang="fr-FR" dirty="0"/>
            </a:br>
            <a:endParaRPr lang="fr-FR" dirty="0"/>
          </a:p>
        </p:txBody>
      </p:sp>
    </p:spTree>
    <p:extLst>
      <p:ext uri="{BB962C8B-B14F-4D97-AF65-F5344CB8AC3E}">
        <p14:creationId xmlns:p14="http://schemas.microsoft.com/office/powerpoint/2010/main" val="3155254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597251" y="1327420"/>
            <a:ext cx="8930207" cy="1850550"/>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spcBef>
                <a:spcPts val="2250"/>
              </a:spcBef>
              <a:spcAft>
                <a:spcPct val="0"/>
              </a:spcAft>
              <a:buFont typeface="Arial" panose="020B0604020202020204" pitchFamily="34" charset="0"/>
              <a:buChar char="•"/>
              <a:defRPr/>
            </a:pPr>
            <a:endParaRPr sz="1800">
              <a:solidFill>
                <a:prstClr val="black">
                  <a:lumMod val="50000"/>
                  <a:lumOff val="50000"/>
                </a:prstClr>
              </a:solidFill>
            </a:endParaRPr>
          </a:p>
        </p:txBody>
      </p:sp>
      <p:sp>
        <p:nvSpPr>
          <p:cNvPr id="11" name="Espace réservé du texte 5">
            <a:extLst>
              <a:ext uri="{FF2B5EF4-FFF2-40B4-BE49-F238E27FC236}">
                <a16:creationId xmlns:a16="http://schemas.microsoft.com/office/drawing/2014/main" xmlns="" id="{FC1C765F-E179-44AC-A83A-DB5AC207AB51}"/>
              </a:ext>
            </a:extLst>
          </p:cNvPr>
          <p:cNvSpPr>
            <a:spLocks noGrp="1"/>
          </p:cNvSpPr>
          <p:nvPr/>
        </p:nvSpPr>
        <p:spPr>
          <a:xfrm>
            <a:off x="2705937" y="4450692"/>
            <a:ext cx="3771900" cy="338775"/>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spcBef>
                <a:spcPts val="2250"/>
              </a:spcBef>
              <a:spcAft>
                <a:spcPct val="0"/>
              </a:spcAft>
              <a:buClr>
                <a:srgbClr val="FF7F4D"/>
              </a:buClr>
              <a:buFont typeface="Century Gothic" panose="020B0502020202020204" pitchFamily="34" charset="0"/>
              <a:buChar char="►"/>
              <a:defRPr/>
            </a:pPr>
            <a:r>
              <a:rPr altLang="fr-FR" sz="1800" b="1">
                <a:solidFill>
                  <a:srgbClr val="002C4C"/>
                </a:solidFill>
                <a:latin typeface="Century Gothic" panose="020F0302020204030204"/>
              </a:rPr>
              <a:t>RCP médico-chirurgicale CHC :</a:t>
            </a:r>
            <a:endParaRPr sz="1800">
              <a:solidFill>
                <a:srgbClr val="002C4C"/>
              </a:solidFill>
              <a:latin typeface="Century Gothic" panose="020F0302020204030204"/>
            </a:endParaRPr>
          </a:p>
        </p:txBody>
      </p:sp>
      <p:pic>
        <p:nvPicPr>
          <p:cNvPr id="1026" name="Picture 2" descr="Fiches RCP | Appui Santé Nord Finistère"/>
          <p:cNvPicPr>
            <a:picLocks noChangeAspect="1" noChangeArrowheads="1"/>
          </p:cNvPicPr>
          <p:nvPr/>
        </p:nvPicPr>
        <p:blipFill rotWithShape="1">
          <a:blip r:embed="rId2">
            <a:extLst>
              <a:ext uri="{28A0092B-C50C-407E-A947-70E740481C1C}">
                <a14:useLocalDpi xmlns:a14="http://schemas.microsoft.com/office/drawing/2010/main" val="0"/>
              </a:ext>
            </a:extLst>
          </a:blip>
          <a:srcRect r="42723"/>
          <a:stretch/>
        </p:blipFill>
        <p:spPr bwMode="auto">
          <a:xfrm>
            <a:off x="7081380" y="3892656"/>
            <a:ext cx="2484443" cy="14356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3"/>
          <a:stretch>
            <a:fillRect/>
          </a:stretch>
        </p:blipFill>
        <p:spPr>
          <a:xfrm>
            <a:off x="10131135" y="153873"/>
            <a:ext cx="1982842" cy="1270344"/>
          </a:xfrm>
          <a:prstGeom prst="rect">
            <a:avLst/>
          </a:prstGeom>
        </p:spPr>
      </p:pic>
      <p:sp>
        <p:nvSpPr>
          <p:cNvPr id="8" name="Espace réservé du contenu 7"/>
          <p:cNvSpPr>
            <a:spLocks noGrp="1"/>
          </p:cNvSpPr>
          <p:nvPr>
            <p:ph sz="quarter" idx="19"/>
          </p:nvPr>
        </p:nvSpPr>
        <p:spPr>
          <a:xfrm>
            <a:off x="1200928" y="1016829"/>
            <a:ext cx="9952526" cy="4244487"/>
          </a:xfrm>
        </p:spPr>
        <p:txBody>
          <a:bodyPr/>
          <a:lstStyle/>
          <a:p>
            <a:pPr>
              <a:spcAft>
                <a:spcPts val="600"/>
              </a:spcAft>
            </a:pPr>
            <a:r>
              <a:rPr lang="fr-FR" sz="1800" b="1" dirty="0">
                <a:solidFill>
                  <a:srgbClr val="002C4C"/>
                </a:solidFill>
              </a:rPr>
              <a:t>Bilan étiologique cirrhose : </a:t>
            </a:r>
            <a:r>
              <a:rPr lang="fr-FR" sz="1800" dirty="0">
                <a:solidFill>
                  <a:srgbClr val="002C4C"/>
                </a:solidFill>
              </a:rPr>
              <a:t>RAS en dehors Alcool et </a:t>
            </a:r>
            <a:r>
              <a:rPr lang="fr-FR" sz="1800" dirty="0" err="1">
                <a:solidFill>
                  <a:srgbClr val="002C4C"/>
                </a:solidFill>
              </a:rPr>
              <a:t>Synd</a:t>
            </a:r>
            <a:r>
              <a:rPr lang="fr-FR" sz="1800" dirty="0">
                <a:solidFill>
                  <a:srgbClr val="002C4C"/>
                </a:solidFill>
              </a:rPr>
              <a:t>. </a:t>
            </a:r>
            <a:r>
              <a:rPr lang="fr-FR" sz="1800" dirty="0" err="1">
                <a:solidFill>
                  <a:srgbClr val="002C4C"/>
                </a:solidFill>
              </a:rPr>
              <a:t>Dysmétabolique</a:t>
            </a:r>
            <a:r>
              <a:rPr lang="fr-FR" sz="1800" dirty="0">
                <a:solidFill>
                  <a:srgbClr val="002C4C"/>
                </a:solidFill>
              </a:rPr>
              <a:t> </a:t>
            </a:r>
            <a:r>
              <a:rPr lang="fr-FR" sz="1800" dirty="0" smtClean="0">
                <a:solidFill>
                  <a:srgbClr val="002C4C"/>
                </a:solidFill>
              </a:rPr>
              <a:t>               (</a:t>
            </a:r>
            <a:r>
              <a:rPr lang="fr-FR" sz="1800" dirty="0">
                <a:solidFill>
                  <a:srgbClr val="002C4C"/>
                </a:solidFill>
              </a:rPr>
              <a:t>cirrhose mixte</a:t>
            </a:r>
            <a:r>
              <a:rPr lang="fr-FR" sz="1800" dirty="0" smtClean="0">
                <a:solidFill>
                  <a:srgbClr val="002C4C"/>
                </a:solidFill>
              </a:rPr>
              <a:t>)</a:t>
            </a:r>
          </a:p>
          <a:p>
            <a:pPr>
              <a:spcAft>
                <a:spcPts val="600"/>
              </a:spcAft>
            </a:pPr>
            <a:r>
              <a:rPr lang="el-GR" sz="1800" b="1" dirty="0" smtClean="0">
                <a:solidFill>
                  <a:srgbClr val="002C4C"/>
                </a:solidFill>
              </a:rPr>
              <a:t>α</a:t>
            </a:r>
            <a:r>
              <a:rPr lang="fr-FR" sz="1800" b="1" dirty="0">
                <a:solidFill>
                  <a:srgbClr val="002C4C"/>
                </a:solidFill>
              </a:rPr>
              <a:t>FP : </a:t>
            </a:r>
            <a:r>
              <a:rPr lang="fr-FR" sz="1800" dirty="0" smtClean="0">
                <a:solidFill>
                  <a:srgbClr val="002C4C"/>
                </a:solidFill>
              </a:rPr>
              <a:t>normale</a:t>
            </a:r>
          </a:p>
          <a:p>
            <a:pPr>
              <a:spcAft>
                <a:spcPts val="600"/>
              </a:spcAft>
            </a:pPr>
            <a:r>
              <a:rPr lang="fr-FR" sz="1800" b="1" dirty="0" smtClean="0">
                <a:solidFill>
                  <a:srgbClr val="002C4C"/>
                </a:solidFill>
              </a:rPr>
              <a:t>Histologie </a:t>
            </a:r>
            <a:r>
              <a:rPr lang="fr-FR" sz="1800" b="1" dirty="0">
                <a:solidFill>
                  <a:srgbClr val="002C4C"/>
                </a:solidFill>
              </a:rPr>
              <a:t>: </a:t>
            </a:r>
            <a:r>
              <a:rPr lang="fr-FR" sz="1800" dirty="0">
                <a:solidFill>
                  <a:srgbClr val="002C4C"/>
                </a:solidFill>
              </a:rPr>
              <a:t>CHC bifocal bien différencié BCLC-B développée sur une cirrhose constituée (Child A6</a:t>
            </a:r>
            <a:r>
              <a:rPr lang="fr-FR" sz="1800" dirty="0" smtClean="0">
                <a:solidFill>
                  <a:srgbClr val="002C4C"/>
                </a:solidFill>
              </a:rPr>
              <a:t>)</a:t>
            </a:r>
          </a:p>
          <a:p>
            <a:pPr>
              <a:spcAft>
                <a:spcPts val="600"/>
              </a:spcAft>
            </a:pPr>
            <a:r>
              <a:rPr lang="fr-FR" sz="1800" b="1" dirty="0" err="1" smtClean="0">
                <a:solidFill>
                  <a:srgbClr val="002C4C"/>
                </a:solidFill>
              </a:rPr>
              <a:t>Médullogramme</a:t>
            </a:r>
            <a:r>
              <a:rPr lang="fr-FR" sz="1800" b="1" dirty="0" smtClean="0">
                <a:solidFill>
                  <a:srgbClr val="002C4C"/>
                </a:solidFill>
              </a:rPr>
              <a:t> </a:t>
            </a:r>
            <a:r>
              <a:rPr lang="fr-FR" sz="1800" b="1" dirty="0">
                <a:solidFill>
                  <a:srgbClr val="002C4C"/>
                </a:solidFill>
              </a:rPr>
              <a:t>: </a:t>
            </a:r>
            <a:r>
              <a:rPr lang="fr-FR" sz="1800" dirty="0">
                <a:solidFill>
                  <a:srgbClr val="002C4C"/>
                </a:solidFill>
              </a:rPr>
              <a:t>PTI (pas de </a:t>
            </a:r>
            <a:r>
              <a:rPr lang="fr-FR" sz="1800" dirty="0" err="1" smtClean="0">
                <a:solidFill>
                  <a:srgbClr val="002C4C"/>
                </a:solidFill>
              </a:rPr>
              <a:t>myélodysplasie</a:t>
            </a:r>
            <a:r>
              <a:rPr lang="fr-FR" sz="1800" dirty="0">
                <a:solidFill>
                  <a:srgbClr val="002C4C"/>
                </a:solidFill>
              </a:rPr>
              <a:t>). Test corticoïdes : négatif (stabilité des </a:t>
            </a:r>
            <a:r>
              <a:rPr lang="fr-FR" sz="1800" dirty="0" smtClean="0">
                <a:solidFill>
                  <a:srgbClr val="002C4C"/>
                </a:solidFill>
              </a:rPr>
              <a:t>plaquettes)</a:t>
            </a:r>
          </a:p>
          <a:p>
            <a:pPr>
              <a:spcAft>
                <a:spcPts val="600"/>
              </a:spcAft>
            </a:pPr>
            <a:r>
              <a:rPr lang="fr-FR" sz="1800" b="1" dirty="0" smtClean="0">
                <a:solidFill>
                  <a:srgbClr val="002C4C"/>
                </a:solidFill>
              </a:rPr>
              <a:t>Gastroscopie </a:t>
            </a:r>
            <a:r>
              <a:rPr lang="fr-FR" sz="1800" b="1" dirty="0">
                <a:solidFill>
                  <a:srgbClr val="002C4C"/>
                </a:solidFill>
              </a:rPr>
              <a:t>: </a:t>
            </a:r>
            <a:r>
              <a:rPr lang="fr-FR" sz="1800" dirty="0">
                <a:solidFill>
                  <a:srgbClr val="002C4C"/>
                </a:solidFill>
              </a:rPr>
              <a:t>VO grade II et III sans signe de fragilité</a:t>
            </a:r>
          </a:p>
          <a:p>
            <a:endParaRPr lang="fr-FR" sz="1800" dirty="0">
              <a:solidFill>
                <a:srgbClr val="002C4C"/>
              </a:solidFill>
            </a:endParaRPr>
          </a:p>
          <a:p>
            <a:endParaRPr lang="fr-FR" sz="1800" dirty="0">
              <a:solidFill>
                <a:srgbClr val="002C4C"/>
              </a:solidFill>
            </a:endParaRPr>
          </a:p>
        </p:txBody>
      </p:sp>
      <p:sp>
        <p:nvSpPr>
          <p:cNvPr id="9" name="Titre 1"/>
          <p:cNvSpPr>
            <a:spLocks noGrp="1"/>
          </p:cNvSpPr>
          <p:nvPr>
            <p:ph type="title"/>
          </p:nvPr>
        </p:nvSpPr>
        <p:spPr>
          <a:xfrm>
            <a:off x="937845" y="83772"/>
            <a:ext cx="11254155" cy="584443"/>
          </a:xfrm>
        </p:spPr>
        <p:txBody>
          <a:bodyPr/>
          <a:lstStyle/>
          <a:p>
            <a:r>
              <a:rPr lang="fr-FR" dirty="0"/>
              <a:t>Histoire de la Maladie</a:t>
            </a:r>
            <a:br>
              <a:rPr lang="fr-FR" dirty="0"/>
            </a:br>
            <a:endParaRPr lang="fr-FR" dirty="0"/>
          </a:p>
        </p:txBody>
      </p:sp>
    </p:spTree>
    <p:extLst>
      <p:ext uri="{BB962C8B-B14F-4D97-AF65-F5344CB8AC3E}">
        <p14:creationId xmlns:p14="http://schemas.microsoft.com/office/powerpoint/2010/main" val="63906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422400" y="888688"/>
            <a:ext cx="10072914" cy="659925"/>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2250"/>
              </a:spcBef>
              <a:spcAft>
                <a:spcPct val="0"/>
              </a:spcAft>
              <a:defRPr/>
            </a:pPr>
            <a:r>
              <a:rPr altLang="fr-FR" sz="1800" b="1">
                <a:solidFill>
                  <a:srgbClr val="002C4C"/>
                </a:solidFill>
                <a:latin typeface="Century Gothic" panose="020F0302020204030204"/>
              </a:rPr>
              <a:t>Quelle stratégie thérapeutique auriez-vous envisagée ? (plusieurs réponses possibles)</a:t>
            </a:r>
            <a:endParaRPr sz="1800">
              <a:solidFill>
                <a:srgbClr val="002C4C"/>
              </a:solidFill>
              <a:latin typeface="Century Gothic" panose="020F0302020204030204"/>
            </a:endParaRPr>
          </a:p>
        </p:txBody>
      </p:sp>
      <p:graphicFrame>
        <p:nvGraphicFramePr>
          <p:cNvPr id="2" name="Tableau 1"/>
          <p:cNvGraphicFramePr>
            <a:graphicFrameLocks noGrp="1"/>
          </p:cNvGraphicFramePr>
          <p:nvPr>
            <p:extLst/>
          </p:nvPr>
        </p:nvGraphicFramePr>
        <p:xfrm>
          <a:off x="2058126" y="1951657"/>
          <a:ext cx="8128000" cy="2899015"/>
        </p:xfrm>
        <a:graphic>
          <a:graphicData uri="http://schemas.openxmlformats.org/drawingml/2006/table">
            <a:tbl>
              <a:tblPr firstRow="1" bandRow="1">
                <a:tableStyleId>{0505E3EF-67EA-436B-97B2-0124C06EBD24}</a:tableStyleId>
              </a:tblPr>
              <a:tblGrid>
                <a:gridCol w="752124">
                  <a:extLst>
                    <a:ext uri="{9D8B030D-6E8A-4147-A177-3AD203B41FA5}">
                      <a16:colId xmlns:a16="http://schemas.microsoft.com/office/drawing/2014/main" xmlns="" val="1593310967"/>
                    </a:ext>
                  </a:extLst>
                </a:gridCol>
                <a:gridCol w="7375876">
                  <a:extLst>
                    <a:ext uri="{9D8B030D-6E8A-4147-A177-3AD203B41FA5}">
                      <a16:colId xmlns:a16="http://schemas.microsoft.com/office/drawing/2014/main" xmlns="" val="1736445385"/>
                    </a:ext>
                  </a:extLst>
                </a:gridCol>
              </a:tblGrid>
              <a:tr h="579803">
                <a:tc>
                  <a:txBody>
                    <a:bodyPr/>
                    <a:lstStyle/>
                    <a:p>
                      <a:pPr algn="ctr"/>
                      <a:r>
                        <a:rPr lang="fr-FR" b="1" dirty="0" smtClean="0">
                          <a:solidFill>
                            <a:srgbClr val="002C4C"/>
                          </a:solidFill>
                        </a:rPr>
                        <a:t>A</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rgbClr val="002C4C"/>
                          </a:solidFill>
                        </a:rPr>
                        <a:t>Résection chirurgicale des 2 lésions hépatiques</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4508892"/>
                  </a:ext>
                </a:extLst>
              </a:tr>
              <a:tr h="579803">
                <a:tc>
                  <a:txBody>
                    <a:bodyPr/>
                    <a:lstStyle/>
                    <a:p>
                      <a:pPr algn="ctr"/>
                      <a:r>
                        <a:rPr lang="fr-FR" b="1" dirty="0" smtClean="0">
                          <a:solidFill>
                            <a:srgbClr val="002C4C"/>
                          </a:solidFill>
                        </a:rPr>
                        <a:t>B</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rgbClr val="002C4C"/>
                          </a:solidFill>
                        </a:rPr>
                        <a:t>CEL ou REL</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37514763"/>
                  </a:ext>
                </a:extLst>
              </a:tr>
              <a:tr h="579803">
                <a:tc>
                  <a:txBody>
                    <a:bodyPr/>
                    <a:lstStyle/>
                    <a:p>
                      <a:pPr algn="ctr"/>
                      <a:r>
                        <a:rPr lang="fr-FR" b="1" dirty="0" smtClean="0">
                          <a:solidFill>
                            <a:srgbClr val="002C4C"/>
                          </a:solidFill>
                        </a:rPr>
                        <a:t>C</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rgbClr val="002C4C"/>
                          </a:solidFill>
                        </a:rPr>
                        <a:t>Traitement systémique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287298"/>
                  </a:ext>
                </a:extLst>
              </a:tr>
              <a:tr h="579803">
                <a:tc>
                  <a:txBody>
                    <a:bodyPr/>
                    <a:lstStyle/>
                    <a:p>
                      <a:pPr algn="ctr"/>
                      <a:r>
                        <a:rPr lang="fr-FR" b="1" dirty="0" smtClean="0">
                          <a:solidFill>
                            <a:srgbClr val="002C4C"/>
                          </a:solidFill>
                        </a:rPr>
                        <a:t>D</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rgbClr val="002C4C"/>
                          </a:solidFill>
                        </a:rPr>
                        <a:t>Instauration d’un </a:t>
                      </a:r>
                      <a:r>
                        <a:rPr lang="el-GR" b="1" dirty="0" smtClean="0">
                          <a:solidFill>
                            <a:srgbClr val="002C4C"/>
                          </a:solidFill>
                        </a:rPr>
                        <a:t>β</a:t>
                      </a:r>
                      <a:r>
                        <a:rPr lang="fr-FR" b="1" dirty="0" smtClean="0">
                          <a:solidFill>
                            <a:srgbClr val="002C4C"/>
                          </a:solidFill>
                        </a:rPr>
                        <a:t>-bloquant</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7057053"/>
                  </a:ext>
                </a:extLst>
              </a:tr>
              <a:tr h="579803">
                <a:tc>
                  <a:txBody>
                    <a:bodyPr/>
                    <a:lstStyle/>
                    <a:p>
                      <a:pPr algn="ctr"/>
                      <a:r>
                        <a:rPr lang="fr-FR" b="1" dirty="0" smtClean="0">
                          <a:solidFill>
                            <a:srgbClr val="002C4C"/>
                          </a:solidFill>
                        </a:rPr>
                        <a:t>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rgbClr val="002C4C"/>
                          </a:solidFill>
                        </a:rPr>
                        <a:t>Transplantation hépatique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8674085"/>
                  </a:ext>
                </a:extLst>
              </a:tr>
            </a:tbl>
          </a:graphicData>
        </a:graphic>
      </p:graphicFrame>
      <p:sp>
        <p:nvSpPr>
          <p:cNvPr id="5" name="Titre 4"/>
          <p:cNvSpPr>
            <a:spLocks noGrp="1"/>
          </p:cNvSpPr>
          <p:nvPr>
            <p:ph type="title"/>
          </p:nvPr>
        </p:nvSpPr>
        <p:spPr/>
        <p:txBody>
          <a:bodyPr/>
          <a:lstStyle/>
          <a:p>
            <a:r>
              <a:rPr lang="fr-FR" dirty="0" smtClean="0"/>
              <a:t>Question 1</a:t>
            </a:r>
            <a:r>
              <a:rPr lang="fr-FR" dirty="0"/>
              <a:t/>
            </a:r>
            <a:br>
              <a:rPr lang="fr-FR" dirty="0"/>
            </a:br>
            <a:endParaRPr lang="fr-FR" dirty="0"/>
          </a:p>
        </p:txBody>
      </p:sp>
    </p:spTree>
    <p:extLst>
      <p:ext uri="{BB962C8B-B14F-4D97-AF65-F5344CB8AC3E}">
        <p14:creationId xmlns:p14="http://schemas.microsoft.com/office/powerpoint/2010/main" val="2417045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422400" y="888688"/>
            <a:ext cx="10072914" cy="659925"/>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2250"/>
              </a:spcBef>
              <a:spcAft>
                <a:spcPct val="0"/>
              </a:spcAft>
              <a:defRPr/>
            </a:pPr>
            <a:r>
              <a:rPr altLang="fr-FR" sz="1800" b="1">
                <a:solidFill>
                  <a:srgbClr val="002C4C"/>
                </a:solidFill>
                <a:latin typeface="Century Gothic" panose="020F0302020204030204"/>
              </a:rPr>
              <a:t>Quelle stratégie thérapeutique auriez-vous envisagée ? (plusieurs réponses possibles)</a:t>
            </a:r>
            <a:endParaRPr sz="1800">
              <a:solidFill>
                <a:srgbClr val="002C4C"/>
              </a:solidFill>
              <a:latin typeface="Century Gothic" panose="020F0302020204030204"/>
            </a:endParaRPr>
          </a:p>
        </p:txBody>
      </p:sp>
      <p:graphicFrame>
        <p:nvGraphicFramePr>
          <p:cNvPr id="2" name="Tableau 1"/>
          <p:cNvGraphicFramePr>
            <a:graphicFrameLocks noGrp="1"/>
          </p:cNvGraphicFramePr>
          <p:nvPr>
            <p:extLst/>
          </p:nvPr>
        </p:nvGraphicFramePr>
        <p:xfrm>
          <a:off x="2058126" y="1951657"/>
          <a:ext cx="8128000" cy="2899015"/>
        </p:xfrm>
        <a:graphic>
          <a:graphicData uri="http://schemas.openxmlformats.org/drawingml/2006/table">
            <a:tbl>
              <a:tblPr firstRow="1" bandRow="1">
                <a:tableStyleId>{0505E3EF-67EA-436B-97B2-0124C06EBD24}</a:tableStyleId>
              </a:tblPr>
              <a:tblGrid>
                <a:gridCol w="752124">
                  <a:extLst>
                    <a:ext uri="{9D8B030D-6E8A-4147-A177-3AD203B41FA5}">
                      <a16:colId xmlns:a16="http://schemas.microsoft.com/office/drawing/2014/main" xmlns="" val="1593310967"/>
                    </a:ext>
                  </a:extLst>
                </a:gridCol>
                <a:gridCol w="7375876">
                  <a:extLst>
                    <a:ext uri="{9D8B030D-6E8A-4147-A177-3AD203B41FA5}">
                      <a16:colId xmlns:a16="http://schemas.microsoft.com/office/drawing/2014/main" xmlns="" val="1736445385"/>
                    </a:ext>
                  </a:extLst>
                </a:gridCol>
              </a:tblGrid>
              <a:tr h="579803">
                <a:tc>
                  <a:txBody>
                    <a:bodyPr/>
                    <a:lstStyle/>
                    <a:p>
                      <a:pPr algn="ctr"/>
                      <a:r>
                        <a:rPr lang="fr-FR" b="1" dirty="0" smtClean="0">
                          <a:solidFill>
                            <a:schemeClr val="bg1">
                              <a:lumMod val="75000"/>
                            </a:schemeClr>
                          </a:solidFill>
                        </a:rPr>
                        <a:t>A</a:t>
                      </a:r>
                      <a:endParaRPr lang="fr-FR" b="1" dirty="0">
                        <a:solidFill>
                          <a:schemeClr val="bg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chemeClr val="bg1">
                              <a:lumMod val="75000"/>
                            </a:schemeClr>
                          </a:solidFill>
                        </a:rPr>
                        <a:t>Résection chirurgicale des 2 lésions hépatiques</a:t>
                      </a:r>
                      <a:endParaRPr lang="fr-FR" b="1" dirty="0">
                        <a:solidFill>
                          <a:schemeClr val="bg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4508892"/>
                  </a:ext>
                </a:extLst>
              </a:tr>
              <a:tr h="579803">
                <a:tc>
                  <a:txBody>
                    <a:bodyPr/>
                    <a:lstStyle/>
                    <a:p>
                      <a:pPr algn="ctr"/>
                      <a:r>
                        <a:rPr lang="fr-FR" b="1" dirty="0" smtClean="0">
                          <a:solidFill>
                            <a:srgbClr val="002C4C"/>
                          </a:solidFill>
                        </a:rPr>
                        <a:t>B</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rgbClr val="002C4C"/>
                          </a:solidFill>
                        </a:rPr>
                        <a:t>CEL ou REL</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37514763"/>
                  </a:ext>
                </a:extLst>
              </a:tr>
              <a:tr h="579803">
                <a:tc>
                  <a:txBody>
                    <a:bodyPr/>
                    <a:lstStyle/>
                    <a:p>
                      <a:pPr algn="ctr"/>
                      <a:r>
                        <a:rPr lang="fr-FR" b="1" dirty="0" smtClean="0">
                          <a:solidFill>
                            <a:schemeClr val="bg1">
                              <a:lumMod val="75000"/>
                            </a:schemeClr>
                          </a:solidFill>
                        </a:rPr>
                        <a:t>C</a:t>
                      </a:r>
                      <a:endParaRPr lang="fr-FR" b="1" dirty="0">
                        <a:solidFill>
                          <a:schemeClr val="bg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chemeClr val="bg1">
                              <a:lumMod val="75000"/>
                            </a:schemeClr>
                          </a:solidFill>
                        </a:rPr>
                        <a:t>Traitement systémique</a:t>
                      </a:r>
                      <a:endParaRPr lang="fr-FR" b="1" dirty="0">
                        <a:solidFill>
                          <a:schemeClr val="bg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287298"/>
                  </a:ext>
                </a:extLst>
              </a:tr>
              <a:tr h="579803">
                <a:tc>
                  <a:txBody>
                    <a:bodyPr/>
                    <a:lstStyle/>
                    <a:p>
                      <a:pPr algn="ctr"/>
                      <a:r>
                        <a:rPr lang="fr-FR" b="1" dirty="0" smtClean="0">
                          <a:solidFill>
                            <a:srgbClr val="002C4C"/>
                          </a:solidFill>
                        </a:rPr>
                        <a:t>D</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rgbClr val="002C4C"/>
                          </a:solidFill>
                        </a:rPr>
                        <a:t>Instauration d’un </a:t>
                      </a:r>
                      <a:r>
                        <a:rPr lang="el-GR" b="1" dirty="0" smtClean="0">
                          <a:solidFill>
                            <a:srgbClr val="002C4C"/>
                          </a:solidFill>
                        </a:rPr>
                        <a:t>β</a:t>
                      </a:r>
                      <a:r>
                        <a:rPr lang="fr-FR" b="1" dirty="0" smtClean="0">
                          <a:solidFill>
                            <a:srgbClr val="002C4C"/>
                          </a:solidFill>
                        </a:rPr>
                        <a:t>-bloquant</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7057053"/>
                  </a:ext>
                </a:extLst>
              </a:tr>
              <a:tr h="579803">
                <a:tc>
                  <a:txBody>
                    <a:bodyPr/>
                    <a:lstStyle/>
                    <a:p>
                      <a:pPr algn="ctr"/>
                      <a:r>
                        <a:rPr lang="fr-FR" b="1" dirty="0" smtClean="0">
                          <a:solidFill>
                            <a:schemeClr val="bg1">
                              <a:lumMod val="75000"/>
                            </a:schemeClr>
                          </a:solidFill>
                        </a:rPr>
                        <a:t>E</a:t>
                      </a:r>
                      <a:endParaRPr lang="fr-FR" b="1" dirty="0">
                        <a:solidFill>
                          <a:schemeClr val="bg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b="1" dirty="0" smtClean="0">
                          <a:solidFill>
                            <a:schemeClr val="bg1">
                              <a:lumMod val="75000"/>
                            </a:schemeClr>
                          </a:solidFill>
                        </a:rPr>
                        <a:t>Transplantation hépatique</a:t>
                      </a:r>
                      <a:endParaRPr lang="fr-FR" b="1" dirty="0">
                        <a:solidFill>
                          <a:schemeClr val="bg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8674085"/>
                  </a:ext>
                </a:extLst>
              </a:tr>
            </a:tbl>
          </a:graphicData>
        </a:graphic>
      </p:graphicFrame>
      <p:sp>
        <p:nvSpPr>
          <p:cNvPr id="5" name="Titre 4"/>
          <p:cNvSpPr>
            <a:spLocks noGrp="1"/>
          </p:cNvSpPr>
          <p:nvPr>
            <p:ph type="title"/>
          </p:nvPr>
        </p:nvSpPr>
        <p:spPr/>
        <p:txBody>
          <a:bodyPr/>
          <a:lstStyle/>
          <a:p>
            <a:r>
              <a:rPr lang="fr-FR" dirty="0" smtClean="0"/>
              <a:t>Réponse 1</a:t>
            </a:r>
            <a:r>
              <a:rPr lang="fr-FR" dirty="0"/>
              <a:t/>
            </a:r>
            <a:br>
              <a:rPr lang="fr-FR" dirty="0"/>
            </a:br>
            <a:endParaRPr lang="fr-FR" dirty="0"/>
          </a:p>
        </p:txBody>
      </p:sp>
    </p:spTree>
    <p:extLst>
      <p:ext uri="{BB962C8B-B14F-4D97-AF65-F5344CB8AC3E}">
        <p14:creationId xmlns:p14="http://schemas.microsoft.com/office/powerpoint/2010/main" val="3396604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221" y="41552"/>
            <a:ext cx="11254155" cy="584443"/>
          </a:xfrm>
        </p:spPr>
        <p:txBody>
          <a:bodyPr/>
          <a:lstStyle/>
          <a:p>
            <a:r>
              <a:rPr lang="fr-FR" dirty="0"/>
              <a:t>BCLC-B</a:t>
            </a:r>
            <a:br>
              <a:rPr lang="fr-FR" dirty="0"/>
            </a:br>
            <a:endParaRPr lang="fr-FR" dirty="0"/>
          </a:p>
        </p:txBody>
      </p:sp>
      <p:sp>
        <p:nvSpPr>
          <p:cNvPr id="3" name="Espace réservé du contenu 2"/>
          <p:cNvSpPr>
            <a:spLocks noGrp="1"/>
          </p:cNvSpPr>
          <p:nvPr>
            <p:ph sz="quarter" idx="16"/>
          </p:nvPr>
        </p:nvSpPr>
        <p:spPr>
          <a:xfrm>
            <a:off x="1165130" y="6262147"/>
            <a:ext cx="5524232" cy="351315"/>
          </a:xfrm>
        </p:spPr>
        <p:txBody>
          <a:bodyPr/>
          <a:lstStyle/>
          <a:p>
            <a:r>
              <a:rPr lang="en-US" sz="1100" dirty="0">
                <a:latin typeface="+mn-lt"/>
              </a:rPr>
              <a:t>EASL Clinical Practice Guidelines: Management of hepatocellular carcinoma. J </a:t>
            </a:r>
            <a:r>
              <a:rPr lang="en-US" sz="1100" dirty="0" err="1">
                <a:latin typeface="+mn-lt"/>
              </a:rPr>
              <a:t>Hepatol</a:t>
            </a:r>
            <a:r>
              <a:rPr lang="en-US" sz="1100" dirty="0">
                <a:latin typeface="+mn-lt"/>
              </a:rPr>
              <a:t> 2018;69:182-36</a:t>
            </a:r>
          </a:p>
          <a:p>
            <a:endParaRPr lang="fr-FR" sz="1100" dirty="0">
              <a:latin typeface="+mn-lt"/>
            </a:endParaRPr>
          </a:p>
        </p:txBody>
      </p:sp>
      <p:grpSp>
        <p:nvGrpSpPr>
          <p:cNvPr id="8" name="Groupe 7"/>
          <p:cNvGrpSpPr/>
          <p:nvPr/>
        </p:nvGrpSpPr>
        <p:grpSpPr>
          <a:xfrm>
            <a:off x="1165130" y="625995"/>
            <a:ext cx="10214285" cy="5207799"/>
            <a:chOff x="679985" y="202400"/>
            <a:chExt cx="11296425" cy="5431399"/>
          </a:xfrm>
        </p:grpSpPr>
        <p:grpSp>
          <p:nvGrpSpPr>
            <p:cNvPr id="9" name="Groupe 8"/>
            <p:cNvGrpSpPr/>
            <p:nvPr/>
          </p:nvGrpSpPr>
          <p:grpSpPr>
            <a:xfrm>
              <a:off x="679985" y="202400"/>
              <a:ext cx="11242181" cy="4902853"/>
              <a:chOff x="1849252" y="1085442"/>
              <a:chExt cx="8441517" cy="4743827"/>
            </a:xfrm>
            <a:effectLst/>
          </p:grpSpPr>
          <p:cxnSp>
            <p:nvCxnSpPr>
              <p:cNvPr id="10" name="Connecteur droit avec flèche 9"/>
              <p:cNvCxnSpPr>
                <a:stCxn id="11" idx="2"/>
                <a:endCxn id="13" idx="0"/>
              </p:cNvCxnSpPr>
              <p:nvPr/>
            </p:nvCxnSpPr>
            <p:spPr>
              <a:xfrm>
                <a:off x="6661761" y="1361930"/>
                <a:ext cx="1" cy="168926"/>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sp>
            <p:nvSpPr>
              <p:cNvPr id="11" name="Rectangle 10"/>
              <p:cNvSpPr/>
              <p:nvPr/>
            </p:nvSpPr>
            <p:spPr>
              <a:xfrm>
                <a:off x="6443714" y="1085442"/>
                <a:ext cx="436094" cy="276488"/>
              </a:xfrm>
              <a:prstGeom prst="rect">
                <a:avLst/>
              </a:prstGeom>
              <a:solidFill>
                <a:sysClr val="window" lastClr="FFFFFF"/>
              </a:solidFill>
              <a:ln>
                <a:solidFill>
                  <a:sysClr val="window" lastClr="FFFFFF">
                    <a:lumMod val="75000"/>
                  </a:sysClr>
                </a:solidFill>
              </a:ln>
              <a:effectLst/>
            </p:spPr>
            <p:txBody>
              <a:bodyPr wrap="none">
                <a:spAutoFit/>
              </a:bodyPr>
              <a:lstStyle/>
              <a:p>
                <a:pPr algn="ctr">
                  <a:defRPr/>
                </a:pPr>
                <a:r>
                  <a:rPr lang="fr-FR" sz="1200" b="1" kern="0" dirty="0" smtClean="0">
                    <a:solidFill>
                      <a:srgbClr val="000000"/>
                    </a:solidFill>
                    <a:cs typeface="Arial" pitchFamily="34" charset="0"/>
                  </a:rPr>
                  <a:t>HCC</a:t>
                </a:r>
                <a:endParaRPr lang="fr-FR" sz="1200" b="1" kern="0" dirty="0" smtClean="0">
                  <a:solidFill>
                    <a:prstClr val="black"/>
                  </a:solidFill>
                  <a:cs typeface="Arial" pitchFamily="34" charset="0"/>
                </a:endParaRPr>
              </a:p>
            </p:txBody>
          </p:sp>
          <p:sp>
            <p:nvSpPr>
              <p:cNvPr id="12" name="Rectangle 11"/>
              <p:cNvSpPr/>
              <p:nvPr/>
            </p:nvSpPr>
            <p:spPr>
              <a:xfrm>
                <a:off x="2082829" y="1530855"/>
                <a:ext cx="1327563" cy="460813"/>
              </a:xfrm>
              <a:prstGeom prst="rect">
                <a:avLst/>
              </a:prstGeom>
            </p:spPr>
            <p:txBody>
              <a:bodyPr wrap="none">
                <a:spAutoFit/>
              </a:bodyPr>
              <a:lstStyle/>
              <a:p>
                <a:pPr algn="ctr">
                  <a:defRPr/>
                </a:pPr>
                <a:r>
                  <a:rPr lang="fr-FR" sz="1200" b="1" kern="0" dirty="0" smtClean="0">
                    <a:solidFill>
                      <a:srgbClr val="000000"/>
                    </a:solidFill>
                    <a:cs typeface="Arial" pitchFamily="34" charset="0"/>
                  </a:rPr>
                  <a:t>Stade 0</a:t>
                </a:r>
                <a:r>
                  <a:rPr lang="fr-FR" sz="1200" kern="0" dirty="0" smtClean="0">
                    <a:solidFill>
                      <a:srgbClr val="000000"/>
                    </a:solidFill>
                    <a:cs typeface="Arial" pitchFamily="34" charset="0"/>
                  </a:rPr>
                  <a:t/>
                </a:r>
                <a:br>
                  <a:rPr lang="fr-FR" sz="1200" kern="0" dirty="0" smtClean="0">
                    <a:solidFill>
                      <a:srgbClr val="000000"/>
                    </a:solidFill>
                    <a:cs typeface="Arial" pitchFamily="34" charset="0"/>
                  </a:rPr>
                </a:br>
                <a:r>
                  <a:rPr lang="fr-FR" sz="1200" kern="0" dirty="0" smtClean="0">
                    <a:solidFill>
                      <a:srgbClr val="000000"/>
                    </a:solidFill>
                    <a:cs typeface="Arial" pitchFamily="34" charset="0"/>
                  </a:rPr>
                  <a:t>PST 0, Child-</a:t>
                </a:r>
                <a:r>
                  <a:rPr lang="fr-FR" sz="1200" kern="0" dirty="0" err="1" smtClean="0">
                    <a:solidFill>
                      <a:srgbClr val="000000"/>
                    </a:solidFill>
                    <a:cs typeface="Arial" pitchFamily="34" charset="0"/>
                  </a:rPr>
                  <a:t>Pugh</a:t>
                </a:r>
                <a:r>
                  <a:rPr lang="fr-FR" sz="1200" kern="0" dirty="0" smtClean="0">
                    <a:solidFill>
                      <a:srgbClr val="000000"/>
                    </a:solidFill>
                    <a:cs typeface="Arial" pitchFamily="34" charset="0"/>
                  </a:rPr>
                  <a:t> A</a:t>
                </a:r>
                <a:endParaRPr lang="fr-FR" sz="1200" kern="0" dirty="0" smtClean="0">
                  <a:solidFill>
                    <a:prstClr val="black"/>
                  </a:solidFill>
                  <a:cs typeface="Arial" pitchFamily="34" charset="0"/>
                </a:endParaRPr>
              </a:p>
            </p:txBody>
          </p:sp>
          <p:sp>
            <p:nvSpPr>
              <p:cNvPr id="13" name="Rectangle 12"/>
              <p:cNvSpPr/>
              <p:nvPr/>
            </p:nvSpPr>
            <p:spPr>
              <a:xfrm>
                <a:off x="5884400" y="1530855"/>
                <a:ext cx="1554722" cy="460813"/>
              </a:xfrm>
              <a:prstGeom prst="rect">
                <a:avLst/>
              </a:prstGeom>
            </p:spPr>
            <p:txBody>
              <a:bodyPr wrap="none">
                <a:spAutoFit/>
              </a:bodyPr>
              <a:lstStyle/>
              <a:p>
                <a:pPr algn="ctr">
                  <a:defRPr/>
                </a:pPr>
                <a:r>
                  <a:rPr lang="fr-FR" sz="1200" b="1" kern="0" dirty="0" smtClean="0">
                    <a:solidFill>
                      <a:srgbClr val="000000"/>
                    </a:solidFill>
                    <a:cs typeface="Arial" pitchFamily="34" charset="0"/>
                  </a:rPr>
                  <a:t>Stade A-C</a:t>
                </a:r>
                <a:r>
                  <a:rPr lang="fr-FR" sz="1200" kern="0" dirty="0" smtClean="0">
                    <a:solidFill>
                      <a:srgbClr val="000000"/>
                    </a:solidFill>
                    <a:cs typeface="Arial" pitchFamily="34" charset="0"/>
                  </a:rPr>
                  <a:t/>
                </a:r>
                <a:br>
                  <a:rPr lang="fr-FR" sz="1200" kern="0" dirty="0" smtClean="0">
                    <a:solidFill>
                      <a:srgbClr val="000000"/>
                    </a:solidFill>
                    <a:cs typeface="Arial" pitchFamily="34" charset="0"/>
                  </a:rPr>
                </a:br>
                <a:r>
                  <a:rPr lang="fr-FR" sz="1200" kern="0" dirty="0" smtClean="0">
                    <a:solidFill>
                      <a:srgbClr val="000000"/>
                    </a:solidFill>
                    <a:cs typeface="Arial" pitchFamily="34" charset="0"/>
                  </a:rPr>
                  <a:t>PST 0-2, Child-</a:t>
                </a:r>
                <a:r>
                  <a:rPr lang="fr-FR" sz="1200" kern="0" dirty="0" err="1" smtClean="0">
                    <a:solidFill>
                      <a:srgbClr val="000000"/>
                    </a:solidFill>
                    <a:cs typeface="Arial" pitchFamily="34" charset="0"/>
                  </a:rPr>
                  <a:t>Pugh</a:t>
                </a:r>
                <a:r>
                  <a:rPr lang="fr-FR" sz="1200" kern="0" dirty="0" smtClean="0">
                    <a:solidFill>
                      <a:srgbClr val="000000"/>
                    </a:solidFill>
                    <a:cs typeface="Arial" pitchFamily="34" charset="0"/>
                  </a:rPr>
                  <a:t> A-B</a:t>
                </a:r>
                <a:endParaRPr lang="fr-FR" sz="1200" kern="0" dirty="0" smtClean="0">
                  <a:solidFill>
                    <a:prstClr val="black"/>
                  </a:solidFill>
                  <a:cs typeface="Arial" pitchFamily="34" charset="0"/>
                </a:endParaRPr>
              </a:p>
            </p:txBody>
          </p:sp>
          <p:sp>
            <p:nvSpPr>
              <p:cNvPr id="14" name="Rectangle 13"/>
              <p:cNvSpPr/>
              <p:nvPr/>
            </p:nvSpPr>
            <p:spPr>
              <a:xfrm>
                <a:off x="8841702" y="1530855"/>
                <a:ext cx="1449067" cy="460813"/>
              </a:xfrm>
              <a:prstGeom prst="rect">
                <a:avLst/>
              </a:prstGeom>
            </p:spPr>
            <p:txBody>
              <a:bodyPr wrap="none">
                <a:spAutoFit/>
              </a:bodyPr>
              <a:lstStyle/>
              <a:p>
                <a:pPr algn="ctr">
                  <a:defRPr/>
                </a:pPr>
                <a:r>
                  <a:rPr lang="fr-FR" sz="1200" b="1" kern="0" dirty="0" smtClean="0">
                    <a:solidFill>
                      <a:srgbClr val="000000"/>
                    </a:solidFill>
                    <a:cs typeface="Arial" pitchFamily="34" charset="0"/>
                  </a:rPr>
                  <a:t>Stade D</a:t>
                </a:r>
                <a:r>
                  <a:rPr lang="fr-FR" sz="1200" kern="0" dirty="0" smtClean="0">
                    <a:solidFill>
                      <a:srgbClr val="000000"/>
                    </a:solidFill>
                    <a:cs typeface="Arial" pitchFamily="34" charset="0"/>
                  </a:rPr>
                  <a:t/>
                </a:r>
                <a:br>
                  <a:rPr lang="fr-FR" sz="1200" kern="0" dirty="0" smtClean="0">
                    <a:solidFill>
                      <a:srgbClr val="000000"/>
                    </a:solidFill>
                    <a:cs typeface="Arial" pitchFamily="34" charset="0"/>
                  </a:rPr>
                </a:br>
                <a:r>
                  <a:rPr lang="fr-FR" sz="1200" kern="0" dirty="0" smtClean="0">
                    <a:solidFill>
                      <a:srgbClr val="000000"/>
                    </a:solidFill>
                    <a:cs typeface="Arial" pitchFamily="34" charset="0"/>
                  </a:rPr>
                  <a:t>PST &gt; 2, Child-</a:t>
                </a:r>
                <a:r>
                  <a:rPr lang="fr-FR" sz="1200" kern="0" dirty="0" err="1" smtClean="0">
                    <a:solidFill>
                      <a:srgbClr val="000000"/>
                    </a:solidFill>
                    <a:cs typeface="Arial" pitchFamily="34" charset="0"/>
                  </a:rPr>
                  <a:t>Pugh</a:t>
                </a:r>
                <a:r>
                  <a:rPr lang="fr-FR" sz="1200" kern="0" dirty="0" smtClean="0">
                    <a:solidFill>
                      <a:srgbClr val="000000"/>
                    </a:solidFill>
                    <a:cs typeface="Arial" pitchFamily="34" charset="0"/>
                  </a:rPr>
                  <a:t> C</a:t>
                </a:r>
                <a:endParaRPr lang="fr-FR" sz="1200" kern="0" dirty="0" smtClean="0">
                  <a:solidFill>
                    <a:prstClr val="black"/>
                  </a:solidFill>
                  <a:cs typeface="Arial" pitchFamily="34" charset="0"/>
                </a:endParaRPr>
              </a:p>
            </p:txBody>
          </p:sp>
          <p:sp>
            <p:nvSpPr>
              <p:cNvPr id="15" name="Rectangle 14"/>
              <p:cNvSpPr/>
              <p:nvPr/>
            </p:nvSpPr>
            <p:spPr>
              <a:xfrm>
                <a:off x="1980803" y="2372885"/>
                <a:ext cx="1532269" cy="645138"/>
              </a:xfrm>
              <a:prstGeom prst="rect">
                <a:avLst/>
              </a:prstGeom>
            </p:spPr>
            <p:txBody>
              <a:bodyPr wrap="none">
                <a:spAutoFit/>
              </a:bodyPr>
              <a:lstStyle/>
              <a:p>
                <a:pPr algn="ctr">
                  <a:defRPr/>
                </a:pPr>
                <a:r>
                  <a:rPr lang="fr-FR" sz="1200" kern="0" dirty="0" smtClean="0">
                    <a:solidFill>
                      <a:srgbClr val="000000"/>
                    </a:solidFill>
                    <a:cs typeface="Arial" pitchFamily="34" charset="0"/>
                  </a:rPr>
                  <a:t>Stade très précoce (0)</a:t>
                </a:r>
                <a:br>
                  <a:rPr lang="fr-FR" sz="1200" kern="0" dirty="0" smtClean="0">
                    <a:solidFill>
                      <a:srgbClr val="000000"/>
                    </a:solidFill>
                    <a:cs typeface="Arial" pitchFamily="34" charset="0"/>
                  </a:rPr>
                </a:br>
                <a:r>
                  <a:rPr lang="fr-FR" sz="1200" kern="0" dirty="0" smtClean="0">
                    <a:solidFill>
                      <a:srgbClr val="000000"/>
                    </a:solidFill>
                    <a:cs typeface="Arial" pitchFamily="34" charset="0"/>
                  </a:rPr>
                  <a:t>Unique &lt; 2 cm</a:t>
                </a:r>
                <a:br>
                  <a:rPr lang="fr-FR" sz="1200" kern="0" dirty="0" smtClean="0">
                    <a:solidFill>
                      <a:srgbClr val="000000"/>
                    </a:solidFill>
                    <a:cs typeface="Arial" pitchFamily="34" charset="0"/>
                  </a:rPr>
                </a:br>
                <a:r>
                  <a:rPr lang="fr-FR" sz="1200" kern="0" dirty="0" smtClean="0">
                    <a:solidFill>
                      <a:srgbClr val="000000"/>
                    </a:solidFill>
                    <a:cs typeface="Arial" pitchFamily="34" charset="0"/>
                  </a:rPr>
                  <a:t>Carcinome in situ</a:t>
                </a:r>
                <a:endParaRPr lang="fr-FR" sz="1200" kern="0" dirty="0" smtClean="0">
                  <a:solidFill>
                    <a:prstClr val="black"/>
                  </a:solidFill>
                  <a:cs typeface="Arial" pitchFamily="34" charset="0"/>
                </a:endParaRPr>
              </a:p>
            </p:txBody>
          </p:sp>
          <p:sp>
            <p:nvSpPr>
              <p:cNvPr id="16" name="Rectangle 15"/>
              <p:cNvSpPr/>
              <p:nvPr/>
            </p:nvSpPr>
            <p:spPr>
              <a:xfrm>
                <a:off x="3458510" y="2372885"/>
                <a:ext cx="1400200" cy="645138"/>
              </a:xfrm>
              <a:prstGeom prst="rect">
                <a:avLst/>
              </a:prstGeom>
            </p:spPr>
            <p:txBody>
              <a:bodyPr wrap="none">
                <a:spAutoFit/>
              </a:bodyPr>
              <a:lstStyle/>
              <a:p>
                <a:pPr algn="ctr">
                  <a:defRPr/>
                </a:pPr>
                <a:r>
                  <a:rPr lang="fr-FR" sz="1200" kern="0" dirty="0" smtClean="0">
                    <a:solidFill>
                      <a:srgbClr val="000000"/>
                    </a:solidFill>
                    <a:cs typeface="Arial" pitchFamily="34" charset="0"/>
                  </a:rPr>
                  <a:t>Stade précoce (A)</a:t>
                </a:r>
                <a:br>
                  <a:rPr lang="fr-FR" sz="1200" kern="0" dirty="0" smtClean="0">
                    <a:solidFill>
                      <a:srgbClr val="000000"/>
                    </a:solidFill>
                    <a:cs typeface="Arial" pitchFamily="34" charset="0"/>
                  </a:rPr>
                </a:br>
                <a:r>
                  <a:rPr lang="fr-FR" sz="1200" kern="0" dirty="0" smtClean="0">
                    <a:solidFill>
                      <a:srgbClr val="000000"/>
                    </a:solidFill>
                    <a:cs typeface="Arial" pitchFamily="34" charset="0"/>
                  </a:rPr>
                  <a:t>Unique ou 3 nodules</a:t>
                </a:r>
                <a:br>
                  <a:rPr lang="fr-FR" sz="1200" kern="0" dirty="0" smtClean="0">
                    <a:solidFill>
                      <a:srgbClr val="000000"/>
                    </a:solidFill>
                    <a:cs typeface="Arial" pitchFamily="34" charset="0"/>
                  </a:rPr>
                </a:br>
                <a:r>
                  <a:rPr lang="fr-FR" sz="1200" kern="0" dirty="0" smtClean="0">
                    <a:solidFill>
                      <a:srgbClr val="000000"/>
                    </a:solidFill>
                    <a:cs typeface="Arial" pitchFamily="34" charset="0"/>
                  </a:rPr>
                  <a:t>&lt; 3 cm, PS 0</a:t>
                </a:r>
                <a:endParaRPr lang="fr-FR" sz="1200" kern="0" dirty="0" smtClean="0">
                  <a:solidFill>
                    <a:prstClr val="black"/>
                  </a:solidFill>
                  <a:cs typeface="Arial" pitchFamily="34" charset="0"/>
                </a:endParaRPr>
              </a:p>
            </p:txBody>
          </p:sp>
          <p:sp>
            <p:nvSpPr>
              <p:cNvPr id="17" name="Rectangle 16"/>
              <p:cNvSpPr/>
              <p:nvPr/>
            </p:nvSpPr>
            <p:spPr>
              <a:xfrm>
                <a:off x="5677212" y="2372884"/>
                <a:ext cx="1558684" cy="460813"/>
              </a:xfrm>
              <a:prstGeom prst="rect">
                <a:avLst/>
              </a:prstGeom>
            </p:spPr>
            <p:txBody>
              <a:bodyPr wrap="none">
                <a:spAutoFit/>
              </a:bodyPr>
              <a:lstStyle/>
              <a:p>
                <a:pPr algn="ctr">
                  <a:defRPr/>
                </a:pPr>
                <a:r>
                  <a:rPr lang="fr-FR" sz="1200" b="1" kern="0" dirty="0" smtClean="0">
                    <a:solidFill>
                      <a:srgbClr val="FF7F4D"/>
                    </a:solidFill>
                    <a:cs typeface="Arial" pitchFamily="34" charset="0"/>
                  </a:rPr>
                  <a:t>Stade intermédiaire (B)</a:t>
                </a:r>
                <a:br>
                  <a:rPr lang="fr-FR" sz="1200" b="1" kern="0" dirty="0" smtClean="0">
                    <a:solidFill>
                      <a:srgbClr val="FF7F4D"/>
                    </a:solidFill>
                    <a:cs typeface="Arial" pitchFamily="34" charset="0"/>
                  </a:rPr>
                </a:br>
                <a:r>
                  <a:rPr lang="fr-FR" sz="1200" kern="0" dirty="0" err="1" smtClean="0">
                    <a:solidFill>
                      <a:srgbClr val="000000"/>
                    </a:solidFill>
                    <a:cs typeface="Arial" pitchFamily="34" charset="0"/>
                  </a:rPr>
                  <a:t>Multinodulaire</a:t>
                </a:r>
                <a:r>
                  <a:rPr lang="fr-FR" sz="1200" kern="0" dirty="0" smtClean="0">
                    <a:solidFill>
                      <a:srgbClr val="000000"/>
                    </a:solidFill>
                    <a:cs typeface="Arial" pitchFamily="34" charset="0"/>
                  </a:rPr>
                  <a:t>, PST 0</a:t>
                </a:r>
                <a:endParaRPr lang="fr-FR" sz="1200" kern="0" dirty="0" smtClean="0">
                  <a:solidFill>
                    <a:prstClr val="black"/>
                  </a:solidFill>
                  <a:cs typeface="Arial" pitchFamily="34" charset="0"/>
                </a:endParaRPr>
              </a:p>
            </p:txBody>
          </p:sp>
          <p:sp>
            <p:nvSpPr>
              <p:cNvPr id="18" name="Rectangle 17"/>
              <p:cNvSpPr/>
              <p:nvPr/>
            </p:nvSpPr>
            <p:spPr>
              <a:xfrm>
                <a:off x="7345810" y="2372885"/>
                <a:ext cx="1402842" cy="645138"/>
              </a:xfrm>
              <a:prstGeom prst="rect">
                <a:avLst/>
              </a:prstGeom>
            </p:spPr>
            <p:txBody>
              <a:bodyPr wrap="none">
                <a:spAutoFit/>
              </a:bodyPr>
              <a:lstStyle/>
              <a:p>
                <a:pPr algn="ctr">
                  <a:defRPr/>
                </a:pPr>
                <a:r>
                  <a:rPr lang="fr-FR" sz="1200" b="1" kern="0" dirty="0" smtClean="0">
                    <a:solidFill>
                      <a:srgbClr val="FF7F4D"/>
                    </a:solidFill>
                    <a:cs typeface="Arial" pitchFamily="34" charset="0"/>
                  </a:rPr>
                  <a:t>Stade avancé (C</a:t>
                </a:r>
                <a:r>
                  <a:rPr lang="fr-FR" sz="1200" b="1" kern="0" dirty="0" smtClean="0">
                    <a:solidFill>
                      <a:srgbClr val="FF0000"/>
                    </a:solidFill>
                    <a:cs typeface="Arial" pitchFamily="34" charset="0"/>
                  </a:rPr>
                  <a:t>)</a:t>
                </a:r>
                <a:br>
                  <a:rPr lang="fr-FR" sz="1200" b="1" kern="0" dirty="0" smtClean="0">
                    <a:solidFill>
                      <a:srgbClr val="FF0000"/>
                    </a:solidFill>
                    <a:cs typeface="Arial" pitchFamily="34" charset="0"/>
                  </a:rPr>
                </a:br>
                <a:r>
                  <a:rPr lang="fr-FR" sz="1200" kern="0" dirty="0" smtClean="0">
                    <a:solidFill>
                      <a:srgbClr val="000000"/>
                    </a:solidFill>
                    <a:cs typeface="Arial" pitchFamily="34" charset="0"/>
                  </a:rPr>
                  <a:t>Invasion portale, N1,</a:t>
                </a:r>
                <a:br>
                  <a:rPr lang="fr-FR" sz="1200" kern="0" dirty="0" smtClean="0">
                    <a:solidFill>
                      <a:srgbClr val="000000"/>
                    </a:solidFill>
                    <a:cs typeface="Arial" pitchFamily="34" charset="0"/>
                  </a:rPr>
                </a:br>
                <a:r>
                  <a:rPr lang="fr-FR" sz="1200" kern="0" dirty="0" smtClean="0">
                    <a:solidFill>
                      <a:srgbClr val="000000"/>
                    </a:solidFill>
                    <a:cs typeface="Arial" pitchFamily="34" charset="0"/>
                  </a:rPr>
                  <a:t>M1, PST 1-2</a:t>
                </a:r>
                <a:endParaRPr lang="fr-FR" sz="1200" kern="0" dirty="0" smtClean="0">
                  <a:solidFill>
                    <a:prstClr val="black"/>
                  </a:solidFill>
                  <a:cs typeface="Arial" pitchFamily="34" charset="0"/>
                </a:endParaRPr>
              </a:p>
            </p:txBody>
          </p:sp>
          <p:sp>
            <p:nvSpPr>
              <p:cNvPr id="19" name="Rectangle 18"/>
              <p:cNvSpPr/>
              <p:nvPr/>
            </p:nvSpPr>
            <p:spPr>
              <a:xfrm>
                <a:off x="8930852" y="2372884"/>
                <a:ext cx="1270773" cy="276488"/>
              </a:xfrm>
              <a:prstGeom prst="rect">
                <a:avLst/>
              </a:prstGeom>
            </p:spPr>
            <p:txBody>
              <a:bodyPr wrap="none">
                <a:spAutoFit/>
              </a:bodyPr>
              <a:lstStyle/>
              <a:p>
                <a:pPr algn="ctr">
                  <a:defRPr/>
                </a:pPr>
                <a:r>
                  <a:rPr lang="fr-FR" sz="1200" kern="0" dirty="0" smtClean="0">
                    <a:solidFill>
                      <a:srgbClr val="000000"/>
                    </a:solidFill>
                    <a:cs typeface="Arial" pitchFamily="34" charset="0"/>
                  </a:rPr>
                  <a:t>Stade terminal (D)</a:t>
                </a:r>
                <a:endParaRPr lang="fr-FR" sz="1200" kern="0" dirty="0" smtClean="0">
                  <a:solidFill>
                    <a:prstClr val="black"/>
                  </a:solidFill>
                  <a:cs typeface="Arial" pitchFamily="34" charset="0"/>
                </a:endParaRPr>
              </a:p>
            </p:txBody>
          </p:sp>
          <p:sp>
            <p:nvSpPr>
              <p:cNvPr id="20" name="Rectangle 19"/>
              <p:cNvSpPr/>
              <p:nvPr/>
            </p:nvSpPr>
            <p:spPr>
              <a:xfrm>
                <a:off x="2486488" y="3331996"/>
                <a:ext cx="511373" cy="276488"/>
              </a:xfrm>
              <a:prstGeom prst="rect">
                <a:avLst/>
              </a:prstGeom>
            </p:spPr>
            <p:txBody>
              <a:bodyPr wrap="none">
                <a:spAutoFit/>
              </a:bodyPr>
              <a:lstStyle/>
              <a:p>
                <a:pPr algn="ctr">
                  <a:defRPr/>
                </a:pPr>
                <a:r>
                  <a:rPr lang="fr-FR" sz="1200" kern="0" dirty="0" smtClean="0">
                    <a:solidFill>
                      <a:srgbClr val="000000"/>
                    </a:solidFill>
                    <a:cs typeface="Arial" pitchFamily="34" charset="0"/>
                  </a:rPr>
                  <a:t>Single</a:t>
                </a:r>
                <a:endParaRPr lang="fr-FR" sz="1200" kern="0" dirty="0" smtClean="0">
                  <a:solidFill>
                    <a:prstClr val="black"/>
                  </a:solidFill>
                  <a:cs typeface="Arial" pitchFamily="34" charset="0"/>
                </a:endParaRPr>
              </a:p>
            </p:txBody>
          </p:sp>
          <p:sp>
            <p:nvSpPr>
              <p:cNvPr id="21" name="Rectangle 20"/>
              <p:cNvSpPr/>
              <p:nvPr/>
            </p:nvSpPr>
            <p:spPr>
              <a:xfrm>
                <a:off x="3559853" y="4169557"/>
                <a:ext cx="812491" cy="276488"/>
              </a:xfrm>
              <a:prstGeom prst="rect">
                <a:avLst/>
              </a:prstGeom>
            </p:spPr>
            <p:txBody>
              <a:bodyPr wrap="none">
                <a:spAutoFit/>
              </a:bodyPr>
              <a:lstStyle/>
              <a:p>
                <a:pPr algn="ctr">
                  <a:defRPr/>
                </a:pPr>
                <a:r>
                  <a:rPr lang="fr-FR" sz="1200" kern="0" dirty="0" smtClean="0">
                    <a:solidFill>
                      <a:srgbClr val="000000"/>
                    </a:solidFill>
                    <a:cs typeface="Arial" pitchFamily="34" charset="0"/>
                  </a:rPr>
                  <a:t>Augmenté</a:t>
                </a:r>
                <a:endParaRPr lang="fr-FR" sz="1200" kern="0" dirty="0" smtClean="0">
                  <a:solidFill>
                    <a:prstClr val="black"/>
                  </a:solidFill>
                  <a:cs typeface="Arial" pitchFamily="34" charset="0"/>
                </a:endParaRPr>
              </a:p>
            </p:txBody>
          </p:sp>
          <p:sp>
            <p:nvSpPr>
              <p:cNvPr id="22" name="Rectangle 21"/>
              <p:cNvSpPr/>
              <p:nvPr/>
            </p:nvSpPr>
            <p:spPr>
              <a:xfrm>
                <a:off x="6216512" y="5253267"/>
                <a:ext cx="890497" cy="576000"/>
              </a:xfrm>
              <a:prstGeom prst="rect">
                <a:avLst/>
              </a:prstGeom>
              <a:solidFill>
                <a:srgbClr val="005087"/>
              </a:solidFill>
              <a:ln>
                <a:solidFill>
                  <a:sysClr val="window" lastClr="FFFFFF">
                    <a:lumMod val="75000"/>
                  </a:sysClr>
                </a:solidFill>
              </a:ln>
              <a:effectLst/>
            </p:spPr>
            <p:txBody>
              <a:bodyPr wrap="none" anchor="ctr">
                <a:noAutofit/>
              </a:bodyPr>
              <a:lstStyle/>
              <a:p>
                <a:pPr algn="ctr"/>
                <a:r>
                  <a:rPr lang="fr-FR" sz="1200" kern="0" dirty="0">
                    <a:solidFill>
                      <a:prstClr val="white"/>
                    </a:solidFill>
                    <a:cs typeface="Arial" pitchFamily="34" charset="0"/>
                  </a:rPr>
                  <a:t>TACE</a:t>
                </a:r>
              </a:p>
            </p:txBody>
          </p:sp>
          <p:sp>
            <p:nvSpPr>
              <p:cNvPr id="23" name="Rectangle 22"/>
              <p:cNvSpPr/>
              <p:nvPr/>
            </p:nvSpPr>
            <p:spPr>
              <a:xfrm>
                <a:off x="7143842" y="5278136"/>
                <a:ext cx="1562233" cy="551133"/>
              </a:xfrm>
              <a:prstGeom prst="rect">
                <a:avLst/>
              </a:prstGeom>
              <a:solidFill>
                <a:srgbClr val="005087"/>
              </a:solidFill>
              <a:ln>
                <a:solidFill>
                  <a:sysClr val="window" lastClr="FFFFFF">
                    <a:lumMod val="75000"/>
                  </a:sysClr>
                </a:solidFill>
              </a:ln>
              <a:effectLst/>
            </p:spPr>
            <p:txBody>
              <a:bodyPr wrap="none" anchor="ctr">
                <a:noAutofit/>
              </a:bodyPr>
              <a:lstStyle/>
              <a:p>
                <a:pPr algn="ctr"/>
                <a:r>
                  <a:rPr lang="fr-FR" sz="1200" kern="0" dirty="0">
                    <a:solidFill>
                      <a:prstClr val="white"/>
                    </a:solidFill>
                    <a:cs typeface="Arial" pitchFamily="34" charset="0"/>
                  </a:rPr>
                  <a:t>Traitement systémique</a:t>
                </a:r>
              </a:p>
            </p:txBody>
          </p:sp>
          <p:sp>
            <p:nvSpPr>
              <p:cNvPr id="24" name="Rectangle 23"/>
              <p:cNvSpPr/>
              <p:nvPr/>
            </p:nvSpPr>
            <p:spPr>
              <a:xfrm>
                <a:off x="1849252" y="3875801"/>
                <a:ext cx="1785843" cy="276488"/>
              </a:xfrm>
              <a:prstGeom prst="rect">
                <a:avLst/>
              </a:prstGeom>
            </p:spPr>
            <p:txBody>
              <a:bodyPr wrap="none">
                <a:spAutoFit/>
              </a:bodyPr>
              <a:lstStyle/>
              <a:p>
                <a:pPr algn="ctr">
                  <a:defRPr/>
                </a:pPr>
                <a:r>
                  <a:rPr lang="fr-FR" sz="1200" kern="0" dirty="0" smtClean="0">
                    <a:solidFill>
                      <a:srgbClr val="000000"/>
                    </a:solidFill>
                    <a:cs typeface="Arial" pitchFamily="34" charset="0"/>
                  </a:rPr>
                  <a:t>Pression portale / bilirubine</a:t>
                </a:r>
                <a:endParaRPr lang="fr-FR" sz="1200" kern="0" dirty="0" smtClean="0">
                  <a:solidFill>
                    <a:prstClr val="black"/>
                  </a:solidFill>
                  <a:cs typeface="Arial" pitchFamily="34" charset="0"/>
                </a:endParaRPr>
              </a:p>
            </p:txBody>
          </p:sp>
          <p:sp>
            <p:nvSpPr>
              <p:cNvPr id="25" name="Rectangle 24"/>
              <p:cNvSpPr/>
              <p:nvPr/>
            </p:nvSpPr>
            <p:spPr>
              <a:xfrm>
                <a:off x="2442919" y="4871801"/>
                <a:ext cx="598539" cy="276488"/>
              </a:xfrm>
              <a:prstGeom prst="rect">
                <a:avLst/>
              </a:prstGeom>
            </p:spPr>
            <p:txBody>
              <a:bodyPr wrap="none">
                <a:spAutoFit/>
              </a:bodyPr>
              <a:lstStyle/>
              <a:p>
                <a:pPr algn="ctr">
                  <a:defRPr/>
                </a:pPr>
                <a:r>
                  <a:rPr lang="fr-FR" sz="1200" kern="0" dirty="0" smtClean="0">
                    <a:solidFill>
                      <a:srgbClr val="000000"/>
                    </a:solidFill>
                    <a:cs typeface="Arial" pitchFamily="34" charset="0"/>
                  </a:rPr>
                  <a:t>Normal</a:t>
                </a:r>
                <a:endParaRPr lang="fr-FR" sz="1200" kern="0" dirty="0" smtClean="0">
                  <a:solidFill>
                    <a:prstClr val="black"/>
                  </a:solidFill>
                  <a:cs typeface="Arial" pitchFamily="34" charset="0"/>
                </a:endParaRPr>
              </a:p>
            </p:txBody>
          </p:sp>
          <p:sp>
            <p:nvSpPr>
              <p:cNvPr id="26" name="Rectangle 25"/>
              <p:cNvSpPr/>
              <p:nvPr/>
            </p:nvSpPr>
            <p:spPr>
              <a:xfrm>
                <a:off x="2183236" y="5253267"/>
                <a:ext cx="1120819" cy="576000"/>
              </a:xfrm>
              <a:prstGeom prst="rect">
                <a:avLst/>
              </a:prstGeom>
              <a:solidFill>
                <a:srgbClr val="005087"/>
              </a:solidFill>
              <a:ln>
                <a:solidFill>
                  <a:sysClr val="window" lastClr="FFFFFF">
                    <a:lumMod val="75000"/>
                  </a:sysClr>
                </a:solidFill>
              </a:ln>
              <a:effectLst/>
            </p:spPr>
            <p:txBody>
              <a:bodyPr wrap="none" anchor="ctr">
                <a:noAutofit/>
              </a:bodyPr>
              <a:lstStyle/>
              <a:p>
                <a:pPr algn="ctr">
                  <a:defRPr/>
                </a:pPr>
                <a:r>
                  <a:rPr lang="fr-FR" sz="1200" kern="0" dirty="0" smtClean="0">
                    <a:solidFill>
                      <a:prstClr val="white"/>
                    </a:solidFill>
                    <a:cs typeface="Arial" pitchFamily="34" charset="0"/>
                  </a:rPr>
                  <a:t>Résection </a:t>
                </a:r>
              </a:p>
              <a:p>
                <a:pPr algn="ctr">
                  <a:defRPr/>
                </a:pPr>
                <a:r>
                  <a:rPr lang="fr-FR" sz="1200" kern="0" dirty="0" smtClean="0">
                    <a:solidFill>
                      <a:prstClr val="white"/>
                    </a:solidFill>
                    <a:cs typeface="Arial" pitchFamily="34" charset="0"/>
                  </a:rPr>
                  <a:t>chirurgicale</a:t>
                </a:r>
              </a:p>
            </p:txBody>
          </p:sp>
          <p:cxnSp>
            <p:nvCxnSpPr>
              <p:cNvPr id="27" name="Connecteur droit avec flèche 26"/>
              <p:cNvCxnSpPr>
                <a:stCxn id="25" idx="2"/>
                <a:endCxn id="26" idx="0"/>
              </p:cNvCxnSpPr>
              <p:nvPr/>
            </p:nvCxnSpPr>
            <p:spPr>
              <a:xfrm>
                <a:off x="2742189" y="5148289"/>
                <a:ext cx="1456" cy="104979"/>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sp>
            <p:nvSpPr>
              <p:cNvPr id="28" name="Rectangle 27"/>
              <p:cNvSpPr/>
              <p:nvPr/>
            </p:nvSpPr>
            <p:spPr>
              <a:xfrm>
                <a:off x="4181142" y="4877635"/>
                <a:ext cx="329117" cy="276488"/>
              </a:xfrm>
              <a:prstGeom prst="rect">
                <a:avLst/>
              </a:prstGeom>
            </p:spPr>
            <p:txBody>
              <a:bodyPr wrap="none">
                <a:spAutoFit/>
              </a:bodyPr>
              <a:lstStyle/>
              <a:p>
                <a:pPr algn="ctr">
                  <a:defRPr/>
                </a:pPr>
                <a:r>
                  <a:rPr lang="fr-FR" sz="1200" kern="0" dirty="0" smtClean="0">
                    <a:solidFill>
                      <a:srgbClr val="000000"/>
                    </a:solidFill>
                    <a:cs typeface="Arial" pitchFamily="34" charset="0"/>
                  </a:rPr>
                  <a:t>No</a:t>
                </a:r>
                <a:endParaRPr lang="fr-FR" sz="1200" kern="0" dirty="0" smtClean="0">
                  <a:solidFill>
                    <a:prstClr val="black"/>
                  </a:solidFill>
                  <a:cs typeface="Arial" pitchFamily="34" charset="0"/>
                </a:endParaRPr>
              </a:p>
            </p:txBody>
          </p:sp>
          <p:sp>
            <p:nvSpPr>
              <p:cNvPr id="29" name="Rectangle 28"/>
              <p:cNvSpPr/>
              <p:nvPr/>
            </p:nvSpPr>
            <p:spPr>
              <a:xfrm>
                <a:off x="3360366" y="5253267"/>
                <a:ext cx="1970675" cy="574516"/>
              </a:xfrm>
              <a:prstGeom prst="rect">
                <a:avLst/>
              </a:prstGeom>
              <a:solidFill>
                <a:srgbClr val="005087"/>
              </a:solidFill>
              <a:ln>
                <a:solidFill>
                  <a:sysClr val="window" lastClr="FFFFFF">
                    <a:lumMod val="75000"/>
                  </a:sysClr>
                </a:solidFill>
              </a:ln>
              <a:effectLst/>
            </p:spPr>
            <p:txBody>
              <a:bodyPr wrap="none" anchor="ctr">
                <a:noAutofit/>
              </a:bodyPr>
              <a:lstStyle/>
              <a:p>
                <a:pPr algn="ctr">
                  <a:defRPr/>
                </a:pPr>
                <a:r>
                  <a:rPr lang="fr-FR" sz="1200" kern="0" dirty="0" smtClean="0">
                    <a:solidFill>
                      <a:prstClr val="white"/>
                    </a:solidFill>
                    <a:cs typeface="Arial" pitchFamily="34" charset="0"/>
                  </a:rPr>
                  <a:t>Transplantation hépatique</a:t>
                </a:r>
              </a:p>
            </p:txBody>
          </p:sp>
          <p:cxnSp>
            <p:nvCxnSpPr>
              <p:cNvPr id="30" name="Connecteur droit avec flèche 29"/>
              <p:cNvCxnSpPr>
                <a:stCxn id="28" idx="2"/>
                <a:endCxn id="29" idx="0"/>
              </p:cNvCxnSpPr>
              <p:nvPr/>
            </p:nvCxnSpPr>
            <p:spPr>
              <a:xfrm>
                <a:off x="4345700" y="5154123"/>
                <a:ext cx="3" cy="99145"/>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sp>
            <p:nvSpPr>
              <p:cNvPr id="31" name="Rectangle 30"/>
              <p:cNvSpPr/>
              <p:nvPr/>
            </p:nvSpPr>
            <p:spPr>
              <a:xfrm>
                <a:off x="5668963" y="4877635"/>
                <a:ext cx="358172" cy="276488"/>
              </a:xfrm>
              <a:prstGeom prst="rect">
                <a:avLst/>
              </a:prstGeom>
            </p:spPr>
            <p:txBody>
              <a:bodyPr wrap="none">
                <a:spAutoFit/>
              </a:bodyPr>
              <a:lstStyle/>
              <a:p>
                <a:pPr algn="ctr">
                  <a:defRPr/>
                </a:pPr>
                <a:r>
                  <a:rPr lang="fr-FR" sz="1200" kern="0" dirty="0" err="1" smtClean="0">
                    <a:solidFill>
                      <a:srgbClr val="000000"/>
                    </a:solidFill>
                    <a:cs typeface="Arial" pitchFamily="34" charset="0"/>
                  </a:rPr>
                  <a:t>Yes</a:t>
                </a:r>
                <a:endParaRPr lang="fr-FR" sz="1200" kern="0" dirty="0" smtClean="0">
                  <a:solidFill>
                    <a:prstClr val="black"/>
                  </a:solidFill>
                  <a:cs typeface="Arial" pitchFamily="34" charset="0"/>
                </a:endParaRPr>
              </a:p>
            </p:txBody>
          </p:sp>
          <p:sp>
            <p:nvSpPr>
              <p:cNvPr id="32" name="Rectangle 31"/>
              <p:cNvSpPr/>
              <p:nvPr/>
            </p:nvSpPr>
            <p:spPr>
              <a:xfrm>
                <a:off x="5375920" y="5253267"/>
                <a:ext cx="792088" cy="576000"/>
              </a:xfrm>
              <a:prstGeom prst="rect">
                <a:avLst/>
              </a:prstGeom>
              <a:solidFill>
                <a:srgbClr val="005087"/>
              </a:solidFill>
              <a:ln>
                <a:solidFill>
                  <a:sysClr val="window" lastClr="FFFFFF">
                    <a:lumMod val="75000"/>
                  </a:sysClr>
                </a:solidFill>
              </a:ln>
              <a:effectLst/>
            </p:spPr>
            <p:txBody>
              <a:bodyPr wrap="none" anchor="ctr">
                <a:noAutofit/>
              </a:bodyPr>
              <a:lstStyle/>
              <a:p>
                <a:pPr algn="ctr"/>
                <a:r>
                  <a:rPr lang="fr-FR" sz="1200" kern="0" dirty="0">
                    <a:solidFill>
                      <a:prstClr val="white"/>
                    </a:solidFill>
                    <a:cs typeface="Arial" pitchFamily="34" charset="0"/>
                  </a:rPr>
                  <a:t>PEI/RFA</a:t>
                </a:r>
              </a:p>
            </p:txBody>
          </p:sp>
          <p:sp>
            <p:nvSpPr>
              <p:cNvPr id="33" name="Rectangle 32"/>
              <p:cNvSpPr/>
              <p:nvPr/>
            </p:nvSpPr>
            <p:spPr>
              <a:xfrm>
                <a:off x="4720329" y="3331996"/>
                <a:ext cx="1192851" cy="276488"/>
              </a:xfrm>
              <a:prstGeom prst="rect">
                <a:avLst/>
              </a:prstGeom>
            </p:spPr>
            <p:txBody>
              <a:bodyPr wrap="none">
                <a:spAutoFit/>
              </a:bodyPr>
              <a:lstStyle/>
              <a:p>
                <a:pPr algn="ctr">
                  <a:defRPr/>
                </a:pPr>
                <a:r>
                  <a:rPr lang="fr-FR" sz="1200" kern="0" dirty="0" smtClean="0">
                    <a:solidFill>
                      <a:srgbClr val="000000"/>
                    </a:solidFill>
                    <a:cs typeface="Arial" pitchFamily="34" charset="0"/>
                  </a:rPr>
                  <a:t>3 nodules &lt; 3 cm</a:t>
                </a:r>
                <a:endParaRPr lang="fr-FR" sz="1200" kern="0" dirty="0" smtClean="0">
                  <a:solidFill>
                    <a:prstClr val="black"/>
                  </a:solidFill>
                  <a:cs typeface="Arial" pitchFamily="34" charset="0"/>
                </a:endParaRPr>
              </a:p>
            </p:txBody>
          </p:sp>
          <p:sp>
            <p:nvSpPr>
              <p:cNvPr id="34" name="Rectangle 33"/>
              <p:cNvSpPr/>
              <p:nvPr/>
            </p:nvSpPr>
            <p:spPr>
              <a:xfrm>
                <a:off x="4649681" y="4169557"/>
                <a:ext cx="1334166" cy="276488"/>
              </a:xfrm>
              <a:prstGeom prst="rect">
                <a:avLst/>
              </a:prstGeom>
            </p:spPr>
            <p:txBody>
              <a:bodyPr wrap="none">
                <a:spAutoFit/>
              </a:bodyPr>
              <a:lstStyle/>
              <a:p>
                <a:pPr algn="ctr">
                  <a:defRPr/>
                </a:pPr>
                <a:r>
                  <a:rPr lang="fr-FR" sz="1200" kern="0" dirty="0" smtClean="0">
                    <a:solidFill>
                      <a:srgbClr val="000000"/>
                    </a:solidFill>
                    <a:cs typeface="Arial" pitchFamily="34" charset="0"/>
                  </a:rPr>
                  <a:t>Maladies associées</a:t>
                </a:r>
                <a:endParaRPr lang="fr-FR" sz="1200" kern="0" dirty="0" smtClean="0">
                  <a:solidFill>
                    <a:prstClr val="black"/>
                  </a:solidFill>
                  <a:cs typeface="Arial" pitchFamily="34" charset="0"/>
                </a:endParaRPr>
              </a:p>
            </p:txBody>
          </p:sp>
          <p:cxnSp>
            <p:nvCxnSpPr>
              <p:cNvPr id="35" name="Connecteur droit avec flèche 34"/>
              <p:cNvCxnSpPr>
                <a:stCxn id="33" idx="2"/>
                <a:endCxn id="34" idx="0"/>
              </p:cNvCxnSpPr>
              <p:nvPr/>
            </p:nvCxnSpPr>
            <p:spPr>
              <a:xfrm>
                <a:off x="5316754" y="3608484"/>
                <a:ext cx="10" cy="561073"/>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36" name="Connecteur droit avec flèche 35"/>
              <p:cNvCxnSpPr>
                <a:stCxn id="20" idx="2"/>
                <a:endCxn id="24" idx="0"/>
              </p:cNvCxnSpPr>
              <p:nvPr/>
            </p:nvCxnSpPr>
            <p:spPr>
              <a:xfrm flipH="1">
                <a:off x="2742174" y="3608484"/>
                <a:ext cx="2" cy="267318"/>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37" name="Connecteur en angle 36"/>
              <p:cNvCxnSpPr>
                <a:stCxn id="16" idx="2"/>
                <a:endCxn id="33" idx="0"/>
              </p:cNvCxnSpPr>
              <p:nvPr/>
            </p:nvCxnSpPr>
            <p:spPr>
              <a:xfrm rot="16200000" flipH="1">
                <a:off x="4580696" y="2595937"/>
                <a:ext cx="313974" cy="1158144"/>
              </a:xfrm>
              <a:prstGeom prst="bentConnector3">
                <a:avLst>
                  <a:gd name="adj1" fmla="val 50000"/>
                </a:avLst>
              </a:prstGeom>
              <a:noFill/>
              <a:ln w="6350" cap="flat" cmpd="sng" algn="ctr">
                <a:solidFill>
                  <a:sysClr val="windowText" lastClr="000000"/>
                </a:solidFill>
                <a:prstDash val="solid"/>
                <a:miter lim="800000"/>
                <a:headEnd type="none" w="med" len="med"/>
                <a:tailEnd type="triangle" w="med" len="med"/>
              </a:ln>
              <a:effectLst/>
            </p:spPr>
          </p:cxnSp>
          <p:cxnSp>
            <p:nvCxnSpPr>
              <p:cNvPr id="38" name="Connecteur en angle 37"/>
              <p:cNvCxnSpPr>
                <a:stCxn id="16" idx="2"/>
                <a:endCxn id="20" idx="0"/>
              </p:cNvCxnSpPr>
              <p:nvPr/>
            </p:nvCxnSpPr>
            <p:spPr>
              <a:xfrm rot="5400000">
                <a:off x="3293407" y="2466791"/>
                <a:ext cx="313974" cy="1416436"/>
              </a:xfrm>
              <a:prstGeom prst="bentConnector3">
                <a:avLst>
                  <a:gd name="adj1" fmla="val 50000"/>
                </a:avLst>
              </a:prstGeom>
              <a:noFill/>
              <a:ln w="6350" cap="flat" cmpd="sng" algn="ctr">
                <a:solidFill>
                  <a:sysClr val="windowText" lastClr="000000"/>
                </a:solidFill>
                <a:prstDash val="solid"/>
                <a:miter lim="800000"/>
                <a:headEnd type="none" w="med" len="med"/>
                <a:tailEnd type="triangle" w="med" len="med"/>
              </a:ln>
              <a:effectLst/>
            </p:spPr>
          </p:cxnSp>
          <p:cxnSp>
            <p:nvCxnSpPr>
              <p:cNvPr id="39" name="Connecteur en angle 38"/>
              <p:cNvCxnSpPr>
                <a:stCxn id="18" idx="0"/>
                <a:endCxn id="16" idx="0"/>
              </p:cNvCxnSpPr>
              <p:nvPr/>
            </p:nvCxnSpPr>
            <p:spPr>
              <a:xfrm rot="16200000" flipV="1">
                <a:off x="6101815" y="428574"/>
                <a:ext cx="12677" cy="3888620"/>
              </a:xfrm>
              <a:prstGeom prst="bentConnector3">
                <a:avLst>
                  <a:gd name="adj1" fmla="val 1800000"/>
                </a:avLst>
              </a:prstGeom>
              <a:noFill/>
              <a:ln w="6350" cap="flat" cmpd="sng" algn="ctr">
                <a:solidFill>
                  <a:sysClr val="windowText" lastClr="000000"/>
                </a:solidFill>
                <a:prstDash val="solid"/>
                <a:miter lim="800000"/>
                <a:headEnd type="triangle" w="med" len="med"/>
                <a:tailEnd type="triangle" w="med" len="med"/>
              </a:ln>
              <a:effectLst/>
            </p:spPr>
          </p:cxnSp>
          <p:cxnSp>
            <p:nvCxnSpPr>
              <p:cNvPr id="40" name="Connecteur en angle 39"/>
              <p:cNvCxnSpPr>
                <a:stCxn id="11" idx="1"/>
                <a:endCxn id="12" idx="0"/>
              </p:cNvCxnSpPr>
              <p:nvPr/>
            </p:nvCxnSpPr>
            <p:spPr>
              <a:xfrm rot="10800000" flipV="1">
                <a:off x="2746612" y="1223685"/>
                <a:ext cx="3697103" cy="307169"/>
              </a:xfrm>
              <a:prstGeom prst="bentConnector2">
                <a:avLst/>
              </a:prstGeom>
              <a:noFill/>
              <a:ln w="6350" cap="flat" cmpd="sng" algn="ctr">
                <a:solidFill>
                  <a:sysClr val="windowText" lastClr="000000"/>
                </a:solidFill>
                <a:prstDash val="solid"/>
                <a:miter lim="800000"/>
                <a:headEnd type="none" w="med" len="med"/>
                <a:tailEnd type="triangle" w="med" len="med"/>
              </a:ln>
              <a:effectLst/>
            </p:spPr>
          </p:cxnSp>
          <p:cxnSp>
            <p:nvCxnSpPr>
              <p:cNvPr id="41" name="Connecteur en angle 40"/>
              <p:cNvCxnSpPr>
                <a:stCxn id="11" idx="3"/>
                <a:endCxn id="14" idx="0"/>
              </p:cNvCxnSpPr>
              <p:nvPr/>
            </p:nvCxnSpPr>
            <p:spPr>
              <a:xfrm>
                <a:off x="6879807" y="1223686"/>
                <a:ext cx="2686429" cy="307169"/>
              </a:xfrm>
              <a:prstGeom prst="bentConnector2">
                <a:avLst/>
              </a:prstGeom>
              <a:noFill/>
              <a:ln w="6350" cap="flat" cmpd="sng" algn="ctr">
                <a:solidFill>
                  <a:sysClr val="windowText" lastClr="000000"/>
                </a:solidFill>
                <a:prstDash val="solid"/>
                <a:miter lim="800000"/>
                <a:headEnd type="none" w="med" len="med"/>
                <a:tailEnd type="triangle" w="med" len="med"/>
              </a:ln>
              <a:effectLst/>
            </p:spPr>
          </p:cxnSp>
          <p:cxnSp>
            <p:nvCxnSpPr>
              <p:cNvPr id="42" name="Connecteur droit avec flèche 41"/>
              <p:cNvCxnSpPr>
                <a:stCxn id="14" idx="2"/>
                <a:endCxn id="19" idx="0"/>
              </p:cNvCxnSpPr>
              <p:nvPr/>
            </p:nvCxnSpPr>
            <p:spPr>
              <a:xfrm>
                <a:off x="9566236" y="1991668"/>
                <a:ext cx="2" cy="381216"/>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43" name="Connecteur droit avec flèche 42"/>
              <p:cNvCxnSpPr/>
              <p:nvPr/>
            </p:nvCxnSpPr>
            <p:spPr>
              <a:xfrm>
                <a:off x="9566239" y="2789416"/>
                <a:ext cx="1" cy="2410236"/>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44" name="Connecteur droit avec flèche 43"/>
              <p:cNvCxnSpPr>
                <a:cxnSpLocks/>
                <a:stCxn id="18" idx="2"/>
              </p:cNvCxnSpPr>
              <p:nvPr/>
            </p:nvCxnSpPr>
            <p:spPr>
              <a:xfrm>
                <a:off x="8047231" y="3018022"/>
                <a:ext cx="4769" cy="2234476"/>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45" name="Connecteur droit avec flèche 44"/>
              <p:cNvCxnSpPr>
                <a:cxnSpLocks/>
                <a:stCxn id="13" idx="2"/>
              </p:cNvCxnSpPr>
              <p:nvPr/>
            </p:nvCxnSpPr>
            <p:spPr>
              <a:xfrm>
                <a:off x="6661762" y="1991668"/>
                <a:ext cx="0" cy="38756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46" name="Connecteur en angle 45"/>
              <p:cNvCxnSpPr>
                <a:stCxn id="24" idx="2"/>
                <a:endCxn id="21" idx="1"/>
              </p:cNvCxnSpPr>
              <p:nvPr/>
            </p:nvCxnSpPr>
            <p:spPr>
              <a:xfrm rot="16200000" flipH="1">
                <a:off x="3073257" y="3821206"/>
                <a:ext cx="155512" cy="817679"/>
              </a:xfrm>
              <a:prstGeom prst="bentConnector2">
                <a:avLst/>
              </a:prstGeom>
              <a:noFill/>
              <a:ln w="6350" cap="flat" cmpd="sng" algn="ctr">
                <a:solidFill>
                  <a:sysClr val="windowText" lastClr="000000"/>
                </a:solidFill>
                <a:prstDash val="solid"/>
                <a:miter lim="800000"/>
                <a:headEnd type="none" w="med" len="med"/>
                <a:tailEnd type="triangle" w="med" len="med"/>
              </a:ln>
              <a:effectLst/>
            </p:spPr>
          </p:cxnSp>
          <p:cxnSp>
            <p:nvCxnSpPr>
              <p:cNvPr id="47" name="Connecteur droit avec flèche 46"/>
              <p:cNvCxnSpPr>
                <a:stCxn id="24" idx="2"/>
                <a:endCxn id="25" idx="0"/>
              </p:cNvCxnSpPr>
              <p:nvPr/>
            </p:nvCxnSpPr>
            <p:spPr>
              <a:xfrm>
                <a:off x="2742174" y="4152289"/>
                <a:ext cx="16" cy="719512"/>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48" name="Connecteur droit avec flèche 47"/>
              <p:cNvCxnSpPr/>
              <p:nvPr/>
            </p:nvCxnSpPr>
            <p:spPr>
              <a:xfrm flipH="1">
                <a:off x="6595409" y="3044958"/>
                <a:ext cx="4649" cy="2208309"/>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49" name="Connecteur en angle 48"/>
              <p:cNvCxnSpPr>
                <a:stCxn id="34" idx="2"/>
                <a:endCxn id="28" idx="0"/>
              </p:cNvCxnSpPr>
              <p:nvPr/>
            </p:nvCxnSpPr>
            <p:spPr>
              <a:xfrm rot="5400000">
                <a:off x="4615437" y="4176307"/>
                <a:ext cx="431591" cy="971064"/>
              </a:xfrm>
              <a:prstGeom prst="bentConnector3">
                <a:avLst>
                  <a:gd name="adj1" fmla="val 50000"/>
                </a:avLst>
              </a:prstGeom>
              <a:noFill/>
              <a:ln w="6350" cap="flat" cmpd="sng" algn="ctr">
                <a:solidFill>
                  <a:sysClr val="windowText" lastClr="000000"/>
                </a:solidFill>
                <a:prstDash val="solid"/>
                <a:miter lim="800000"/>
                <a:headEnd type="none" w="med" len="med"/>
                <a:tailEnd type="triangle" w="med" len="med"/>
              </a:ln>
              <a:effectLst/>
            </p:spPr>
          </p:cxnSp>
          <p:cxnSp>
            <p:nvCxnSpPr>
              <p:cNvPr id="50" name="Connecteur en angle 49"/>
              <p:cNvCxnSpPr>
                <a:stCxn id="34" idx="2"/>
                <a:endCxn id="31" idx="0"/>
              </p:cNvCxnSpPr>
              <p:nvPr/>
            </p:nvCxnSpPr>
            <p:spPr>
              <a:xfrm rot="16200000" flipH="1">
                <a:off x="5366611" y="4396196"/>
                <a:ext cx="431591" cy="531285"/>
              </a:xfrm>
              <a:prstGeom prst="bentConnector3">
                <a:avLst>
                  <a:gd name="adj1" fmla="val 50000"/>
                </a:avLst>
              </a:prstGeom>
              <a:noFill/>
              <a:ln w="6350" cap="flat" cmpd="sng" algn="ctr">
                <a:solidFill>
                  <a:sysClr val="windowText" lastClr="000000"/>
                </a:solidFill>
                <a:prstDash val="solid"/>
                <a:miter lim="800000"/>
                <a:headEnd type="none" w="med" len="med"/>
                <a:tailEnd type="triangle" w="med" len="med"/>
              </a:ln>
              <a:effectLst/>
            </p:spPr>
          </p:cxnSp>
          <p:cxnSp>
            <p:nvCxnSpPr>
              <p:cNvPr id="51" name="Connecteur droit avec flèche 50"/>
              <p:cNvCxnSpPr>
                <a:stCxn id="21" idx="3"/>
                <a:endCxn id="34" idx="1"/>
              </p:cNvCxnSpPr>
              <p:nvPr/>
            </p:nvCxnSpPr>
            <p:spPr>
              <a:xfrm>
                <a:off x="4372344" y="4307801"/>
                <a:ext cx="277337" cy="0"/>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52" name="Connecteur droit avec flèche 51"/>
              <p:cNvCxnSpPr>
                <a:stCxn id="12" idx="2"/>
                <a:endCxn id="15" idx="0"/>
              </p:cNvCxnSpPr>
              <p:nvPr/>
            </p:nvCxnSpPr>
            <p:spPr>
              <a:xfrm>
                <a:off x="2746611" y="1991668"/>
                <a:ext cx="326" cy="38121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53" name="Connecteur droit avec flèche 52"/>
              <p:cNvCxnSpPr>
                <a:stCxn id="15" idx="2"/>
                <a:endCxn id="20" idx="0"/>
              </p:cNvCxnSpPr>
              <p:nvPr/>
            </p:nvCxnSpPr>
            <p:spPr>
              <a:xfrm flipH="1">
                <a:off x="2742175" y="3018022"/>
                <a:ext cx="4762" cy="313974"/>
              </a:xfrm>
              <a:prstGeom prst="straightConnector1">
                <a:avLst/>
              </a:prstGeom>
              <a:noFill/>
              <a:ln w="6350" cap="flat" cmpd="sng" algn="ctr">
                <a:solidFill>
                  <a:sysClr val="windowText" lastClr="000000"/>
                </a:solidFill>
                <a:prstDash val="solid"/>
                <a:miter lim="800000"/>
                <a:headEnd type="none" w="med" len="med"/>
                <a:tailEnd type="none" w="med" len="med"/>
              </a:ln>
              <a:effectLst/>
            </p:spPr>
          </p:cxnSp>
          <p:cxnSp>
            <p:nvCxnSpPr>
              <p:cNvPr id="54" name="Connecteur droit avec flèche 53"/>
              <p:cNvCxnSpPr/>
              <p:nvPr/>
            </p:nvCxnSpPr>
            <p:spPr>
              <a:xfrm>
                <a:off x="5807970" y="5157192"/>
                <a:ext cx="1" cy="120944"/>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grpSp>
        <p:sp>
          <p:nvSpPr>
            <p:cNvPr id="55" name="Rectangle 54"/>
            <p:cNvSpPr/>
            <p:nvPr/>
          </p:nvSpPr>
          <p:spPr>
            <a:xfrm>
              <a:off x="9879448" y="4509146"/>
              <a:ext cx="2080539" cy="569608"/>
            </a:xfrm>
            <a:prstGeom prst="rect">
              <a:avLst/>
            </a:prstGeom>
            <a:solidFill>
              <a:srgbClr val="005087"/>
            </a:solidFill>
            <a:ln>
              <a:solidFill>
                <a:sysClr val="window" lastClr="FFFFFF">
                  <a:lumMod val="75000"/>
                </a:sysClr>
              </a:solidFill>
            </a:ln>
            <a:effectLst/>
          </p:spPr>
          <p:txBody>
            <a:bodyPr wrap="none" anchor="ctr">
              <a:noAutofit/>
            </a:bodyPr>
            <a:lstStyle/>
            <a:p>
              <a:pPr algn="ctr"/>
              <a:r>
                <a:rPr lang="fr-FR" sz="1200" kern="0" dirty="0">
                  <a:solidFill>
                    <a:prstClr val="white"/>
                  </a:solidFill>
                  <a:cs typeface="Arial" pitchFamily="34" charset="0"/>
                </a:rPr>
                <a:t>Soins de support</a:t>
              </a:r>
            </a:p>
          </p:txBody>
        </p:sp>
        <p:sp>
          <p:nvSpPr>
            <p:cNvPr id="57" name="Rectangle 56"/>
            <p:cNvSpPr/>
            <p:nvPr/>
          </p:nvSpPr>
          <p:spPr>
            <a:xfrm>
              <a:off x="6500531" y="5219692"/>
              <a:ext cx="1185939" cy="331958"/>
            </a:xfrm>
            <a:prstGeom prst="rect">
              <a:avLst/>
            </a:prstGeom>
            <a:solidFill>
              <a:srgbClr val="FF7F4D"/>
            </a:solidFill>
            <a:ln>
              <a:noFill/>
            </a:ln>
            <a:effectLst/>
            <a:scene3d>
              <a:camera prst="orthographicFront">
                <a:rot lat="0" lon="0" rev="0"/>
              </a:camera>
              <a:lightRig rig="contrasting" dir="t">
                <a:rot lat="0" lon="0" rev="1500000"/>
              </a:lightRig>
            </a:scene3d>
            <a:sp3d prstMaterial="metal">
              <a:bevelT w="0" h="0"/>
            </a:sp3d>
          </p:spPr>
          <p:txBody>
            <a:bodyPr wrap="none">
              <a:noAutofit/>
            </a:bodyPr>
            <a:lstStyle/>
            <a:p>
              <a:pPr algn="ctr"/>
              <a:r>
                <a:rPr lang="fr-FR" sz="1200" b="1" kern="0" dirty="0" smtClean="0">
                  <a:solidFill>
                    <a:prstClr val="white"/>
                  </a:solidFill>
                  <a:cs typeface="Arial" pitchFamily="34" charset="0"/>
                </a:rPr>
                <a:t>&gt; 2,5 ans</a:t>
              </a:r>
              <a:endParaRPr lang="fr-FR" sz="1200" b="1" dirty="0">
                <a:solidFill>
                  <a:prstClr val="white"/>
                </a:solidFill>
                <a:cs typeface="Arial" pitchFamily="34" charset="0"/>
              </a:endParaRPr>
            </a:p>
          </p:txBody>
        </p:sp>
        <p:sp>
          <p:nvSpPr>
            <p:cNvPr id="58" name="Rectangle 57"/>
            <p:cNvSpPr/>
            <p:nvPr/>
          </p:nvSpPr>
          <p:spPr>
            <a:xfrm>
              <a:off x="7735524" y="5219692"/>
              <a:ext cx="2080539" cy="343330"/>
            </a:xfrm>
            <a:prstGeom prst="rect">
              <a:avLst/>
            </a:prstGeom>
            <a:solidFill>
              <a:srgbClr val="FF7F4D"/>
            </a:solidFill>
            <a:ln>
              <a:noFill/>
            </a:ln>
            <a:effectLst/>
            <a:scene3d>
              <a:camera prst="orthographicFront">
                <a:rot lat="0" lon="0" rev="0"/>
              </a:camera>
              <a:lightRig rig="contrasting" dir="t">
                <a:rot lat="0" lon="0" rev="1500000"/>
              </a:lightRig>
            </a:scene3d>
            <a:sp3d prstMaterial="metal">
              <a:bevelT w="0" h="0"/>
            </a:sp3d>
          </p:spPr>
          <p:txBody>
            <a:bodyPr wrap="none">
              <a:noAutofit/>
            </a:bodyPr>
            <a:lstStyle/>
            <a:p>
              <a:pPr algn="ctr"/>
              <a:r>
                <a:rPr lang="fr-FR" sz="1200" b="1" u="sng" kern="0" dirty="0" smtClean="0">
                  <a:solidFill>
                    <a:prstClr val="white"/>
                  </a:solidFill>
                  <a:cs typeface="Arial" pitchFamily="34" charset="0"/>
                </a:rPr>
                <a:t>&gt;</a:t>
              </a:r>
              <a:r>
                <a:rPr lang="fr-FR" sz="1200" b="1" kern="0" dirty="0" smtClean="0">
                  <a:solidFill>
                    <a:prstClr val="white"/>
                  </a:solidFill>
                  <a:cs typeface="Arial" pitchFamily="34" charset="0"/>
                </a:rPr>
                <a:t> 10 mois</a:t>
              </a:r>
              <a:endParaRPr lang="fr-FR" sz="1200" b="1" dirty="0">
                <a:solidFill>
                  <a:prstClr val="white"/>
                </a:solidFill>
                <a:cs typeface="Arial" pitchFamily="34" charset="0"/>
              </a:endParaRPr>
            </a:p>
          </p:txBody>
        </p:sp>
        <p:sp>
          <p:nvSpPr>
            <p:cNvPr id="59" name="Rectangle 58"/>
            <p:cNvSpPr/>
            <p:nvPr/>
          </p:nvSpPr>
          <p:spPr>
            <a:xfrm>
              <a:off x="1129125" y="5219692"/>
              <a:ext cx="5322352" cy="331958"/>
            </a:xfrm>
            <a:prstGeom prst="rect">
              <a:avLst/>
            </a:prstGeom>
            <a:solidFill>
              <a:srgbClr val="FF7F4D"/>
            </a:solidFill>
            <a:ln>
              <a:noFill/>
            </a:ln>
            <a:effectLst/>
            <a:scene3d>
              <a:camera prst="orthographicFront">
                <a:rot lat="0" lon="0" rev="0"/>
              </a:camera>
              <a:lightRig rig="contrasting" dir="t">
                <a:rot lat="0" lon="0" rev="1500000"/>
              </a:lightRig>
            </a:scene3d>
            <a:sp3d prstMaterial="metal">
              <a:bevelT w="0" h="0"/>
            </a:sp3d>
          </p:spPr>
          <p:txBody>
            <a:bodyPr wrap="none">
              <a:noAutofit/>
            </a:bodyPr>
            <a:lstStyle/>
            <a:p>
              <a:pPr algn="ctr"/>
              <a:r>
                <a:rPr lang="fr-FR" sz="1200" b="1" kern="0" dirty="0" smtClean="0">
                  <a:solidFill>
                    <a:prstClr val="white"/>
                  </a:solidFill>
                  <a:cs typeface="Arial" pitchFamily="34" charset="0"/>
                </a:rPr>
                <a:t>&gt; 5 ans</a:t>
              </a:r>
              <a:endParaRPr lang="fr-FR" sz="1200" b="1" dirty="0">
                <a:solidFill>
                  <a:prstClr val="white"/>
                </a:solidFill>
                <a:cs typeface="Arial" pitchFamily="34" charset="0"/>
              </a:endParaRPr>
            </a:p>
          </p:txBody>
        </p:sp>
        <p:sp>
          <p:nvSpPr>
            <p:cNvPr id="60" name="Rectangle 59"/>
            <p:cNvSpPr/>
            <p:nvPr/>
          </p:nvSpPr>
          <p:spPr>
            <a:xfrm>
              <a:off x="9895871" y="5219691"/>
              <a:ext cx="2080539" cy="343381"/>
            </a:xfrm>
            <a:prstGeom prst="rect">
              <a:avLst/>
            </a:prstGeom>
            <a:solidFill>
              <a:srgbClr val="FF7F4D"/>
            </a:solidFill>
            <a:ln>
              <a:noFill/>
            </a:ln>
            <a:effectLst/>
            <a:scene3d>
              <a:camera prst="orthographicFront">
                <a:rot lat="0" lon="0" rev="0"/>
              </a:camera>
              <a:lightRig rig="contrasting" dir="t">
                <a:rot lat="0" lon="0" rev="1500000"/>
              </a:lightRig>
            </a:scene3d>
            <a:sp3d prstMaterial="metal">
              <a:bevelT w="0" h="0"/>
            </a:sp3d>
          </p:spPr>
          <p:txBody>
            <a:bodyPr wrap="none">
              <a:noAutofit/>
            </a:bodyPr>
            <a:lstStyle/>
            <a:p>
              <a:pPr algn="ctr"/>
              <a:r>
                <a:rPr lang="fr-FR" sz="1200" b="1" kern="0" dirty="0" smtClean="0">
                  <a:solidFill>
                    <a:prstClr val="white"/>
                  </a:solidFill>
                  <a:cs typeface="Arial" pitchFamily="34" charset="0"/>
                </a:rPr>
                <a:t>3 mois</a:t>
              </a:r>
              <a:endParaRPr lang="fr-FR" sz="1200" b="1" dirty="0">
                <a:solidFill>
                  <a:prstClr val="white"/>
                </a:solidFill>
                <a:cs typeface="Arial" pitchFamily="34" charset="0"/>
              </a:endParaRPr>
            </a:p>
          </p:txBody>
        </p:sp>
        <p:sp>
          <p:nvSpPr>
            <p:cNvPr id="61" name="Rectangle 60"/>
            <p:cNvSpPr/>
            <p:nvPr/>
          </p:nvSpPr>
          <p:spPr>
            <a:xfrm>
              <a:off x="6451476" y="3670469"/>
              <a:ext cx="3408860" cy="1963330"/>
            </a:xfrm>
            <a:prstGeom prst="rect">
              <a:avLst/>
            </a:prstGeom>
            <a:solidFill>
              <a:srgbClr val="5B9BD5">
                <a:alpha val="22000"/>
              </a:srgbClr>
            </a:solidFill>
            <a:ln w="12700" cap="flat" cmpd="sng" algn="ctr">
              <a:solidFill>
                <a:srgbClr val="5B9BD5">
                  <a:shade val="50000"/>
                </a:srgbClr>
              </a:solidFill>
              <a:prstDash val="solid"/>
              <a:miter lim="800000"/>
            </a:ln>
            <a:effectLst/>
          </p:spPr>
          <p:txBody>
            <a:bodyPr rtlCol="0" anchor="ctr"/>
            <a:lstStyle/>
            <a:p>
              <a:pPr algn="ctr">
                <a:defRPr/>
              </a:pPr>
              <a:endParaRPr lang="fr-FR" sz="1400" kern="0" smtClean="0">
                <a:solidFill>
                  <a:prstClr val="white"/>
                </a:solidFill>
              </a:endParaRPr>
            </a:p>
          </p:txBody>
        </p:sp>
        <p:sp>
          <p:nvSpPr>
            <p:cNvPr id="62" name="Rectangle 61"/>
            <p:cNvSpPr/>
            <p:nvPr/>
          </p:nvSpPr>
          <p:spPr>
            <a:xfrm>
              <a:off x="6480640" y="3789759"/>
              <a:ext cx="1185939" cy="331958"/>
            </a:xfrm>
            <a:prstGeom prst="rect">
              <a:avLst/>
            </a:prstGeom>
            <a:solidFill>
              <a:schemeClr val="bg1">
                <a:lumMod val="50000"/>
              </a:schemeClr>
            </a:solidFill>
            <a:ln>
              <a:noFill/>
            </a:ln>
            <a:effectLst/>
            <a:scene3d>
              <a:camera prst="orthographicFront">
                <a:rot lat="0" lon="0" rev="0"/>
              </a:camera>
              <a:lightRig rig="contrasting" dir="t">
                <a:rot lat="0" lon="0" rev="1500000"/>
              </a:lightRig>
            </a:scene3d>
            <a:sp3d prstMaterial="metal">
              <a:bevelT w="0" h="0"/>
            </a:sp3d>
          </p:spPr>
          <p:txBody>
            <a:bodyPr wrap="none">
              <a:noAutofit/>
            </a:bodyPr>
            <a:lstStyle/>
            <a:p>
              <a:pPr algn="ctr"/>
              <a:r>
                <a:rPr lang="fr-FR" sz="1200" b="1" kern="0" dirty="0" smtClean="0">
                  <a:solidFill>
                    <a:prstClr val="white"/>
                  </a:solidFill>
                  <a:cs typeface="Arial" pitchFamily="34" charset="0"/>
                </a:rPr>
                <a:t>&gt; 2,5 ans</a:t>
              </a:r>
              <a:endParaRPr lang="fr-FR" sz="1200" b="1" dirty="0">
                <a:solidFill>
                  <a:prstClr val="white"/>
                </a:solidFill>
                <a:cs typeface="Arial" pitchFamily="34" charset="0"/>
              </a:endParaRPr>
            </a:p>
          </p:txBody>
        </p:sp>
        <p:sp>
          <p:nvSpPr>
            <p:cNvPr id="63" name="Rectangle 62"/>
            <p:cNvSpPr/>
            <p:nvPr/>
          </p:nvSpPr>
          <p:spPr>
            <a:xfrm>
              <a:off x="7715633" y="3789759"/>
              <a:ext cx="2080539" cy="343330"/>
            </a:xfrm>
            <a:prstGeom prst="rect">
              <a:avLst/>
            </a:prstGeom>
            <a:solidFill>
              <a:schemeClr val="bg1">
                <a:lumMod val="50000"/>
              </a:schemeClr>
            </a:solidFill>
            <a:ln>
              <a:noFill/>
            </a:ln>
            <a:effectLst/>
            <a:scene3d>
              <a:camera prst="orthographicFront">
                <a:rot lat="0" lon="0" rev="0"/>
              </a:camera>
              <a:lightRig rig="contrasting" dir="t">
                <a:rot lat="0" lon="0" rev="1500000"/>
              </a:lightRig>
            </a:scene3d>
            <a:sp3d prstMaterial="metal">
              <a:bevelT w="0" h="0"/>
            </a:sp3d>
          </p:spPr>
          <p:txBody>
            <a:bodyPr wrap="none">
              <a:noAutofit/>
            </a:bodyPr>
            <a:lstStyle/>
            <a:p>
              <a:pPr algn="ctr"/>
              <a:r>
                <a:rPr lang="fr-FR" sz="1200" b="1" u="sng" kern="0" dirty="0" smtClean="0">
                  <a:solidFill>
                    <a:prstClr val="white"/>
                  </a:solidFill>
                  <a:cs typeface="Arial" pitchFamily="34" charset="0"/>
                </a:rPr>
                <a:t>&gt;</a:t>
              </a:r>
              <a:r>
                <a:rPr lang="fr-FR" sz="1200" b="1" kern="0" dirty="0" smtClean="0">
                  <a:solidFill>
                    <a:prstClr val="white"/>
                  </a:solidFill>
                  <a:cs typeface="Arial" pitchFamily="34" charset="0"/>
                </a:rPr>
                <a:t> 10 mois</a:t>
              </a:r>
              <a:endParaRPr lang="fr-FR" sz="1200" b="1" dirty="0">
                <a:solidFill>
                  <a:prstClr val="white"/>
                </a:solidFill>
                <a:cs typeface="Arial" pitchFamily="34" charset="0"/>
              </a:endParaRPr>
            </a:p>
          </p:txBody>
        </p:sp>
        <p:sp>
          <p:nvSpPr>
            <p:cNvPr id="64" name="Rectangle 63"/>
            <p:cNvSpPr/>
            <p:nvPr/>
          </p:nvSpPr>
          <p:spPr>
            <a:xfrm>
              <a:off x="1109234" y="3789759"/>
              <a:ext cx="5322352" cy="331958"/>
            </a:xfrm>
            <a:prstGeom prst="rect">
              <a:avLst/>
            </a:prstGeom>
            <a:solidFill>
              <a:schemeClr val="bg1">
                <a:lumMod val="50000"/>
              </a:schemeClr>
            </a:solidFill>
            <a:ln>
              <a:noFill/>
            </a:ln>
            <a:effectLst/>
            <a:scene3d>
              <a:camera prst="orthographicFront">
                <a:rot lat="0" lon="0" rev="0"/>
              </a:camera>
              <a:lightRig rig="contrasting" dir="t">
                <a:rot lat="0" lon="0" rev="1500000"/>
              </a:lightRig>
            </a:scene3d>
            <a:sp3d prstMaterial="metal">
              <a:bevelT w="0" h="0"/>
            </a:sp3d>
          </p:spPr>
          <p:txBody>
            <a:bodyPr wrap="none">
              <a:noAutofit/>
            </a:bodyPr>
            <a:lstStyle/>
            <a:p>
              <a:pPr algn="ctr"/>
              <a:r>
                <a:rPr lang="fr-FR" sz="1200" b="1" kern="0" dirty="0" smtClean="0">
                  <a:solidFill>
                    <a:prstClr val="white"/>
                  </a:solidFill>
                  <a:cs typeface="Arial" pitchFamily="34" charset="0"/>
                </a:rPr>
                <a:t>&gt; 5 ans</a:t>
              </a:r>
              <a:endParaRPr lang="fr-FR" sz="1200" b="1" dirty="0">
                <a:solidFill>
                  <a:prstClr val="white"/>
                </a:solidFill>
                <a:cs typeface="Arial" pitchFamily="34" charset="0"/>
              </a:endParaRPr>
            </a:p>
          </p:txBody>
        </p:sp>
        <p:sp>
          <p:nvSpPr>
            <p:cNvPr id="65" name="Rectangle 64"/>
            <p:cNvSpPr/>
            <p:nvPr/>
          </p:nvSpPr>
          <p:spPr>
            <a:xfrm>
              <a:off x="9875980" y="3789758"/>
              <a:ext cx="2080539" cy="343381"/>
            </a:xfrm>
            <a:prstGeom prst="rect">
              <a:avLst/>
            </a:prstGeom>
            <a:solidFill>
              <a:schemeClr val="bg1">
                <a:lumMod val="50000"/>
              </a:schemeClr>
            </a:solidFill>
            <a:ln>
              <a:noFill/>
            </a:ln>
            <a:effectLst/>
            <a:scene3d>
              <a:camera prst="orthographicFront">
                <a:rot lat="0" lon="0" rev="0"/>
              </a:camera>
              <a:lightRig rig="contrasting" dir="t">
                <a:rot lat="0" lon="0" rev="1500000"/>
              </a:lightRig>
            </a:scene3d>
            <a:sp3d prstMaterial="metal">
              <a:bevelT w="0" h="0"/>
            </a:sp3d>
          </p:spPr>
          <p:txBody>
            <a:bodyPr wrap="none">
              <a:noAutofit/>
            </a:bodyPr>
            <a:lstStyle/>
            <a:p>
              <a:pPr algn="ctr"/>
              <a:r>
                <a:rPr lang="fr-FR" sz="1200" b="1" kern="0" dirty="0" smtClean="0">
                  <a:solidFill>
                    <a:prstClr val="white"/>
                  </a:solidFill>
                  <a:cs typeface="Arial" pitchFamily="34" charset="0"/>
                </a:rPr>
                <a:t>3 mois</a:t>
              </a:r>
              <a:endParaRPr lang="fr-FR" sz="1200" b="1" dirty="0">
                <a:solidFill>
                  <a:prstClr val="white"/>
                </a:solidFill>
                <a:cs typeface="Arial" pitchFamily="34" charset="0"/>
              </a:endParaRPr>
            </a:p>
          </p:txBody>
        </p:sp>
      </p:grpSp>
      <p:sp>
        <p:nvSpPr>
          <p:cNvPr id="4" name="Rectangle 3"/>
          <p:cNvSpPr/>
          <p:nvPr/>
        </p:nvSpPr>
        <p:spPr>
          <a:xfrm>
            <a:off x="1123406" y="539931"/>
            <a:ext cx="10659291" cy="542544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881698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FC1C765F-E179-44AC-A83A-DB5AC207AB51}"/>
              </a:ext>
            </a:extLst>
          </p:cNvPr>
          <p:cNvSpPr>
            <a:spLocks noGrp="1"/>
          </p:cNvSpPr>
          <p:nvPr/>
        </p:nvSpPr>
        <p:spPr>
          <a:xfrm>
            <a:off x="1017816" y="657549"/>
            <a:ext cx="10374495" cy="2901000"/>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lnSpc>
                <a:spcPct val="150000"/>
              </a:lnSpc>
              <a:spcAft>
                <a:spcPct val="0"/>
              </a:spcAft>
              <a:defRPr/>
            </a:pPr>
            <a:endParaRPr sz="1800">
              <a:solidFill>
                <a:prstClr val="black">
                  <a:lumMod val="50000"/>
                  <a:lumOff val="50000"/>
                </a:prstClr>
              </a:solidFill>
            </a:endParaRPr>
          </a:p>
        </p:txBody>
      </p:sp>
      <p:pic>
        <p:nvPicPr>
          <p:cNvPr id="8" name="Image 7"/>
          <p:cNvPicPr>
            <a:picLocks noChangeAspect="1"/>
          </p:cNvPicPr>
          <p:nvPr/>
        </p:nvPicPr>
        <p:blipFill>
          <a:blip r:embed="rId2"/>
          <a:stretch>
            <a:fillRect/>
          </a:stretch>
        </p:blipFill>
        <p:spPr>
          <a:xfrm>
            <a:off x="6711772" y="2708884"/>
            <a:ext cx="4491039" cy="2846883"/>
          </a:xfrm>
          <a:prstGeom prst="rect">
            <a:avLst/>
          </a:prstGeom>
        </p:spPr>
      </p:pic>
      <p:sp>
        <p:nvSpPr>
          <p:cNvPr id="9" name="Espace réservé du texte 5">
            <a:extLst>
              <a:ext uri="{FF2B5EF4-FFF2-40B4-BE49-F238E27FC236}">
                <a16:creationId xmlns:a16="http://schemas.microsoft.com/office/drawing/2014/main" xmlns="" id="{FC1C765F-E179-44AC-A83A-DB5AC207AB51}"/>
              </a:ext>
            </a:extLst>
          </p:cNvPr>
          <p:cNvSpPr>
            <a:spLocks noGrp="1"/>
          </p:cNvSpPr>
          <p:nvPr/>
        </p:nvSpPr>
        <p:spPr>
          <a:xfrm>
            <a:off x="2225583" y="2708884"/>
            <a:ext cx="4899117" cy="338775"/>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spcBef>
                <a:spcPts val="2250"/>
              </a:spcBef>
              <a:spcAft>
                <a:spcPct val="0"/>
              </a:spcAft>
              <a:buClr>
                <a:srgbClr val="0070C0"/>
              </a:buClr>
              <a:buFont typeface="Century Gothic" panose="020B0502020202020204" pitchFamily="34" charset="0"/>
              <a:buChar char="►"/>
              <a:defRPr/>
            </a:pPr>
            <a:r>
              <a:rPr altLang="fr-FR" sz="1800" b="1" err="1">
                <a:solidFill>
                  <a:srgbClr val="0070C0"/>
                </a:solidFill>
                <a:latin typeface="Century Gothic" panose="020F0302020204030204"/>
              </a:rPr>
              <a:t>Work</a:t>
            </a:r>
            <a:r>
              <a:rPr altLang="fr-FR" sz="1800" b="1">
                <a:solidFill>
                  <a:srgbClr val="0070C0"/>
                </a:solidFill>
                <a:latin typeface="Century Gothic" panose="020F0302020204030204"/>
              </a:rPr>
              <a:t>-Up (artériographie / MAA) :</a:t>
            </a:r>
            <a:endParaRPr sz="1800">
              <a:solidFill>
                <a:srgbClr val="0070C0"/>
              </a:solidFill>
              <a:latin typeface="Century Gothic" panose="020F0302020204030204"/>
            </a:endParaRPr>
          </a:p>
        </p:txBody>
      </p:sp>
      <p:sp>
        <p:nvSpPr>
          <p:cNvPr id="5" name="Rectangle 4"/>
          <p:cNvSpPr/>
          <p:nvPr/>
        </p:nvSpPr>
        <p:spPr>
          <a:xfrm>
            <a:off x="2759310" y="3150074"/>
            <a:ext cx="3560526" cy="584775"/>
          </a:xfrm>
          <a:prstGeom prst="rect">
            <a:avLst/>
          </a:prstGeom>
        </p:spPr>
        <p:txBody>
          <a:bodyPr wrap="square">
            <a:spAutoFit/>
          </a:bodyPr>
          <a:lstStyle/>
          <a:p>
            <a:pPr fontAlgn="base">
              <a:spcBef>
                <a:spcPts val="2250"/>
              </a:spcBef>
              <a:spcAft>
                <a:spcPct val="0"/>
              </a:spcAft>
              <a:defRPr/>
            </a:pPr>
            <a:r>
              <a:rPr lang="fr-FR" altLang="fr-FR" sz="1600" dirty="0" smtClean="0">
                <a:solidFill>
                  <a:srgbClr val="002C4C"/>
                </a:solidFill>
              </a:rPr>
              <a:t>Plicature du TC : Cathétérisme de l’AH impossible </a:t>
            </a:r>
            <a:endParaRPr lang="fr-FR" altLang="fr-FR" sz="1600" dirty="0">
              <a:solidFill>
                <a:srgbClr val="002C4C"/>
              </a:solidFill>
            </a:endParaRPr>
          </a:p>
        </p:txBody>
      </p:sp>
      <p:sp>
        <p:nvSpPr>
          <p:cNvPr id="2" name="Titre 1"/>
          <p:cNvSpPr>
            <a:spLocks noGrp="1"/>
          </p:cNvSpPr>
          <p:nvPr>
            <p:ph type="title"/>
          </p:nvPr>
        </p:nvSpPr>
        <p:spPr/>
        <p:txBody>
          <a:bodyPr/>
          <a:lstStyle/>
          <a:p>
            <a:r>
              <a:rPr lang="fr-FR" dirty="0"/>
              <a:t>Histoire de la Maladie</a:t>
            </a:r>
            <a:br>
              <a:rPr lang="fr-FR" dirty="0"/>
            </a:br>
            <a:endParaRPr lang="fr-FR" dirty="0"/>
          </a:p>
        </p:txBody>
      </p:sp>
      <p:sp>
        <p:nvSpPr>
          <p:cNvPr id="10" name="Espace réservé du contenu 9"/>
          <p:cNvSpPr>
            <a:spLocks noGrp="1"/>
          </p:cNvSpPr>
          <p:nvPr>
            <p:ph sz="quarter" idx="19"/>
          </p:nvPr>
        </p:nvSpPr>
        <p:spPr>
          <a:xfrm>
            <a:off x="1642221" y="1027831"/>
            <a:ext cx="9952526" cy="4244487"/>
          </a:xfrm>
        </p:spPr>
        <p:txBody>
          <a:bodyPr/>
          <a:lstStyle/>
          <a:p>
            <a:r>
              <a:rPr lang="fr-FR" sz="2000" b="1" dirty="0">
                <a:solidFill>
                  <a:srgbClr val="002C4C"/>
                </a:solidFill>
              </a:rPr>
              <a:t>Instauration d’un </a:t>
            </a:r>
            <a:r>
              <a:rPr lang="el-GR" sz="2000" b="1" dirty="0">
                <a:solidFill>
                  <a:srgbClr val="002C4C"/>
                </a:solidFill>
              </a:rPr>
              <a:t>β-</a:t>
            </a:r>
            <a:r>
              <a:rPr lang="fr-FR" sz="2000" b="1" dirty="0">
                <a:solidFill>
                  <a:srgbClr val="002C4C"/>
                </a:solidFill>
              </a:rPr>
              <a:t>bloquant : </a:t>
            </a:r>
            <a:r>
              <a:rPr lang="fr-FR" sz="2000" dirty="0" err="1">
                <a:solidFill>
                  <a:srgbClr val="002C4C"/>
                </a:solidFill>
              </a:rPr>
              <a:t>Carvedilol</a:t>
            </a:r>
            <a:r>
              <a:rPr lang="fr-FR" sz="2000" dirty="0">
                <a:solidFill>
                  <a:srgbClr val="002C4C"/>
                </a:solidFill>
              </a:rPr>
              <a:t> (non cardio-sélectif et </a:t>
            </a:r>
            <a:r>
              <a:rPr lang="el-GR" sz="2000" dirty="0" smtClean="0">
                <a:solidFill>
                  <a:srgbClr val="002C4C"/>
                </a:solidFill>
              </a:rPr>
              <a:t>α-</a:t>
            </a:r>
            <a:r>
              <a:rPr lang="fr-FR" sz="2000" dirty="0">
                <a:solidFill>
                  <a:srgbClr val="002C4C"/>
                </a:solidFill>
              </a:rPr>
              <a:t>bloquant</a:t>
            </a:r>
            <a:r>
              <a:rPr lang="fr-FR" sz="2000" dirty="0" smtClean="0">
                <a:solidFill>
                  <a:srgbClr val="002C4C"/>
                </a:solidFill>
              </a:rPr>
              <a:t>)</a:t>
            </a:r>
          </a:p>
          <a:p>
            <a:pPr marL="0" indent="0">
              <a:buNone/>
            </a:pPr>
            <a:endParaRPr lang="fr-FR" sz="2000" dirty="0">
              <a:solidFill>
                <a:srgbClr val="002C4C"/>
              </a:solidFill>
            </a:endParaRPr>
          </a:p>
          <a:p>
            <a:r>
              <a:rPr lang="fr-FR" sz="2000" b="1" dirty="0">
                <a:solidFill>
                  <a:srgbClr val="002C4C"/>
                </a:solidFill>
              </a:rPr>
              <a:t>Décision d’une REL : </a:t>
            </a:r>
            <a:r>
              <a:rPr lang="fr-FR" sz="2000" dirty="0" err="1">
                <a:solidFill>
                  <a:srgbClr val="002C4C"/>
                </a:solidFill>
              </a:rPr>
              <a:t>Down-Sizing</a:t>
            </a:r>
            <a:r>
              <a:rPr lang="fr-FR" sz="2000" dirty="0">
                <a:solidFill>
                  <a:srgbClr val="002C4C"/>
                </a:solidFill>
              </a:rPr>
              <a:t> </a:t>
            </a:r>
          </a:p>
          <a:p>
            <a:pPr marL="0" indent="0">
              <a:buNone/>
            </a:pPr>
            <a:endParaRPr lang="fr-FR" dirty="0"/>
          </a:p>
        </p:txBody>
      </p:sp>
    </p:spTree>
    <p:extLst>
      <p:ext uri="{BB962C8B-B14F-4D97-AF65-F5344CB8AC3E}">
        <p14:creationId xmlns:p14="http://schemas.microsoft.com/office/powerpoint/2010/main" val="328700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6"/>
          </p:nvPr>
        </p:nvSpPr>
        <p:spPr>
          <a:xfrm>
            <a:off x="666949" y="6388383"/>
            <a:ext cx="5159375" cy="247196"/>
          </a:xfrm>
        </p:spPr>
        <p:txBody>
          <a:bodyPr>
            <a:normAutofit lnSpcReduction="10000"/>
          </a:bodyPr>
          <a:lstStyle/>
          <a:p>
            <a:pPr lvl="1"/>
            <a:r>
              <a:rPr lang="fr-FR" dirty="0">
                <a:solidFill>
                  <a:schemeClr val="bg1"/>
                </a:solidFill>
              </a:rPr>
              <a:t>Qin, Lancet 2023</a:t>
            </a:r>
          </a:p>
          <a:p>
            <a:pPr lvl="1"/>
            <a:endParaRPr lang="fr-FR" dirty="0">
              <a:solidFill>
                <a:schemeClr val="bg1"/>
              </a:solidFill>
            </a:endParaRPr>
          </a:p>
        </p:txBody>
      </p:sp>
      <p:sp>
        <p:nvSpPr>
          <p:cNvPr id="2" name="Titre 1"/>
          <p:cNvSpPr>
            <a:spLocks noGrp="1"/>
          </p:cNvSpPr>
          <p:nvPr>
            <p:ph type="title"/>
          </p:nvPr>
        </p:nvSpPr>
        <p:spPr/>
        <p:txBody>
          <a:bodyPr>
            <a:normAutofit/>
          </a:bodyPr>
          <a:lstStyle/>
          <a:p>
            <a:r>
              <a:rPr lang="fr-FR" dirty="0" smtClean="0"/>
              <a:t>Immunothérapie en adjuvant ? IMbrave050</a:t>
            </a:r>
            <a:endParaRPr lang="fr-FR" dirty="0"/>
          </a:p>
        </p:txBody>
      </p:sp>
      <p:sp>
        <p:nvSpPr>
          <p:cNvPr id="6" name="Espace réservé du contenu 5"/>
          <p:cNvSpPr>
            <a:spLocks noGrp="1"/>
          </p:cNvSpPr>
          <p:nvPr>
            <p:ph sz="quarter" idx="19"/>
          </p:nvPr>
        </p:nvSpPr>
        <p:spPr>
          <a:xfrm>
            <a:off x="1127974" y="1067022"/>
            <a:ext cx="4351351" cy="3969069"/>
          </a:xfrm>
        </p:spPr>
        <p:txBody>
          <a:bodyPr/>
          <a:lstStyle/>
          <a:p>
            <a:pPr>
              <a:spcAft>
                <a:spcPts val="1200"/>
              </a:spcAft>
            </a:pPr>
            <a:r>
              <a:rPr lang="fr-FR" sz="1400" dirty="0"/>
              <a:t>CHC confirmé, traité par résection ou ablation à visée </a:t>
            </a:r>
            <a:r>
              <a:rPr lang="fr-FR" sz="1400" dirty="0" smtClean="0"/>
              <a:t>curative</a:t>
            </a:r>
          </a:p>
          <a:p>
            <a:pPr>
              <a:spcAft>
                <a:spcPts val="1200"/>
              </a:spcAft>
            </a:pPr>
            <a:r>
              <a:rPr lang="fr-FR" sz="1400" dirty="0" smtClean="0"/>
              <a:t>Child-</a:t>
            </a:r>
            <a:r>
              <a:rPr lang="fr-FR" sz="1400" dirty="0" err="1" smtClean="0"/>
              <a:t>pugh</a:t>
            </a:r>
            <a:r>
              <a:rPr lang="fr-FR" sz="1400" dirty="0" smtClean="0"/>
              <a:t> A</a:t>
            </a:r>
          </a:p>
          <a:p>
            <a:pPr>
              <a:spcAft>
                <a:spcPts val="600"/>
              </a:spcAft>
            </a:pPr>
            <a:r>
              <a:rPr lang="fr-FR" sz="1400" dirty="0" smtClean="0"/>
              <a:t>Haut </a:t>
            </a:r>
            <a:r>
              <a:rPr lang="fr-FR" sz="1400" dirty="0"/>
              <a:t>risque de récidive :</a:t>
            </a:r>
          </a:p>
          <a:p>
            <a:pPr lvl="1">
              <a:spcAft>
                <a:spcPts val="300"/>
              </a:spcAft>
            </a:pPr>
            <a:r>
              <a:rPr lang="fr-FR" sz="1200" dirty="0"/>
              <a:t>Résection : </a:t>
            </a:r>
          </a:p>
          <a:p>
            <a:pPr lvl="2"/>
            <a:r>
              <a:rPr lang="fr-FR" sz="1200" dirty="0"/>
              <a:t>de 1 à 3 tumeur avec au moins une de plus de 5 cm, </a:t>
            </a:r>
          </a:p>
          <a:p>
            <a:pPr lvl="2"/>
            <a:r>
              <a:rPr lang="fr-FR" sz="1200" dirty="0"/>
              <a:t>ou plus de trois tumeurs mais de 5 cm ou moins, </a:t>
            </a:r>
          </a:p>
          <a:p>
            <a:pPr lvl="2">
              <a:spcAft>
                <a:spcPts val="600"/>
              </a:spcAft>
            </a:pPr>
            <a:r>
              <a:rPr lang="fr-FR" sz="1200" dirty="0"/>
              <a:t>ou de 1 à 3 tumeurs de 5 cm ou moins mais avec invasion vasculaire microscopique ou Vp1 ou Vp2 ou peu différenciée </a:t>
            </a:r>
          </a:p>
          <a:p>
            <a:pPr lvl="1">
              <a:spcAft>
                <a:spcPts val="300"/>
              </a:spcAft>
            </a:pPr>
            <a:r>
              <a:rPr lang="fr-FR" sz="1200" dirty="0"/>
              <a:t>Ablation : </a:t>
            </a:r>
          </a:p>
          <a:p>
            <a:pPr lvl="2"/>
            <a:r>
              <a:rPr lang="fr-FR" sz="1200" dirty="0"/>
              <a:t>une tumeur entre 2 et 5 cm, </a:t>
            </a:r>
          </a:p>
          <a:p>
            <a:pPr lvl="2"/>
            <a:r>
              <a:rPr lang="fr-FR" sz="1200" dirty="0"/>
              <a:t>ou des tumeurs multiples –maximum 4- toutes de 5 cm ou moins</a:t>
            </a:r>
          </a:p>
          <a:p>
            <a:pPr lvl="2"/>
            <a:endParaRPr lang="fr-FR" sz="1200" dirty="0"/>
          </a:p>
        </p:txBody>
      </p:sp>
      <p:sp>
        <p:nvSpPr>
          <p:cNvPr id="7" name="Rectangle 6"/>
          <p:cNvSpPr/>
          <p:nvPr/>
        </p:nvSpPr>
        <p:spPr>
          <a:xfrm>
            <a:off x="6044440" y="2885462"/>
            <a:ext cx="1983907" cy="967278"/>
          </a:xfrm>
          <a:prstGeom prst="rect">
            <a:avLst/>
          </a:prstGeom>
          <a:solidFill>
            <a:srgbClr val="FD7E4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smtClean="0"/>
              <a:t>CHC traité à visée curative à haut risque de récidive</a:t>
            </a:r>
            <a:endParaRPr lang="fr-FR" sz="1400" dirty="0"/>
          </a:p>
        </p:txBody>
      </p:sp>
      <p:sp>
        <p:nvSpPr>
          <p:cNvPr id="8" name="Ellipse 7"/>
          <p:cNvSpPr/>
          <p:nvPr/>
        </p:nvSpPr>
        <p:spPr>
          <a:xfrm>
            <a:off x="8463760" y="3072622"/>
            <a:ext cx="581590" cy="565899"/>
          </a:xfrm>
          <a:prstGeom prst="ellipse">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R</a:t>
            </a:r>
            <a:endParaRPr lang="fr-FR" b="1" dirty="0"/>
          </a:p>
        </p:txBody>
      </p:sp>
      <p:sp>
        <p:nvSpPr>
          <p:cNvPr id="9" name="Rectangle 8"/>
          <p:cNvSpPr/>
          <p:nvPr/>
        </p:nvSpPr>
        <p:spPr>
          <a:xfrm>
            <a:off x="9831004" y="2243061"/>
            <a:ext cx="2056196" cy="9744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smtClean="0"/>
              <a:t>Atézolizumab-bévacizumab</a:t>
            </a:r>
          </a:p>
          <a:p>
            <a:pPr algn="ctr"/>
            <a:r>
              <a:rPr lang="fr-FR" sz="1400" dirty="0" smtClean="0"/>
              <a:t>1 an</a:t>
            </a:r>
            <a:endParaRPr lang="fr-FR" sz="1400" dirty="0"/>
          </a:p>
        </p:txBody>
      </p:sp>
      <p:sp>
        <p:nvSpPr>
          <p:cNvPr id="10" name="Rectangle 9"/>
          <p:cNvSpPr/>
          <p:nvPr/>
        </p:nvSpPr>
        <p:spPr>
          <a:xfrm>
            <a:off x="9831004" y="3892977"/>
            <a:ext cx="2056196" cy="52498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Surveillance</a:t>
            </a:r>
            <a:endParaRPr lang="fr-FR" sz="1400" dirty="0"/>
          </a:p>
        </p:txBody>
      </p:sp>
      <p:sp>
        <p:nvSpPr>
          <p:cNvPr id="11" name="ZoneTexte 10"/>
          <p:cNvSpPr txBox="1"/>
          <p:nvPr/>
        </p:nvSpPr>
        <p:spPr>
          <a:xfrm>
            <a:off x="5953884" y="4725114"/>
            <a:ext cx="4293163" cy="800219"/>
          </a:xfrm>
          <a:prstGeom prst="rect">
            <a:avLst/>
          </a:prstGeom>
          <a:noFill/>
        </p:spPr>
        <p:txBody>
          <a:bodyPr wrap="none" rtlCol="0">
            <a:spAutoFit/>
          </a:bodyPr>
          <a:lstStyle/>
          <a:p>
            <a:pPr>
              <a:spcAft>
                <a:spcPts val="1200"/>
              </a:spcAft>
            </a:pPr>
            <a:r>
              <a:rPr lang="fr-FR" dirty="0" smtClean="0"/>
              <a:t>Essai en ouvert</a:t>
            </a:r>
          </a:p>
          <a:p>
            <a:pPr>
              <a:spcAft>
                <a:spcPts val="1200"/>
              </a:spcAft>
            </a:pPr>
            <a:r>
              <a:rPr lang="fr-FR" dirty="0" smtClean="0"/>
              <a:t>Critère principal : survie sans récidive</a:t>
            </a:r>
            <a:endParaRPr lang="fr-FR" dirty="0"/>
          </a:p>
        </p:txBody>
      </p:sp>
      <p:cxnSp>
        <p:nvCxnSpPr>
          <p:cNvPr id="13" name="Connecteur droit avec flèche 12"/>
          <p:cNvCxnSpPr>
            <a:endCxn id="8" idx="2"/>
          </p:cNvCxnSpPr>
          <p:nvPr/>
        </p:nvCxnSpPr>
        <p:spPr>
          <a:xfrm flipV="1">
            <a:off x="8031892" y="3355572"/>
            <a:ext cx="431868" cy="5466"/>
          </a:xfrm>
          <a:prstGeom prst="straightConnector1">
            <a:avLst/>
          </a:prstGeom>
          <a:ln w="57150">
            <a:solidFill>
              <a:srgbClr val="3A383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8" idx="7"/>
          </p:cNvCxnSpPr>
          <p:nvPr/>
        </p:nvCxnSpPr>
        <p:spPr>
          <a:xfrm flipV="1">
            <a:off x="8960178" y="2614090"/>
            <a:ext cx="870826" cy="541406"/>
          </a:xfrm>
          <a:prstGeom prst="straightConnector1">
            <a:avLst/>
          </a:prstGeom>
          <a:ln w="57150">
            <a:solidFill>
              <a:srgbClr val="3A383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5"/>
          </p:cNvCxnSpPr>
          <p:nvPr/>
        </p:nvCxnSpPr>
        <p:spPr>
          <a:xfrm>
            <a:off x="8960178" y="3555647"/>
            <a:ext cx="870826" cy="532040"/>
          </a:xfrm>
          <a:prstGeom prst="straightConnector1">
            <a:avLst/>
          </a:prstGeom>
          <a:ln w="57150">
            <a:solidFill>
              <a:srgbClr val="3A3839"/>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8402494" y="2658963"/>
            <a:ext cx="819455" cy="369332"/>
          </a:xfrm>
          <a:prstGeom prst="rect">
            <a:avLst/>
          </a:prstGeom>
          <a:noFill/>
        </p:spPr>
        <p:txBody>
          <a:bodyPr wrap="none" rtlCol="0">
            <a:spAutoFit/>
          </a:bodyPr>
          <a:lstStyle/>
          <a:p>
            <a:r>
              <a:rPr lang="fr-FR" dirty="0" smtClean="0"/>
              <a:t>N=668</a:t>
            </a:r>
            <a:endParaRPr lang="fr-FR" dirty="0"/>
          </a:p>
        </p:txBody>
      </p:sp>
      <p:sp>
        <p:nvSpPr>
          <p:cNvPr id="4" name="Rectangle 3"/>
          <p:cNvSpPr/>
          <p:nvPr/>
        </p:nvSpPr>
        <p:spPr>
          <a:xfrm>
            <a:off x="5774724" y="1491049"/>
            <a:ext cx="6203092" cy="3097427"/>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48449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526903" y="847595"/>
            <a:ext cx="8216900" cy="659925"/>
          </a:xfrm>
          <a:prstGeom prst="rect">
            <a:avLst/>
          </a:prstGeom>
        </p:spPr>
        <p:txBody>
          <a:bodyPr lIns="0" tIns="0" rIns="0" bIns="0"/>
          <a:lstStyle/>
          <a:p>
            <a:pPr fontAlgn="base">
              <a:lnSpc>
                <a:spcPct val="90000"/>
              </a:lnSpc>
              <a:spcBef>
                <a:spcPts val="2250"/>
              </a:spcBef>
              <a:spcAft>
                <a:spcPct val="0"/>
              </a:spcAft>
            </a:pPr>
            <a:r>
              <a:rPr lang="fr-FR" altLang="fr-FR" b="1" dirty="0">
                <a:solidFill>
                  <a:srgbClr val="002C4C"/>
                </a:solidFill>
                <a:cs typeface="Arial" panose="020B0604020202020204" pitchFamily="34" charset="0"/>
              </a:rPr>
              <a:t>Décision de réaliser un traitement systémique. Lequel choisissez-vous ?</a:t>
            </a:r>
            <a:endParaRPr lang="fr-FR" b="1" dirty="0">
              <a:solidFill>
                <a:srgbClr val="002C4C"/>
              </a:solidFill>
              <a:cs typeface="Arial" panose="020B0604020202020204" pitchFamily="34" charset="0"/>
            </a:endParaRPr>
          </a:p>
        </p:txBody>
      </p:sp>
      <p:sp>
        <p:nvSpPr>
          <p:cNvPr id="5" name="Titre 4"/>
          <p:cNvSpPr>
            <a:spLocks noGrp="1"/>
          </p:cNvSpPr>
          <p:nvPr>
            <p:ph type="title"/>
          </p:nvPr>
        </p:nvSpPr>
        <p:spPr/>
        <p:txBody>
          <a:bodyPr/>
          <a:lstStyle/>
          <a:p>
            <a:r>
              <a:rPr lang="fr-FR" dirty="0" smtClean="0"/>
              <a:t>Question 2 </a:t>
            </a:r>
            <a:r>
              <a:rPr lang="fr-FR" dirty="0"/>
              <a:t/>
            </a:r>
            <a:br>
              <a:rPr lang="fr-FR" dirty="0"/>
            </a:br>
            <a:endParaRPr lang="fr-FR" dirty="0"/>
          </a:p>
        </p:txBody>
      </p:sp>
      <p:graphicFrame>
        <p:nvGraphicFramePr>
          <p:cNvPr id="6" name="Tableau 5"/>
          <p:cNvGraphicFramePr>
            <a:graphicFrameLocks noGrp="1"/>
          </p:cNvGraphicFramePr>
          <p:nvPr>
            <p:extLst/>
          </p:nvPr>
        </p:nvGraphicFramePr>
        <p:xfrm>
          <a:off x="2232297" y="1829736"/>
          <a:ext cx="8128000" cy="2899015"/>
        </p:xfrm>
        <a:graphic>
          <a:graphicData uri="http://schemas.openxmlformats.org/drawingml/2006/table">
            <a:tbl>
              <a:tblPr firstRow="1" bandRow="1">
                <a:tableStyleId>{0505E3EF-67EA-436B-97B2-0124C06EBD24}</a:tableStyleId>
              </a:tblPr>
              <a:tblGrid>
                <a:gridCol w="752124">
                  <a:extLst>
                    <a:ext uri="{9D8B030D-6E8A-4147-A177-3AD203B41FA5}">
                      <a16:colId xmlns:a16="http://schemas.microsoft.com/office/drawing/2014/main" xmlns="" val="1593310967"/>
                    </a:ext>
                  </a:extLst>
                </a:gridCol>
                <a:gridCol w="7375876">
                  <a:extLst>
                    <a:ext uri="{9D8B030D-6E8A-4147-A177-3AD203B41FA5}">
                      <a16:colId xmlns:a16="http://schemas.microsoft.com/office/drawing/2014/main" xmlns="" val="1736445385"/>
                    </a:ext>
                  </a:extLst>
                </a:gridCol>
              </a:tblGrid>
              <a:tr h="579803">
                <a:tc>
                  <a:txBody>
                    <a:bodyPr/>
                    <a:lstStyle/>
                    <a:p>
                      <a:pPr algn="ctr"/>
                      <a:r>
                        <a:rPr lang="fr-FR" b="1" dirty="0" smtClean="0">
                          <a:solidFill>
                            <a:srgbClr val="002C4C"/>
                          </a:solidFill>
                        </a:rPr>
                        <a:t>A</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err="1" smtClean="0">
                          <a:solidFill>
                            <a:srgbClr val="002C4C"/>
                          </a:solidFill>
                        </a:rPr>
                        <a:t>Sorafénib</a:t>
                      </a:r>
                      <a:endParaRPr lang="fr-FR" sz="1800" b="1" kern="1200" dirty="0">
                        <a:solidFill>
                          <a:srgbClr val="002C4C"/>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4508892"/>
                  </a:ext>
                </a:extLst>
              </a:tr>
              <a:tr h="579803">
                <a:tc>
                  <a:txBody>
                    <a:bodyPr/>
                    <a:lstStyle/>
                    <a:p>
                      <a:pPr algn="ctr"/>
                      <a:r>
                        <a:rPr lang="fr-FR" b="1" dirty="0" smtClean="0">
                          <a:solidFill>
                            <a:srgbClr val="002C4C"/>
                          </a:solidFill>
                        </a:rPr>
                        <a:t>B</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err="1" smtClean="0">
                          <a:solidFill>
                            <a:srgbClr val="002C4C"/>
                          </a:solidFill>
                        </a:rPr>
                        <a:t>Lenvatinib</a:t>
                      </a:r>
                      <a:endParaRPr lang="fr-FR" sz="1800" b="1" kern="1200" dirty="0">
                        <a:solidFill>
                          <a:srgbClr val="002C4C"/>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37514763"/>
                  </a:ext>
                </a:extLst>
              </a:tr>
              <a:tr h="579803">
                <a:tc>
                  <a:txBody>
                    <a:bodyPr/>
                    <a:lstStyle/>
                    <a:p>
                      <a:pPr algn="ctr"/>
                      <a:r>
                        <a:rPr lang="fr-FR" b="1" dirty="0" smtClean="0">
                          <a:solidFill>
                            <a:srgbClr val="002C4C"/>
                          </a:solidFill>
                        </a:rPr>
                        <a:t>C</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smtClean="0">
                          <a:solidFill>
                            <a:srgbClr val="002C4C"/>
                          </a:solidFill>
                        </a:rPr>
                        <a:t>Atézolizumab + Bévacizumab</a:t>
                      </a:r>
                      <a:endParaRPr lang="fr-FR" sz="1800" b="1" kern="1200" dirty="0">
                        <a:solidFill>
                          <a:srgbClr val="002C4C"/>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287298"/>
                  </a:ext>
                </a:extLst>
              </a:tr>
              <a:tr h="579803">
                <a:tc>
                  <a:txBody>
                    <a:bodyPr/>
                    <a:lstStyle/>
                    <a:p>
                      <a:pPr algn="ctr"/>
                      <a:r>
                        <a:rPr lang="fr-FR" b="1" dirty="0" smtClean="0">
                          <a:solidFill>
                            <a:srgbClr val="002C4C"/>
                          </a:solidFill>
                        </a:rPr>
                        <a:t>D</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err="1" smtClean="0">
                          <a:solidFill>
                            <a:srgbClr val="002C4C"/>
                          </a:solidFill>
                        </a:rPr>
                        <a:t>Durvalumab</a:t>
                      </a:r>
                      <a:r>
                        <a:rPr lang="fr-FR" sz="1800" b="1" kern="1200" dirty="0" smtClean="0">
                          <a:solidFill>
                            <a:srgbClr val="002C4C"/>
                          </a:solidFill>
                        </a:rPr>
                        <a:t> + </a:t>
                      </a:r>
                      <a:r>
                        <a:rPr lang="fr-FR" sz="1800" b="1" kern="1200" dirty="0" err="1" smtClean="0">
                          <a:solidFill>
                            <a:srgbClr val="002C4C"/>
                          </a:solidFill>
                        </a:rPr>
                        <a:t>Trémélimumab</a:t>
                      </a:r>
                      <a:endParaRPr lang="fr-FR" sz="1800" b="1" kern="1200" dirty="0">
                        <a:solidFill>
                          <a:srgbClr val="002C4C"/>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7057053"/>
                  </a:ext>
                </a:extLst>
              </a:tr>
              <a:tr h="579803">
                <a:tc>
                  <a:txBody>
                    <a:bodyPr/>
                    <a:lstStyle/>
                    <a:p>
                      <a:pPr algn="ctr"/>
                      <a:r>
                        <a:rPr lang="fr-FR" b="1" dirty="0" smtClean="0">
                          <a:solidFill>
                            <a:srgbClr val="002C4C"/>
                          </a:solidFill>
                        </a:rPr>
                        <a:t>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err="1" smtClean="0">
                          <a:solidFill>
                            <a:srgbClr val="002C4C"/>
                          </a:solidFill>
                        </a:rPr>
                        <a:t>Durvalumab</a:t>
                      </a:r>
                      <a:r>
                        <a:rPr lang="fr-FR" sz="1800" b="1" kern="1200" dirty="0" smtClean="0">
                          <a:solidFill>
                            <a:srgbClr val="002C4C"/>
                          </a:solidFill>
                        </a:rPr>
                        <a:t> seul</a:t>
                      </a:r>
                      <a:endParaRPr lang="fr-FR" sz="1800" b="1" kern="1200" dirty="0">
                        <a:solidFill>
                          <a:srgbClr val="002C4C"/>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8674085"/>
                  </a:ext>
                </a:extLst>
              </a:tr>
            </a:tbl>
          </a:graphicData>
        </a:graphic>
      </p:graphicFrame>
    </p:spTree>
    <p:extLst>
      <p:ext uri="{BB962C8B-B14F-4D97-AF65-F5344CB8AC3E}">
        <p14:creationId xmlns:p14="http://schemas.microsoft.com/office/powerpoint/2010/main" val="1683372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526903" y="847595"/>
            <a:ext cx="8216900" cy="659925"/>
          </a:xfrm>
          <a:prstGeom prst="rect">
            <a:avLst/>
          </a:prstGeom>
        </p:spPr>
        <p:txBody>
          <a:bodyPr lIns="0" tIns="0" rIns="0" bIns="0"/>
          <a:lstStyle/>
          <a:p>
            <a:pPr fontAlgn="base">
              <a:lnSpc>
                <a:spcPct val="90000"/>
              </a:lnSpc>
              <a:spcBef>
                <a:spcPts val="2250"/>
              </a:spcBef>
              <a:spcAft>
                <a:spcPct val="0"/>
              </a:spcAft>
            </a:pPr>
            <a:r>
              <a:rPr lang="fr-FR" altLang="fr-FR" b="1" dirty="0">
                <a:solidFill>
                  <a:srgbClr val="002C4C"/>
                </a:solidFill>
                <a:cs typeface="Arial" panose="020B0604020202020204" pitchFamily="34" charset="0"/>
              </a:rPr>
              <a:t>Décision de réaliser un traitement systémique. Lequel choisissez-vous ?</a:t>
            </a:r>
            <a:endParaRPr lang="fr-FR" b="1" dirty="0">
              <a:solidFill>
                <a:srgbClr val="002C4C"/>
              </a:solidFill>
              <a:cs typeface="Arial" panose="020B0604020202020204" pitchFamily="34" charset="0"/>
            </a:endParaRPr>
          </a:p>
        </p:txBody>
      </p:sp>
      <p:sp>
        <p:nvSpPr>
          <p:cNvPr id="5" name="Titre 4"/>
          <p:cNvSpPr>
            <a:spLocks noGrp="1"/>
          </p:cNvSpPr>
          <p:nvPr>
            <p:ph type="title"/>
          </p:nvPr>
        </p:nvSpPr>
        <p:spPr/>
        <p:txBody>
          <a:bodyPr/>
          <a:lstStyle/>
          <a:p>
            <a:r>
              <a:rPr lang="fr-FR" dirty="0" smtClean="0"/>
              <a:t>Réponse 2 </a:t>
            </a:r>
            <a:r>
              <a:rPr lang="fr-FR" dirty="0"/>
              <a:t/>
            </a:r>
            <a:br>
              <a:rPr lang="fr-FR" dirty="0"/>
            </a:br>
            <a:endParaRPr lang="fr-FR" dirty="0"/>
          </a:p>
        </p:txBody>
      </p:sp>
      <p:graphicFrame>
        <p:nvGraphicFramePr>
          <p:cNvPr id="6" name="Tableau 5"/>
          <p:cNvGraphicFramePr>
            <a:graphicFrameLocks noGrp="1"/>
          </p:cNvGraphicFramePr>
          <p:nvPr>
            <p:extLst/>
          </p:nvPr>
        </p:nvGraphicFramePr>
        <p:xfrm>
          <a:off x="2232297" y="1829736"/>
          <a:ext cx="8128000" cy="2899015"/>
        </p:xfrm>
        <a:graphic>
          <a:graphicData uri="http://schemas.openxmlformats.org/drawingml/2006/table">
            <a:tbl>
              <a:tblPr firstRow="1" bandRow="1">
                <a:tableStyleId>{0505E3EF-67EA-436B-97B2-0124C06EBD24}</a:tableStyleId>
              </a:tblPr>
              <a:tblGrid>
                <a:gridCol w="752124">
                  <a:extLst>
                    <a:ext uri="{9D8B030D-6E8A-4147-A177-3AD203B41FA5}">
                      <a16:colId xmlns:a16="http://schemas.microsoft.com/office/drawing/2014/main" xmlns="" val="1593310967"/>
                    </a:ext>
                  </a:extLst>
                </a:gridCol>
                <a:gridCol w="7375876">
                  <a:extLst>
                    <a:ext uri="{9D8B030D-6E8A-4147-A177-3AD203B41FA5}">
                      <a16:colId xmlns:a16="http://schemas.microsoft.com/office/drawing/2014/main" xmlns="" val="1736445385"/>
                    </a:ext>
                  </a:extLst>
                </a:gridCol>
              </a:tblGrid>
              <a:tr h="579803">
                <a:tc>
                  <a:txBody>
                    <a:bodyPr/>
                    <a:lstStyle/>
                    <a:p>
                      <a:pPr marL="0" algn="ctr" defTabSz="914400" rtl="0" eaLnBrk="1" latinLnBrk="0" hangingPunct="1"/>
                      <a:r>
                        <a:rPr lang="fr-FR" sz="1800" b="1" kern="1200" dirty="0" smtClean="0">
                          <a:solidFill>
                            <a:schemeClr val="bg1">
                              <a:lumMod val="75000"/>
                            </a:schemeClr>
                          </a:solidFill>
                          <a:latin typeface="+mn-lt"/>
                          <a:ea typeface="+mn-ea"/>
                          <a:cs typeface="+mn-cs"/>
                        </a:rPr>
                        <a:t>A</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err="1" smtClean="0">
                          <a:solidFill>
                            <a:schemeClr val="bg1">
                              <a:lumMod val="75000"/>
                            </a:schemeClr>
                          </a:solidFill>
                          <a:latin typeface="+mn-lt"/>
                          <a:ea typeface="+mn-ea"/>
                          <a:cs typeface="+mn-cs"/>
                        </a:rPr>
                        <a:t>Sorafénib</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4508892"/>
                  </a:ext>
                </a:extLst>
              </a:tr>
              <a:tr h="579803">
                <a:tc>
                  <a:txBody>
                    <a:bodyPr/>
                    <a:lstStyle/>
                    <a:p>
                      <a:pPr marL="0" algn="ctr" defTabSz="914400" rtl="0" eaLnBrk="1" latinLnBrk="0" hangingPunct="1"/>
                      <a:r>
                        <a:rPr lang="fr-FR" sz="1800" b="1" kern="1200" dirty="0" smtClean="0">
                          <a:solidFill>
                            <a:schemeClr val="bg1">
                              <a:lumMod val="75000"/>
                            </a:schemeClr>
                          </a:solidFill>
                          <a:latin typeface="+mn-lt"/>
                          <a:ea typeface="+mn-ea"/>
                          <a:cs typeface="+mn-cs"/>
                        </a:rPr>
                        <a:t>B</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err="1" smtClean="0">
                          <a:solidFill>
                            <a:schemeClr val="bg1">
                              <a:lumMod val="75000"/>
                            </a:schemeClr>
                          </a:solidFill>
                          <a:latin typeface="+mn-lt"/>
                          <a:ea typeface="+mn-ea"/>
                          <a:cs typeface="+mn-cs"/>
                        </a:rPr>
                        <a:t>Lenvatinib</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37514763"/>
                  </a:ext>
                </a:extLst>
              </a:tr>
              <a:tr h="579803">
                <a:tc>
                  <a:txBody>
                    <a:bodyPr/>
                    <a:lstStyle/>
                    <a:p>
                      <a:pPr marL="0" algn="ctr" defTabSz="914400" rtl="0" eaLnBrk="1" latinLnBrk="0" hangingPunct="1"/>
                      <a:r>
                        <a:rPr lang="fr-FR" sz="1800" b="1" kern="1200" dirty="0" smtClean="0">
                          <a:solidFill>
                            <a:schemeClr val="bg1">
                              <a:lumMod val="75000"/>
                            </a:schemeClr>
                          </a:solidFill>
                          <a:latin typeface="+mn-lt"/>
                          <a:ea typeface="+mn-ea"/>
                          <a:cs typeface="+mn-cs"/>
                        </a:rPr>
                        <a:t>C</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smtClean="0">
                          <a:solidFill>
                            <a:schemeClr val="bg1">
                              <a:lumMod val="75000"/>
                            </a:schemeClr>
                          </a:solidFill>
                          <a:latin typeface="+mn-lt"/>
                          <a:ea typeface="+mn-ea"/>
                          <a:cs typeface="+mn-cs"/>
                        </a:rPr>
                        <a:t>Atézolizumab + Bévacizumab</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287298"/>
                  </a:ext>
                </a:extLst>
              </a:tr>
              <a:tr h="579803">
                <a:tc>
                  <a:txBody>
                    <a:bodyPr/>
                    <a:lstStyle/>
                    <a:p>
                      <a:pPr algn="ctr"/>
                      <a:r>
                        <a:rPr lang="fr-FR" b="1" dirty="0" smtClean="0">
                          <a:solidFill>
                            <a:srgbClr val="002C4C"/>
                          </a:solidFill>
                        </a:rPr>
                        <a:t>D</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err="1" smtClean="0">
                          <a:solidFill>
                            <a:srgbClr val="002C4C"/>
                          </a:solidFill>
                        </a:rPr>
                        <a:t>Durvalumab</a:t>
                      </a:r>
                      <a:r>
                        <a:rPr lang="fr-FR" sz="1800" b="1" kern="1200" dirty="0" smtClean="0">
                          <a:solidFill>
                            <a:srgbClr val="002C4C"/>
                          </a:solidFill>
                        </a:rPr>
                        <a:t> + </a:t>
                      </a:r>
                      <a:r>
                        <a:rPr lang="fr-FR" sz="1800" b="1" kern="1200" dirty="0" err="1" smtClean="0">
                          <a:solidFill>
                            <a:srgbClr val="002C4C"/>
                          </a:solidFill>
                        </a:rPr>
                        <a:t>Trémélimumab</a:t>
                      </a:r>
                      <a:endParaRPr lang="fr-FR" sz="1800" b="1" kern="1200" dirty="0">
                        <a:solidFill>
                          <a:srgbClr val="002C4C"/>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7057053"/>
                  </a:ext>
                </a:extLst>
              </a:tr>
              <a:tr h="579803">
                <a:tc>
                  <a:txBody>
                    <a:bodyPr/>
                    <a:lstStyle/>
                    <a:p>
                      <a:pPr marL="0" algn="ctr" defTabSz="914400" rtl="0" eaLnBrk="1" latinLnBrk="0" hangingPunct="1"/>
                      <a:r>
                        <a:rPr lang="fr-FR" sz="1800" b="1" kern="1200" dirty="0" smtClean="0">
                          <a:solidFill>
                            <a:schemeClr val="bg1">
                              <a:lumMod val="75000"/>
                            </a:schemeClr>
                          </a:solidFill>
                          <a:latin typeface="+mn-lt"/>
                          <a:ea typeface="+mn-ea"/>
                          <a:cs typeface="+mn-cs"/>
                        </a:rPr>
                        <a:t>E</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err="1" smtClean="0">
                          <a:solidFill>
                            <a:schemeClr val="bg1">
                              <a:lumMod val="75000"/>
                            </a:schemeClr>
                          </a:solidFill>
                          <a:latin typeface="+mn-lt"/>
                          <a:ea typeface="+mn-ea"/>
                          <a:cs typeface="+mn-cs"/>
                        </a:rPr>
                        <a:t>Durvalumab</a:t>
                      </a:r>
                      <a:r>
                        <a:rPr lang="fr-FR" sz="1800" b="1" kern="1200" dirty="0" smtClean="0">
                          <a:solidFill>
                            <a:schemeClr val="bg1">
                              <a:lumMod val="75000"/>
                            </a:schemeClr>
                          </a:solidFill>
                          <a:latin typeface="+mn-lt"/>
                          <a:ea typeface="+mn-ea"/>
                          <a:cs typeface="+mn-cs"/>
                        </a:rPr>
                        <a:t> seul</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8674085"/>
                  </a:ext>
                </a:extLst>
              </a:tr>
            </a:tbl>
          </a:graphicData>
        </a:graphic>
      </p:graphicFrame>
    </p:spTree>
    <p:extLst>
      <p:ext uri="{BB962C8B-B14F-4D97-AF65-F5344CB8AC3E}">
        <p14:creationId xmlns:p14="http://schemas.microsoft.com/office/powerpoint/2010/main" val="389582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p:cNvSpPr txBox="1"/>
          <p:nvPr/>
        </p:nvSpPr>
        <p:spPr>
          <a:xfrm>
            <a:off x="8395582" y="6457777"/>
            <a:ext cx="3516198" cy="246221"/>
          </a:xfrm>
          <a:prstGeom prst="rect">
            <a:avLst/>
          </a:prstGeom>
          <a:noFill/>
        </p:spPr>
        <p:txBody>
          <a:bodyPr wrap="square" rtlCol="0">
            <a:spAutoFit/>
          </a:bodyPr>
          <a:lstStyle/>
          <a:p>
            <a:pPr algn="r"/>
            <a:r>
              <a:rPr lang="fr-FR" sz="1000" i="1" dirty="0">
                <a:solidFill>
                  <a:prstClr val="black"/>
                </a:solidFill>
                <a:latin typeface="Arial" panose="020B0604020202020204" pitchFamily="34" charset="0"/>
                <a:cs typeface="Arial" panose="020B0604020202020204" pitchFamily="34" charset="0"/>
              </a:rPr>
              <a:t>GK Abou-Alfa et al., ASCO GI 2022</a:t>
            </a:r>
          </a:p>
        </p:txBody>
      </p:sp>
      <p:graphicFrame>
        <p:nvGraphicFramePr>
          <p:cNvPr id="7" name="Tableau 6"/>
          <p:cNvGraphicFramePr>
            <a:graphicFrameLocks noGrp="1"/>
          </p:cNvGraphicFramePr>
          <p:nvPr>
            <p:extLst/>
          </p:nvPr>
        </p:nvGraphicFramePr>
        <p:xfrm>
          <a:off x="1300719" y="1044140"/>
          <a:ext cx="9914412" cy="4618300"/>
        </p:xfrm>
        <a:graphic>
          <a:graphicData uri="http://schemas.openxmlformats.org/drawingml/2006/table">
            <a:tbl>
              <a:tblPr firstRow="1" bandRow="1">
                <a:tableStyleId>{F5AB1C69-6EDB-4FF4-983F-18BD219EF322}</a:tableStyleId>
              </a:tblPr>
              <a:tblGrid>
                <a:gridCol w="1681089">
                  <a:extLst>
                    <a:ext uri="{9D8B030D-6E8A-4147-A177-3AD203B41FA5}">
                      <a16:colId xmlns:a16="http://schemas.microsoft.com/office/drawing/2014/main" xmlns="" val="20000"/>
                    </a:ext>
                  </a:extLst>
                </a:gridCol>
                <a:gridCol w="1681089">
                  <a:extLst>
                    <a:ext uri="{9D8B030D-6E8A-4147-A177-3AD203B41FA5}">
                      <a16:colId xmlns:a16="http://schemas.microsoft.com/office/drawing/2014/main" xmlns="" val="3892228171"/>
                    </a:ext>
                  </a:extLst>
                </a:gridCol>
                <a:gridCol w="3041752">
                  <a:extLst>
                    <a:ext uri="{9D8B030D-6E8A-4147-A177-3AD203B41FA5}">
                      <a16:colId xmlns:a16="http://schemas.microsoft.com/office/drawing/2014/main" xmlns="" val="20001"/>
                    </a:ext>
                  </a:extLst>
                </a:gridCol>
                <a:gridCol w="3510482">
                  <a:extLst>
                    <a:ext uri="{9D8B030D-6E8A-4147-A177-3AD203B41FA5}">
                      <a16:colId xmlns:a16="http://schemas.microsoft.com/office/drawing/2014/main" xmlns="" val="20002"/>
                    </a:ext>
                  </a:extLst>
                </a:gridCol>
              </a:tblGrid>
              <a:tr h="715718">
                <a:tc gridSpan="2">
                  <a:txBody>
                    <a:bodyPr/>
                    <a:lstStyle/>
                    <a:p>
                      <a:pPr algn="l">
                        <a:spcBef>
                          <a:spcPts val="0"/>
                        </a:spcBef>
                      </a:pPr>
                      <a:endParaRPr lang="fr-FR" sz="1600" b="0" dirty="0">
                        <a:latin typeface="+mn-lt"/>
                        <a:cs typeface="Arial" panose="020B0604020202020204" pitchFamily="34" charset="0"/>
                      </a:endParaRPr>
                    </a:p>
                  </a:txBody>
                  <a:tcPr marL="121920" marR="121920" marT="60960" marB="60960" anchor="ctr">
                    <a:noFill/>
                  </a:tcPr>
                </a:tc>
                <a:tc h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kern="1200" dirty="0"/>
                        <a:t>HIMALAYA: T300+D</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kern="1200" dirty="0"/>
                        <a:t>(N=388)</a:t>
                      </a:r>
                      <a:endParaRPr lang="fr-FR" sz="1600" b="0" kern="1200" dirty="0">
                        <a:solidFill>
                          <a:schemeClr val="lt1"/>
                        </a:solidFill>
                        <a:latin typeface="+mn-lt"/>
                        <a:ea typeface="+mn-ea"/>
                        <a:cs typeface="Arial" panose="020B0604020202020204" pitchFamily="34" charset="0"/>
                      </a:endParaRPr>
                    </a:p>
                  </a:txBody>
                  <a:tcPr marL="121920" marR="121920" marT="60960" marB="609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kern="1200" dirty="0" smtClean="0"/>
                        <a:t>IMbrave </a:t>
                      </a:r>
                      <a:r>
                        <a:rPr lang="da-DK" sz="1600" kern="1200" dirty="0"/>
                        <a:t>: Atézolizumab + bévacizumab</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kern="1200" dirty="0"/>
                        <a:t>(N=371)</a:t>
                      </a:r>
                      <a:endParaRPr lang="fr-FR" sz="1600" b="0" kern="1200" dirty="0">
                        <a:solidFill>
                          <a:schemeClr val="lt1"/>
                        </a:solidFill>
                        <a:latin typeface="+mn-lt"/>
                        <a:ea typeface="+mn-ea"/>
                        <a:cs typeface="Arial" panose="020B0604020202020204" pitchFamily="34" charset="0"/>
                      </a:endParaRPr>
                    </a:p>
                  </a:txBody>
                  <a:tcPr marL="121920" marR="121920" marT="60960" marB="60960" anchor="ctr">
                    <a:solidFill>
                      <a:srgbClr val="FF7F4D"/>
                    </a:solidFill>
                  </a:tcPr>
                </a:tc>
                <a:extLst>
                  <a:ext uri="{0D108BD9-81ED-4DB2-BD59-A6C34878D82A}">
                    <a16:rowId xmlns:a16="http://schemas.microsoft.com/office/drawing/2014/main" xmlns="" val="10000"/>
                  </a:ext>
                </a:extLst>
              </a:tr>
              <a:tr h="266183">
                <a:tc rowSpan="3">
                  <a:txBody>
                    <a:bodyPr/>
                    <a:lstStyle/>
                    <a:p>
                      <a:r>
                        <a:rPr lang="fr-FR" sz="1600" dirty="0"/>
                        <a:t>Étiologie</a:t>
                      </a:r>
                      <a:br>
                        <a:rPr lang="fr-FR" sz="1600" dirty="0"/>
                      </a:br>
                      <a:r>
                        <a:rPr lang="fr-FR" sz="1600" dirty="0"/>
                        <a:t>n (%)</a:t>
                      </a:r>
                      <a:endParaRPr lang="en-US" sz="1600" dirty="0">
                        <a:solidFill>
                          <a:schemeClr val="tx1"/>
                        </a:solidFill>
                        <a:latin typeface="+mn-lt"/>
                      </a:endParaRPr>
                    </a:p>
                  </a:txBody>
                  <a:tcPr marL="108000" marR="36000" marT="36000" marB="36000" anchor="ctr"/>
                </a:tc>
                <a:tc>
                  <a:txBody>
                    <a:bodyPr/>
                    <a:lstStyle/>
                    <a:p>
                      <a:r>
                        <a:rPr lang="fr-FR" sz="1600" dirty="0"/>
                        <a:t>VHB</a:t>
                      </a:r>
                      <a:endParaRPr lang="en-US" sz="1600" dirty="0">
                        <a:solidFill>
                          <a:schemeClr val="tx1"/>
                        </a:solidFill>
                        <a:latin typeface="+mn-lt"/>
                      </a:endParaRPr>
                    </a:p>
                  </a:txBody>
                  <a:tcPr marL="108000" marR="36000" marT="36000" marB="36000" anchor="ctr"/>
                </a:tc>
                <a:tc>
                  <a:txBody>
                    <a:bodyPr/>
                    <a:lstStyle/>
                    <a:p>
                      <a:pPr algn="ctr"/>
                      <a:r>
                        <a:rPr lang="fr-FR" sz="1600" dirty="0"/>
                        <a:t>31,0%</a:t>
                      </a:r>
                      <a:endParaRPr lang="en-US" sz="1600" b="1" dirty="0">
                        <a:solidFill>
                          <a:srgbClr val="FF0000"/>
                        </a:solidFill>
                        <a:latin typeface="+mn-lt"/>
                        <a:cs typeface="Arial" panose="020B0604020202020204" pitchFamily="34" charset="0"/>
                      </a:endParaRPr>
                    </a:p>
                  </a:txBody>
                  <a:tcPr marL="108000" marR="36000" marT="36000" marB="36000" anchor="ct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49%</a:t>
                      </a:r>
                      <a:endParaRPr lang="fr-FR" sz="1600" b="1" kern="1200" dirty="0">
                        <a:solidFill>
                          <a:srgbClr val="FF0000"/>
                        </a:solidFill>
                        <a:latin typeface="+mn-lt"/>
                        <a:ea typeface="+mn-ea"/>
                        <a:cs typeface="Arial" panose="020B0604020202020204" pitchFamily="34" charset="0"/>
                      </a:endParaRPr>
                    </a:p>
                  </a:txBody>
                  <a:tcPr marL="121920" marR="121920" marT="36000" marB="36000" anchor="ctr"/>
                </a:tc>
                <a:extLst>
                  <a:ext uri="{0D108BD9-81ED-4DB2-BD59-A6C34878D82A}">
                    <a16:rowId xmlns:a16="http://schemas.microsoft.com/office/drawing/2014/main" xmlns="" val="254137377"/>
                  </a:ext>
                </a:extLst>
              </a:tr>
              <a:tr h="266183">
                <a:tc vMerge="1">
                  <a:txBody>
                    <a:bodyPr/>
                    <a:lstStyle/>
                    <a:p>
                      <a:endParaRPr lang="en-US" sz="1500">
                        <a:solidFill>
                          <a:schemeClr val="tx1"/>
                        </a:solidFill>
                      </a:endParaRPr>
                    </a:p>
                  </a:txBody>
                  <a:tcPr marL="108000" marR="36000" marT="60960" marB="6096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fr-FR" sz="1600" dirty="0"/>
                        <a:t>VHC</a:t>
                      </a:r>
                      <a:endParaRPr lang="en-US" sz="1600" dirty="0">
                        <a:solidFill>
                          <a:schemeClr val="tx1"/>
                        </a:solidFill>
                        <a:latin typeface="+mn-lt"/>
                      </a:endParaRPr>
                    </a:p>
                  </a:txBody>
                  <a:tcPr marL="108000" marR="36000" marT="36000" marB="36000" anchor="ctr">
                    <a:solidFill>
                      <a:srgbClr val="CBD0D9"/>
                    </a:solidFill>
                  </a:tcPr>
                </a:tc>
                <a:tc>
                  <a:txBody>
                    <a:bodyPr/>
                    <a:lstStyle/>
                    <a:p>
                      <a:pPr algn="ctr"/>
                      <a:r>
                        <a:rPr lang="fr-FR" sz="1600" dirty="0"/>
                        <a:t>28,0%</a:t>
                      </a:r>
                      <a:endParaRPr lang="en-US" sz="1600" b="1" dirty="0">
                        <a:solidFill>
                          <a:schemeClr val="tx1"/>
                        </a:solidFill>
                        <a:latin typeface="+mn-lt"/>
                        <a:cs typeface="Arial" panose="020B0604020202020204" pitchFamily="34" charset="0"/>
                      </a:endParaRPr>
                    </a:p>
                  </a:txBody>
                  <a:tcPr marL="108000" marR="36000" marT="36000" marB="36000" anchor="ctr">
                    <a:solidFill>
                      <a:srgbClr val="CBD0D9"/>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21%</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solidFill>
                      <a:srgbClr val="CBD0D9"/>
                    </a:solidFill>
                  </a:tcPr>
                </a:tc>
                <a:extLst>
                  <a:ext uri="{0D108BD9-81ED-4DB2-BD59-A6C34878D82A}">
                    <a16:rowId xmlns:a16="http://schemas.microsoft.com/office/drawing/2014/main" xmlns="" val="3642378945"/>
                  </a:ext>
                </a:extLst>
              </a:tr>
              <a:tr h="266183">
                <a:tc vMerge="1">
                  <a:txBody>
                    <a:bodyPr/>
                    <a:lstStyle/>
                    <a:p>
                      <a:endParaRPr lang="en-US" sz="1500">
                        <a:solidFill>
                          <a:schemeClr val="tx1"/>
                        </a:solidFill>
                      </a:endParaRPr>
                    </a:p>
                  </a:txBody>
                  <a:tcPr marL="108000" marR="36000" marT="60960" marB="6096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fr-FR" sz="1600" dirty="0"/>
                        <a:t>Autre</a:t>
                      </a:r>
                      <a:endParaRPr lang="en-US" sz="1600" dirty="0">
                        <a:solidFill>
                          <a:schemeClr val="tx1"/>
                        </a:solidFill>
                        <a:latin typeface="+mn-lt"/>
                      </a:endParaRPr>
                    </a:p>
                  </a:txBody>
                  <a:tcPr marL="108000" marR="36000" marT="36000" marB="36000" anchor="ctr">
                    <a:solidFill>
                      <a:srgbClr val="CBD0D9"/>
                    </a:solidFill>
                  </a:tcPr>
                </a:tc>
                <a:tc>
                  <a:txBody>
                    <a:bodyPr/>
                    <a:lstStyle/>
                    <a:p>
                      <a:pPr algn="ctr"/>
                      <a:r>
                        <a:rPr lang="fr-FR" sz="1600" dirty="0"/>
                        <a:t>41,0%</a:t>
                      </a:r>
                      <a:endParaRPr lang="en-US" sz="1600" b="1" dirty="0">
                        <a:solidFill>
                          <a:schemeClr val="tx1"/>
                        </a:solidFill>
                        <a:latin typeface="+mn-lt"/>
                        <a:cs typeface="Arial" panose="020B0604020202020204" pitchFamily="34" charset="0"/>
                      </a:endParaRPr>
                    </a:p>
                  </a:txBody>
                  <a:tcPr marL="108000" marR="36000" marT="36000" marB="36000" anchor="ct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30%</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tc>
                <a:extLst>
                  <a:ext uri="{0D108BD9-81ED-4DB2-BD59-A6C34878D82A}">
                    <a16:rowId xmlns:a16="http://schemas.microsoft.com/office/drawing/2014/main" xmlns="" val="1885499417"/>
                  </a:ext>
                </a:extLst>
              </a:tr>
              <a:tr h="266183">
                <a:tc gridSpan="2">
                  <a:txBody>
                    <a:bodyPr/>
                    <a:lstStyle/>
                    <a:p>
                      <a:r>
                        <a:rPr lang="en-US" sz="1600" dirty="0"/>
                        <a:t>Invasion </a:t>
                      </a:r>
                      <a:r>
                        <a:rPr lang="en-US" sz="1600" dirty="0" err="1"/>
                        <a:t>macrovasculaire</a:t>
                      </a:r>
                      <a:endParaRPr lang="en-US" sz="1600" dirty="0">
                        <a:solidFill>
                          <a:schemeClr val="tx1"/>
                        </a:solidFill>
                        <a:latin typeface="+mn-lt"/>
                      </a:endParaRPr>
                    </a:p>
                  </a:txBody>
                  <a:tcPr marL="108000" marR="36000" marT="36000" marB="36000" anchor="ctr">
                    <a:noFill/>
                  </a:tcPr>
                </a:tc>
                <a:tc hMerge="1">
                  <a:txBody>
                    <a:bodyPr/>
                    <a:lstStyle/>
                    <a:p>
                      <a:endParaRPr lang="fr-FR"/>
                    </a:p>
                  </a:txBody>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26,6%</a:t>
                      </a:r>
                      <a:endParaRPr lang="fr-FR" sz="1600" b="1" kern="1200" dirty="0">
                        <a:solidFill>
                          <a:srgbClr val="FF0000"/>
                        </a:solidFill>
                        <a:latin typeface="+mn-lt"/>
                        <a:ea typeface="+mn-ea"/>
                        <a:cs typeface="Arial" panose="020B0604020202020204" pitchFamily="34" charset="0"/>
                      </a:endParaRPr>
                    </a:p>
                  </a:txBody>
                  <a:tcPr marL="121920" marR="121920" marT="36000" marB="36000" anchor="ctr">
                    <a:noFill/>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38%</a:t>
                      </a:r>
                      <a:endParaRPr lang="fr-FR" sz="1600" b="1" kern="1200" dirty="0">
                        <a:solidFill>
                          <a:srgbClr val="FF0000"/>
                        </a:solidFill>
                        <a:latin typeface="+mn-lt"/>
                        <a:ea typeface="+mn-ea"/>
                        <a:cs typeface="Arial" panose="020B0604020202020204" pitchFamily="34" charset="0"/>
                      </a:endParaRPr>
                    </a:p>
                  </a:txBody>
                  <a:tcPr marL="121920" marR="121920" marT="36000" marB="36000" anchor="ctr">
                    <a:noFill/>
                  </a:tcPr>
                </a:tc>
                <a:extLst>
                  <a:ext uri="{0D108BD9-81ED-4DB2-BD59-A6C34878D82A}">
                    <a16:rowId xmlns:a16="http://schemas.microsoft.com/office/drawing/2014/main" xmlns="" val="136576063"/>
                  </a:ext>
                </a:extLst>
              </a:tr>
              <a:tr h="266183">
                <a:tc gridSpan="2">
                  <a:txBody>
                    <a:bodyPr/>
                    <a:lstStyle/>
                    <a:p>
                      <a:r>
                        <a:rPr lang="en-US" sz="1600" dirty="0" err="1"/>
                        <a:t>Asie</a:t>
                      </a:r>
                      <a:endParaRPr lang="en-US" sz="1600" dirty="0">
                        <a:solidFill>
                          <a:schemeClr val="tx1"/>
                        </a:solidFill>
                        <a:latin typeface="+mn-lt"/>
                      </a:endParaRPr>
                    </a:p>
                  </a:txBody>
                  <a:tcPr marL="108000" marR="36000" marT="36000" marB="36000" anchor="ctr"/>
                </a:tc>
                <a:tc hMerge="1">
                  <a:txBody>
                    <a:bodyPr/>
                    <a:lstStyle/>
                    <a:p>
                      <a:endParaRPr lang="fr-FR"/>
                    </a:p>
                  </a:txBody>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39,6%</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40%</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tc>
                <a:extLst>
                  <a:ext uri="{0D108BD9-81ED-4DB2-BD59-A6C34878D82A}">
                    <a16:rowId xmlns:a16="http://schemas.microsoft.com/office/drawing/2014/main" xmlns="" val="518216564"/>
                  </a:ext>
                </a:extLst>
              </a:tr>
              <a:tr h="266183">
                <a:tc gridSpan="2">
                  <a:txBody>
                    <a:bodyPr/>
                    <a:lstStyle/>
                    <a:p>
                      <a:r>
                        <a:rPr lang="da-DK" sz="1600" dirty="0"/>
                        <a:t>SSP (médiane)</a:t>
                      </a:r>
                      <a:endParaRPr lang="en-US" sz="1600" dirty="0">
                        <a:solidFill>
                          <a:schemeClr val="tx1"/>
                        </a:solidFill>
                        <a:latin typeface="+mn-lt"/>
                      </a:endParaRPr>
                    </a:p>
                  </a:txBody>
                  <a:tcPr marL="108000" marR="36000" marT="36000" marB="36000" anchor="ctr">
                    <a:noFill/>
                  </a:tcPr>
                </a:tc>
                <a:tc hMerge="1">
                  <a:txBody>
                    <a:bodyPr/>
                    <a:lstStyle/>
                    <a:p>
                      <a:endParaRPr lang="fr-FR"/>
                    </a:p>
                  </a:txBody>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3,8 mois</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noFill/>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6,9 mois</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noFill/>
                  </a:tcPr>
                </a:tc>
                <a:extLst>
                  <a:ext uri="{0D108BD9-81ED-4DB2-BD59-A6C34878D82A}">
                    <a16:rowId xmlns:a16="http://schemas.microsoft.com/office/drawing/2014/main" xmlns="" val="10001"/>
                  </a:ext>
                </a:extLst>
              </a:tr>
              <a:tr h="266183">
                <a:tc gridSpan="2">
                  <a:txBody>
                    <a:bodyPr/>
                    <a:lstStyle/>
                    <a:p>
                      <a:r>
                        <a:rPr lang="da-DK" sz="1600" dirty="0"/>
                        <a:t>SG (médiane)</a:t>
                      </a:r>
                      <a:endParaRPr lang="en-US" sz="1600" dirty="0">
                        <a:solidFill>
                          <a:schemeClr val="tx1"/>
                        </a:solidFill>
                        <a:latin typeface="+mn-lt"/>
                      </a:endParaRPr>
                    </a:p>
                  </a:txBody>
                  <a:tcPr marL="108000" marR="36000" marT="36000" marB="36000" anchor="ctr"/>
                </a:tc>
                <a:tc hMerge="1">
                  <a:txBody>
                    <a:bodyPr/>
                    <a:lstStyle/>
                    <a:p>
                      <a:endParaRPr lang="fr-FR"/>
                    </a:p>
                  </a:txBody>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16,8 mois</a:t>
                      </a:r>
                      <a:endParaRPr lang="fr-FR" sz="1600" b="1" kern="1200" dirty="0">
                        <a:solidFill>
                          <a:srgbClr val="FF0000"/>
                        </a:solidFill>
                        <a:latin typeface="+mn-lt"/>
                        <a:ea typeface="+mn-ea"/>
                        <a:cs typeface="Arial" panose="020B0604020202020204" pitchFamily="34" charset="0"/>
                      </a:endParaRPr>
                    </a:p>
                  </a:txBody>
                  <a:tcPr marL="121920" marR="121920" marT="36000" marB="36000" anchor="ct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19,2 mois</a:t>
                      </a:r>
                      <a:endParaRPr lang="fr-FR" sz="1600" b="1" kern="1200" dirty="0">
                        <a:solidFill>
                          <a:srgbClr val="FF0000"/>
                        </a:solidFill>
                        <a:latin typeface="+mn-lt"/>
                        <a:ea typeface="+mn-ea"/>
                        <a:cs typeface="Arial" panose="020B0604020202020204" pitchFamily="34" charset="0"/>
                      </a:endParaRPr>
                    </a:p>
                  </a:txBody>
                  <a:tcPr marL="121920" marR="121920" marT="36000" marB="36000" anchor="ctr"/>
                </a:tc>
                <a:extLst>
                  <a:ext uri="{0D108BD9-81ED-4DB2-BD59-A6C34878D82A}">
                    <a16:rowId xmlns:a16="http://schemas.microsoft.com/office/drawing/2014/main" xmlns="" val="10002"/>
                  </a:ext>
                </a:extLst>
              </a:tr>
              <a:tr h="266183">
                <a:tc gridSpan="2">
                  <a:txBody>
                    <a:bodyPr/>
                    <a:lstStyle/>
                    <a:p>
                      <a:r>
                        <a:rPr lang="fr-FR" sz="1600" dirty="0"/>
                        <a:t>Taux de réponse</a:t>
                      </a:r>
                      <a:endParaRPr lang="en-US" sz="1600" dirty="0">
                        <a:solidFill>
                          <a:schemeClr val="tx1"/>
                        </a:solidFill>
                        <a:latin typeface="+mn-lt"/>
                      </a:endParaRPr>
                    </a:p>
                  </a:txBody>
                  <a:tcPr marL="108000" marR="36000" marT="36000" marB="36000" anchor="ctr">
                    <a:noFill/>
                  </a:tcPr>
                </a:tc>
                <a:tc hMerge="1">
                  <a:txBody>
                    <a:bodyPr/>
                    <a:lstStyle/>
                    <a:p>
                      <a:endParaRPr lang="fr-FR"/>
                    </a:p>
                  </a:txBody>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20,1%</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noFill/>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27,3%</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noFill/>
                  </a:tcPr>
                </a:tc>
                <a:extLst>
                  <a:ext uri="{0D108BD9-81ED-4DB2-BD59-A6C34878D82A}">
                    <a16:rowId xmlns:a16="http://schemas.microsoft.com/office/drawing/2014/main" xmlns="" val="10005"/>
                  </a:ext>
                </a:extLst>
              </a:tr>
              <a:tr h="461150">
                <a:tc gridSpan="2">
                  <a:txBody>
                    <a:bodyPr/>
                    <a:lstStyle/>
                    <a:p>
                      <a:r>
                        <a:rPr lang="fr-FR" sz="1600" dirty="0"/>
                        <a:t>Taux de contrôle de la maladie </a:t>
                      </a:r>
                      <a:endParaRPr lang="en-US" sz="1600" dirty="0">
                        <a:solidFill>
                          <a:schemeClr val="tx1"/>
                        </a:solidFill>
                        <a:latin typeface="+mn-lt"/>
                      </a:endParaRPr>
                    </a:p>
                  </a:txBody>
                  <a:tcPr marL="108000" marR="36000" marT="36000" marB="36000" anchor="ctr"/>
                </a:tc>
                <a:tc hMerge="1">
                  <a:txBody>
                    <a:bodyPr/>
                    <a:lstStyle/>
                    <a:p>
                      <a:endParaRPr lang="fr-FR"/>
                    </a:p>
                  </a:txBody>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60,1%</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76,3%</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tc>
                <a:extLst>
                  <a:ext uri="{0D108BD9-81ED-4DB2-BD59-A6C34878D82A}">
                    <a16:rowId xmlns:a16="http://schemas.microsoft.com/office/drawing/2014/main" xmlns="" val="10010"/>
                  </a:ext>
                </a:extLst>
              </a:tr>
              <a:tr h="2661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Durée de </a:t>
                      </a:r>
                      <a:r>
                        <a:rPr lang="en-US" sz="1600" dirty="0" err="1"/>
                        <a:t>réponse</a:t>
                      </a:r>
                      <a:r>
                        <a:rPr lang="en-US" sz="1600" dirty="0"/>
                        <a:t> </a:t>
                      </a:r>
                      <a:endParaRPr lang="en-US" sz="1600" dirty="0">
                        <a:solidFill>
                          <a:schemeClr val="tx1"/>
                        </a:solidFill>
                        <a:latin typeface="+mn-lt"/>
                      </a:endParaRPr>
                    </a:p>
                  </a:txBody>
                  <a:tcPr marL="108000" marR="36000" marT="36000" marB="36000" anchor="ctr">
                    <a:noFill/>
                  </a:tcPr>
                </a:tc>
                <a:tc hMerge="1">
                  <a:txBody>
                    <a:bodyPr/>
                    <a:lstStyle/>
                    <a:p>
                      <a:endParaRPr lang="fr-FR"/>
                    </a:p>
                  </a:txBody>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22,3 mois</a:t>
                      </a:r>
                      <a:endParaRPr lang="fr-FR" sz="1600" b="1" kern="1200" dirty="0">
                        <a:solidFill>
                          <a:srgbClr val="FF0000"/>
                        </a:solidFill>
                        <a:latin typeface="+mn-lt"/>
                        <a:ea typeface="+mn-ea"/>
                        <a:cs typeface="Arial" panose="020B0604020202020204" pitchFamily="34" charset="0"/>
                      </a:endParaRPr>
                    </a:p>
                  </a:txBody>
                  <a:tcPr marL="121920" marR="121920" marT="36000" marB="36000" anchor="ctr">
                    <a:noFill/>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18,1 mois</a:t>
                      </a:r>
                      <a:endParaRPr lang="fr-FR" sz="1600" b="1" kern="1200" dirty="0">
                        <a:solidFill>
                          <a:srgbClr val="FF0000"/>
                        </a:solidFill>
                        <a:latin typeface="+mn-lt"/>
                        <a:ea typeface="+mn-ea"/>
                        <a:cs typeface="Arial" panose="020B0604020202020204" pitchFamily="34" charset="0"/>
                      </a:endParaRPr>
                    </a:p>
                  </a:txBody>
                  <a:tcPr marL="121920" marR="121920" marT="36000" marB="36000" anchor="ctr">
                    <a:noFill/>
                  </a:tcPr>
                </a:tc>
                <a:extLst>
                  <a:ext uri="{0D108BD9-81ED-4DB2-BD59-A6C34878D82A}">
                    <a16:rowId xmlns:a16="http://schemas.microsoft.com/office/drawing/2014/main" xmlns="" val="3798058026"/>
                  </a:ext>
                </a:extLst>
              </a:tr>
              <a:tr h="4611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Arrêt</a:t>
                      </a:r>
                      <a:r>
                        <a:rPr lang="en-US" sz="1600" dirty="0"/>
                        <a:t> de </a:t>
                      </a:r>
                      <a:r>
                        <a:rPr lang="en-US" sz="1600" dirty="0" err="1"/>
                        <a:t>traitement</a:t>
                      </a:r>
                      <a:r>
                        <a:rPr lang="en-US" sz="1600" dirty="0"/>
                        <a:t> pour </a:t>
                      </a:r>
                      <a:r>
                        <a:rPr lang="en-US" sz="1600" dirty="0" err="1"/>
                        <a:t>toxicité</a:t>
                      </a:r>
                      <a:r>
                        <a:rPr lang="en-US" sz="1600" dirty="0"/>
                        <a:t> </a:t>
                      </a:r>
                      <a:endParaRPr lang="en-US" sz="1600" dirty="0">
                        <a:solidFill>
                          <a:schemeClr val="tx1"/>
                        </a:solidFill>
                        <a:latin typeface="+mn-lt"/>
                      </a:endParaRPr>
                    </a:p>
                  </a:txBody>
                  <a:tcPr marL="108000" marR="36000" marT="36000" marB="36000" anchor="ctr"/>
                </a:tc>
                <a:tc hMerge="1">
                  <a:txBody>
                    <a:bodyPr/>
                    <a:lstStyle/>
                    <a:p>
                      <a:endParaRPr lang="fr-FR"/>
                    </a:p>
                  </a:txBody>
                  <a:tcP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13,4%</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tc>
                <a:tc>
                  <a:txBody>
                    <a:bodyPr/>
                    <a:lstStyle/>
                    <a:p>
                      <a:pPr marL="0" indent="0" algn="ctr" defTabSz="609585" rtl="0" eaLnBrk="1" latinLnBrk="0" hangingPunct="1">
                        <a:lnSpc>
                          <a:spcPct val="100000"/>
                        </a:lnSpc>
                        <a:spcBef>
                          <a:spcPts val="0"/>
                        </a:spcBef>
                        <a:tabLst>
                          <a:tab pos="452438" algn="l"/>
                          <a:tab pos="722313" algn="l"/>
                        </a:tabLst>
                      </a:pPr>
                      <a:r>
                        <a:rPr lang="fr-FR" sz="1600" kern="1200" dirty="0"/>
                        <a:t>15,5%</a:t>
                      </a:r>
                      <a:endParaRPr lang="fr-FR" sz="1600" b="1" kern="1200" dirty="0">
                        <a:solidFill>
                          <a:schemeClr val="tx1"/>
                        </a:solidFill>
                        <a:latin typeface="+mn-lt"/>
                        <a:ea typeface="+mn-ea"/>
                        <a:cs typeface="Arial" panose="020B0604020202020204" pitchFamily="34" charset="0"/>
                      </a:endParaRPr>
                    </a:p>
                  </a:txBody>
                  <a:tcPr marL="121920" marR="121920" marT="36000" marB="36000" anchor="ctr"/>
                </a:tc>
                <a:extLst>
                  <a:ext uri="{0D108BD9-81ED-4DB2-BD59-A6C34878D82A}">
                    <a16:rowId xmlns:a16="http://schemas.microsoft.com/office/drawing/2014/main" xmlns="" val="2933377323"/>
                  </a:ext>
                </a:extLst>
              </a:tr>
            </a:tbl>
          </a:graphicData>
        </a:graphic>
      </p:graphicFrame>
      <p:sp>
        <p:nvSpPr>
          <p:cNvPr id="2" name="Titre 1"/>
          <p:cNvSpPr>
            <a:spLocks noGrp="1"/>
          </p:cNvSpPr>
          <p:nvPr>
            <p:ph type="title"/>
          </p:nvPr>
        </p:nvSpPr>
        <p:spPr/>
        <p:txBody>
          <a:bodyPr/>
          <a:lstStyle/>
          <a:p>
            <a:r>
              <a:rPr lang="fr-FR" dirty="0"/>
              <a:t>Quel traitement de L1</a:t>
            </a:r>
            <a:br>
              <a:rPr lang="fr-FR" dirty="0"/>
            </a:br>
            <a:endParaRPr lang="fr-FR" dirty="0"/>
          </a:p>
        </p:txBody>
      </p:sp>
    </p:spTree>
    <p:extLst>
      <p:ext uri="{BB962C8B-B14F-4D97-AF65-F5344CB8AC3E}">
        <p14:creationId xmlns:p14="http://schemas.microsoft.com/office/powerpoint/2010/main" val="3998630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au 27"/>
          <p:cNvGraphicFramePr>
            <a:graphicFrameLocks noGrp="1"/>
          </p:cNvGraphicFramePr>
          <p:nvPr>
            <p:extLst/>
          </p:nvPr>
        </p:nvGraphicFramePr>
        <p:xfrm>
          <a:off x="1914527" y="826527"/>
          <a:ext cx="9696447" cy="1945482"/>
        </p:xfrm>
        <a:graphic>
          <a:graphicData uri="http://schemas.openxmlformats.org/drawingml/2006/table">
            <a:tbl>
              <a:tblPr firstRow="1" bandRow="1">
                <a:effectLst/>
                <a:tableStyleId>{5C22544A-7EE6-4342-B048-85BDC9FD1C3A}</a:tableStyleId>
              </a:tblPr>
              <a:tblGrid>
                <a:gridCol w="3038752">
                  <a:extLst>
                    <a:ext uri="{9D8B030D-6E8A-4147-A177-3AD203B41FA5}">
                      <a16:colId xmlns:a16="http://schemas.microsoft.com/office/drawing/2014/main" xmlns="" val="20000"/>
                    </a:ext>
                  </a:extLst>
                </a:gridCol>
                <a:gridCol w="1376020">
                  <a:extLst>
                    <a:ext uri="{9D8B030D-6E8A-4147-A177-3AD203B41FA5}">
                      <a16:colId xmlns:a16="http://schemas.microsoft.com/office/drawing/2014/main" xmlns="" val="20001"/>
                    </a:ext>
                  </a:extLst>
                </a:gridCol>
                <a:gridCol w="1056335">
                  <a:extLst>
                    <a:ext uri="{9D8B030D-6E8A-4147-A177-3AD203B41FA5}">
                      <a16:colId xmlns:a16="http://schemas.microsoft.com/office/drawing/2014/main" xmlns="" val="20003"/>
                    </a:ext>
                  </a:extLst>
                </a:gridCol>
                <a:gridCol w="1056335">
                  <a:extLst>
                    <a:ext uri="{9D8B030D-6E8A-4147-A177-3AD203B41FA5}">
                      <a16:colId xmlns:a16="http://schemas.microsoft.com/office/drawing/2014/main" xmlns="" val="20002"/>
                    </a:ext>
                  </a:extLst>
                </a:gridCol>
                <a:gridCol w="1056335">
                  <a:extLst>
                    <a:ext uri="{9D8B030D-6E8A-4147-A177-3AD203B41FA5}">
                      <a16:colId xmlns:a16="http://schemas.microsoft.com/office/drawing/2014/main" xmlns="" val="20005"/>
                    </a:ext>
                  </a:extLst>
                </a:gridCol>
                <a:gridCol w="1056335">
                  <a:extLst>
                    <a:ext uri="{9D8B030D-6E8A-4147-A177-3AD203B41FA5}">
                      <a16:colId xmlns:a16="http://schemas.microsoft.com/office/drawing/2014/main" xmlns="" val="20004"/>
                    </a:ext>
                  </a:extLst>
                </a:gridCol>
                <a:gridCol w="1056335">
                  <a:extLst>
                    <a:ext uri="{9D8B030D-6E8A-4147-A177-3AD203B41FA5}">
                      <a16:colId xmlns:a16="http://schemas.microsoft.com/office/drawing/2014/main" xmlns="" val="20006"/>
                    </a:ext>
                  </a:extLst>
                </a:gridCol>
              </a:tblGrid>
              <a:tr h="403669">
                <a:tc rowSpan="2">
                  <a:txBody>
                    <a:bodyPr/>
                    <a:lstStyle/>
                    <a:p>
                      <a:pPr algn="l">
                        <a:spcBef>
                          <a:spcPts val="0"/>
                        </a:spcBef>
                      </a:pPr>
                      <a:endParaRPr lang="fr-FR" sz="1400" b="0" dirty="0">
                        <a:latin typeface="+mn-lt"/>
                        <a:cs typeface="Arial" panose="020B0604020202020204" pitchFamily="34" charset="0"/>
                      </a:endParaRPr>
                    </a:p>
                  </a:txBody>
                  <a:tcPr marL="216000" marR="72000" marT="60960" marB="6096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lt1"/>
                          </a:solidFill>
                          <a:latin typeface="+mn-lt"/>
                          <a:ea typeface="+mn-ea"/>
                          <a:cs typeface="Arial" panose="020B0604020202020204" pitchFamily="34" charset="0"/>
                        </a:rPr>
                        <a:t>T300+D</a:t>
                      </a:r>
                      <a:r>
                        <a:rPr lang="da-DK" sz="1400" b="1" kern="1200" baseline="0" dirty="0">
                          <a:solidFill>
                            <a:schemeClr val="lt1"/>
                          </a:solidFill>
                          <a:latin typeface="+mn-lt"/>
                          <a:ea typeface="+mn-ea"/>
                          <a:cs typeface="Arial" panose="020B0604020202020204" pitchFamily="34" charset="0"/>
                        </a:rPr>
                        <a:t> </a:t>
                      </a:r>
                      <a:r>
                        <a:rPr lang="da-DK" sz="1400" b="1" kern="1200" dirty="0">
                          <a:solidFill>
                            <a:schemeClr val="lt1"/>
                          </a:solidFill>
                          <a:latin typeface="+mn-lt"/>
                          <a:ea typeface="+mn-ea"/>
                          <a:cs typeface="Arial" panose="020B0604020202020204" pitchFamily="34" charset="0"/>
                        </a:rPr>
                        <a:t>(N=388)</a:t>
                      </a:r>
                      <a:endParaRPr lang="fr-FR" sz="1400" b="1" kern="1200" dirty="0">
                        <a:solidFill>
                          <a:schemeClr val="lt1"/>
                        </a:solidFill>
                        <a:latin typeface="+mn-lt"/>
                        <a:ea typeface="+mn-ea"/>
                        <a:cs typeface="Arial" panose="020B0604020202020204" pitchFamily="34" charset="0"/>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7"/>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lt1"/>
                          </a:solidFill>
                          <a:latin typeface="+mn-lt"/>
                          <a:ea typeface="+mn-ea"/>
                          <a:cs typeface="Arial" panose="020B0604020202020204" pitchFamily="34" charset="0"/>
                        </a:rPr>
                        <a:t>Durvalumab</a:t>
                      </a:r>
                      <a:r>
                        <a:rPr lang="da-DK" sz="1400" b="1" kern="1200" baseline="0" dirty="0">
                          <a:solidFill>
                            <a:schemeClr val="lt1"/>
                          </a:solidFill>
                          <a:latin typeface="+mn-lt"/>
                          <a:ea typeface="+mn-ea"/>
                          <a:cs typeface="Arial" panose="020B0604020202020204" pitchFamily="34" charset="0"/>
                        </a:rPr>
                        <a:t> </a:t>
                      </a:r>
                      <a:r>
                        <a:rPr lang="da-DK" sz="1400" b="1" kern="1200" dirty="0">
                          <a:solidFill>
                            <a:schemeClr val="lt1"/>
                          </a:solidFill>
                          <a:latin typeface="+mn-lt"/>
                          <a:ea typeface="+mn-ea"/>
                          <a:cs typeface="Arial" panose="020B0604020202020204" pitchFamily="34" charset="0"/>
                        </a:rPr>
                        <a:t>(N=388)</a:t>
                      </a:r>
                      <a:endParaRPr lang="fr-FR" sz="1400" b="1" kern="1200" dirty="0">
                        <a:solidFill>
                          <a:schemeClr val="lt1"/>
                        </a:solidFill>
                        <a:latin typeface="+mn-lt"/>
                        <a:ea typeface="+mn-ea"/>
                        <a:cs typeface="Arial" panose="020B0604020202020204" pitchFamily="34" charset="0"/>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smtClean="0">
                          <a:solidFill>
                            <a:schemeClr val="lt1"/>
                          </a:solidFill>
                          <a:latin typeface="+mn-lt"/>
                          <a:ea typeface="+mn-ea"/>
                          <a:cs typeface="Arial" panose="020B0604020202020204" pitchFamily="34" charset="0"/>
                        </a:rPr>
                        <a:t>Sorafénib</a:t>
                      </a:r>
                      <a:r>
                        <a:rPr lang="da-DK" sz="1400" b="1" kern="1200" baseline="0" dirty="0" smtClean="0">
                          <a:solidFill>
                            <a:schemeClr val="lt1"/>
                          </a:solidFill>
                          <a:latin typeface="+mn-lt"/>
                          <a:ea typeface="+mn-ea"/>
                          <a:cs typeface="Arial" panose="020B0604020202020204" pitchFamily="34" charset="0"/>
                        </a:rPr>
                        <a:t> </a:t>
                      </a:r>
                      <a:r>
                        <a:rPr lang="da-DK" sz="1400" b="1" kern="1200" dirty="0">
                          <a:solidFill>
                            <a:schemeClr val="lt1"/>
                          </a:solidFill>
                          <a:latin typeface="+mn-lt"/>
                          <a:ea typeface="+mn-ea"/>
                          <a:cs typeface="Arial" panose="020B0604020202020204" pitchFamily="34" charset="0"/>
                        </a:rPr>
                        <a:t>(N=374)</a:t>
                      </a:r>
                      <a:endParaRPr lang="fr-FR" sz="1400" b="1" kern="1200" dirty="0">
                        <a:solidFill>
                          <a:schemeClr val="lt1"/>
                        </a:solidFill>
                        <a:latin typeface="+mn-lt"/>
                        <a:ea typeface="+mn-ea"/>
                        <a:cs typeface="Arial" panose="020B0604020202020204" pitchFamily="34" charset="0"/>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2C4C"/>
                    </a:solidFill>
                  </a:tcPr>
                </a:tc>
                <a:tc hMerge="1">
                  <a:txBody>
                    <a:bodyPr/>
                    <a:lstStyle/>
                    <a:p>
                      <a:endParaRPr lang="en-US"/>
                    </a:p>
                  </a:txBody>
                  <a:tcPr/>
                </a:tc>
                <a:extLst>
                  <a:ext uri="{0D108BD9-81ED-4DB2-BD59-A6C34878D82A}">
                    <a16:rowId xmlns:a16="http://schemas.microsoft.com/office/drawing/2014/main" xmlns="" val="10000"/>
                  </a:ext>
                </a:extLst>
              </a:tr>
              <a:tr h="441336">
                <a:tc vMerge="1">
                  <a:txBody>
                    <a:bodyPr/>
                    <a:lstStyle/>
                    <a:p>
                      <a:pPr marL="0" algn="l" defTabSz="914400" rtl="0" eaLnBrk="1" latinLnBrk="0" hangingPunct="1"/>
                      <a:endParaRPr lang="en-US" sz="1200" b="0" kern="1200">
                        <a:solidFill>
                          <a:schemeClr val="tx1"/>
                        </a:solidFill>
                        <a:latin typeface="+mn-lt"/>
                        <a:ea typeface="+mn-ea"/>
                        <a:cs typeface="+mn-cs"/>
                      </a:endParaRPr>
                    </a:p>
                  </a:txBody>
                  <a:tcPr marL="216000" marR="72000" marT="36000" marB="3600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Tous grades</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Grade ≥3</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Tous</a:t>
                      </a:r>
                      <a:r>
                        <a:rPr lang="fr-FR" sz="1400" b="0" kern="1200" baseline="0" dirty="0">
                          <a:solidFill>
                            <a:schemeClr val="tx1"/>
                          </a:solidFill>
                          <a:latin typeface="+mn-lt"/>
                          <a:ea typeface="+mn-ea"/>
                          <a:cs typeface="Arial" panose="020B0604020202020204" pitchFamily="34" charset="0"/>
                        </a:rPr>
                        <a:t> </a:t>
                      </a:r>
                      <a:r>
                        <a:rPr lang="fr-FR" sz="1400" b="0" kern="1200" dirty="0">
                          <a:solidFill>
                            <a:schemeClr val="tx1"/>
                          </a:solidFill>
                          <a:latin typeface="+mn-lt"/>
                          <a:ea typeface="+mn-ea"/>
                          <a:cs typeface="Arial" panose="020B0604020202020204" pitchFamily="34" charset="0"/>
                        </a:rPr>
                        <a:t>grades</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a:solidFill>
                            <a:schemeClr val="tx1"/>
                          </a:solidFill>
                          <a:latin typeface="+mn-lt"/>
                          <a:ea typeface="+mn-ea"/>
                          <a:cs typeface="Arial" panose="020B0604020202020204" pitchFamily="34" charset="0"/>
                        </a:rPr>
                        <a:t>Grade ≥3</a:t>
                      </a:r>
                      <a:endParaRPr lang="fr-FR" sz="1400" b="0" kern="1200" dirty="0">
                        <a:solidFill>
                          <a:schemeClr val="tx1"/>
                        </a:solidFill>
                        <a:latin typeface="+mn-lt"/>
                        <a:ea typeface="+mn-ea"/>
                        <a:cs typeface="Arial" panose="020B0604020202020204" pitchFamily="34" charset="0"/>
                      </a:endParaRP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Tous</a:t>
                      </a:r>
                      <a:r>
                        <a:rPr lang="fr-FR" sz="1400" b="0" kern="1200" baseline="0" dirty="0">
                          <a:solidFill>
                            <a:schemeClr val="tx1"/>
                          </a:solidFill>
                          <a:latin typeface="+mn-lt"/>
                          <a:ea typeface="+mn-ea"/>
                          <a:cs typeface="Arial" panose="020B0604020202020204" pitchFamily="34" charset="0"/>
                        </a:rPr>
                        <a:t> grades</a:t>
                      </a:r>
                      <a:endParaRPr lang="fr-FR" sz="1400" b="0" kern="1200" dirty="0">
                        <a:solidFill>
                          <a:schemeClr val="tx1"/>
                        </a:solidFill>
                        <a:latin typeface="+mn-lt"/>
                        <a:ea typeface="+mn-ea"/>
                        <a:cs typeface="Arial" panose="020B0604020202020204" pitchFamily="34" charset="0"/>
                      </a:endParaRPr>
                    </a:p>
                  </a:txBody>
                  <a:tcPr marL="121920" marR="121920" marT="36000" marB="36000" anchor="ctr">
                    <a:lnL w="9525" cap="flat" cmpd="sng" algn="ctr">
                      <a:solidFill>
                        <a:schemeClr val="bg1">
                          <a:lumMod val="8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a:solidFill>
                            <a:schemeClr val="tx1"/>
                          </a:solidFill>
                          <a:latin typeface="+mn-lt"/>
                          <a:ea typeface="+mn-ea"/>
                          <a:cs typeface="Arial" panose="020B0604020202020204" pitchFamily="34" charset="0"/>
                        </a:rPr>
                        <a:t>Grade ≥3</a:t>
                      </a:r>
                      <a:endParaRPr lang="fr-FR" sz="1400" b="0" kern="1200" dirty="0">
                        <a:solidFill>
                          <a:schemeClr val="tx1"/>
                        </a:solidFill>
                        <a:latin typeface="+mn-lt"/>
                        <a:ea typeface="+mn-ea"/>
                        <a:cs typeface="Arial" panose="020B0604020202020204" pitchFamily="34" charset="0"/>
                      </a:endParaRPr>
                    </a:p>
                  </a:txBody>
                  <a:tcPr marL="121920" marR="121920" marT="36000" marB="36000" anchor="ctr">
                    <a:lnL w="635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82602">
                <a:tc>
                  <a:txBody>
                    <a:bodyPr/>
                    <a:lstStyle/>
                    <a:p>
                      <a:r>
                        <a:rPr lang="da-DK" sz="1400" dirty="0">
                          <a:solidFill>
                            <a:schemeClr val="tx1"/>
                          </a:solidFill>
                          <a:latin typeface="+mn-lt"/>
                        </a:rPr>
                        <a:t>EI</a:t>
                      </a:r>
                      <a:r>
                        <a:rPr lang="da-DK" sz="1400" baseline="0" dirty="0">
                          <a:solidFill>
                            <a:schemeClr val="tx1"/>
                          </a:solidFill>
                          <a:latin typeface="+mn-lt"/>
                        </a:rPr>
                        <a:t> hépatique </a:t>
                      </a:r>
                      <a:r>
                        <a:rPr lang="fr-FR" sz="1400" dirty="0">
                          <a:solidFill>
                            <a:schemeClr val="tx1"/>
                          </a:solidFill>
                          <a:latin typeface="+mn-lt"/>
                        </a:rPr>
                        <a:t>relié</a:t>
                      </a:r>
                      <a:r>
                        <a:rPr lang="fr-FR" sz="1400" baseline="0" dirty="0">
                          <a:solidFill>
                            <a:schemeClr val="tx1"/>
                          </a:solidFill>
                          <a:latin typeface="+mn-lt"/>
                        </a:rPr>
                        <a:t> au traitement</a:t>
                      </a:r>
                      <a:endParaRPr lang="en-US" sz="1400" dirty="0">
                        <a:solidFill>
                          <a:schemeClr val="tx1"/>
                        </a:solidFill>
                        <a:latin typeface="+mn-lt"/>
                      </a:endParaRPr>
                    </a:p>
                  </a:txBody>
                  <a:tcPr marL="216000" marR="72000" marT="36000" marB="3600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chemeClr val="tx1"/>
                          </a:solidFill>
                          <a:latin typeface="+mn-lt"/>
                          <a:ea typeface="+mn-ea"/>
                          <a:cs typeface="Arial" panose="020B0604020202020204" pitchFamily="34" charset="0"/>
                        </a:rPr>
                        <a:t>17,0%</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rgbClr val="FF0000"/>
                          </a:solidFill>
                          <a:latin typeface="+mn-lt"/>
                          <a:ea typeface="+mn-ea"/>
                          <a:cs typeface="Arial" panose="020B0604020202020204" pitchFamily="34" charset="0"/>
                        </a:rPr>
                        <a:t>7,0%</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baseline="0" dirty="0">
                          <a:solidFill>
                            <a:schemeClr val="tx1"/>
                          </a:solidFill>
                          <a:latin typeface="+mn-lt"/>
                          <a:ea typeface="+mn-ea"/>
                          <a:cs typeface="Arial" panose="020B0604020202020204" pitchFamily="34" charset="0"/>
                        </a:rPr>
                        <a:t>14,2%</a:t>
                      </a:r>
                      <a:endParaRPr lang="fr-FR" sz="1400" b="1" kern="1200" dirty="0">
                        <a:solidFill>
                          <a:schemeClr val="tx1"/>
                        </a:solidFill>
                        <a:latin typeface="+mn-lt"/>
                        <a:ea typeface="+mn-ea"/>
                        <a:cs typeface="Arial" panose="020B0604020202020204" pitchFamily="34" charset="0"/>
                      </a:endParaRP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chemeClr val="tx1"/>
                          </a:solidFill>
                          <a:latin typeface="+mn-lt"/>
                          <a:ea typeface="+mn-ea"/>
                          <a:cs typeface="Arial" panose="020B0604020202020204" pitchFamily="34" charset="0"/>
                        </a:rPr>
                        <a:t>5,2%</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chemeClr val="tx1"/>
                          </a:solidFill>
                          <a:latin typeface="+mn-lt"/>
                          <a:ea typeface="+mn-ea"/>
                          <a:cs typeface="Arial" panose="020B0604020202020204" pitchFamily="34" charset="0"/>
                        </a:rPr>
                        <a:t>12,3%</a:t>
                      </a:r>
                    </a:p>
                  </a:txBody>
                  <a:tcPr marL="121920" marR="121920" marT="36000" marB="36000" anchor="ctr">
                    <a:lnL w="9525" cap="flat" cmpd="sng" algn="ctr">
                      <a:solidFill>
                        <a:schemeClr val="bg1">
                          <a:lumMod val="8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rgbClr val="FF0000"/>
                          </a:solidFill>
                          <a:latin typeface="+mn-lt"/>
                          <a:ea typeface="+mn-ea"/>
                          <a:cs typeface="Arial" panose="020B0604020202020204" pitchFamily="34" charset="0"/>
                        </a:rPr>
                        <a:t>4,8%</a:t>
                      </a:r>
                    </a:p>
                  </a:txBody>
                  <a:tcPr marL="121920" marR="121920" marT="36000" marB="36000" anchor="ctr">
                    <a:lnL w="635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660491">
                <a:tc>
                  <a:txBody>
                    <a:bodyPr/>
                    <a:lstStyle/>
                    <a:p>
                      <a:r>
                        <a:rPr lang="da-DK" sz="1400" dirty="0">
                          <a:solidFill>
                            <a:schemeClr val="tx1"/>
                          </a:solidFill>
                          <a:latin typeface="+mn-lt"/>
                        </a:rPr>
                        <a:t>EI</a:t>
                      </a:r>
                      <a:r>
                        <a:rPr lang="da-DK" sz="1400" baseline="0" dirty="0">
                          <a:solidFill>
                            <a:schemeClr val="tx1"/>
                          </a:solidFill>
                          <a:latin typeface="+mn-lt"/>
                        </a:rPr>
                        <a:t> hémorragique </a:t>
                      </a:r>
                      <a:r>
                        <a:rPr lang="fr-FR" sz="1400" dirty="0">
                          <a:solidFill>
                            <a:schemeClr val="tx1"/>
                          </a:solidFill>
                          <a:latin typeface="+mn-lt"/>
                        </a:rPr>
                        <a:t>relié</a:t>
                      </a:r>
                      <a:r>
                        <a:rPr lang="fr-FR" sz="1400" baseline="0" dirty="0">
                          <a:solidFill>
                            <a:schemeClr val="tx1"/>
                          </a:solidFill>
                          <a:latin typeface="+mn-lt"/>
                        </a:rPr>
                        <a:t> au traitement</a:t>
                      </a:r>
                      <a:r>
                        <a:rPr lang="fr-FR" sz="1400" dirty="0">
                          <a:solidFill>
                            <a:schemeClr val="tx1"/>
                          </a:solidFill>
                          <a:latin typeface="+mn-lt"/>
                        </a:rPr>
                        <a:t> </a:t>
                      </a:r>
                      <a:endParaRPr lang="en-US" sz="1400" dirty="0">
                        <a:solidFill>
                          <a:schemeClr val="tx1"/>
                        </a:solidFill>
                        <a:latin typeface="+mn-lt"/>
                      </a:endParaRPr>
                    </a:p>
                  </a:txBody>
                  <a:tcPr marL="216000" marR="72000" marT="36000" marB="3600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chemeClr val="tx1"/>
                          </a:solidFill>
                          <a:latin typeface="+mn-lt"/>
                          <a:ea typeface="+mn-ea"/>
                          <a:cs typeface="Arial" panose="020B0604020202020204" pitchFamily="34" charset="0"/>
                        </a:rPr>
                        <a:t>1,8%</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rgbClr val="FF0000"/>
                          </a:solidFill>
                          <a:latin typeface="+mn-lt"/>
                          <a:ea typeface="+mn-ea"/>
                          <a:cs typeface="Arial" panose="020B0604020202020204" pitchFamily="34" charset="0"/>
                        </a:rPr>
                        <a:t>0,5%</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chemeClr val="tx1"/>
                          </a:solidFill>
                          <a:latin typeface="+mn-lt"/>
                          <a:ea typeface="+mn-ea"/>
                          <a:cs typeface="Arial" panose="020B0604020202020204" pitchFamily="34" charset="0"/>
                        </a:rPr>
                        <a:t>0,8%</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chemeClr val="tx1"/>
                          </a:solidFill>
                          <a:latin typeface="+mn-lt"/>
                          <a:ea typeface="+mn-ea"/>
                          <a:cs typeface="Arial" panose="020B0604020202020204" pitchFamily="34" charset="0"/>
                        </a:rPr>
                        <a:t>0</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chemeClr val="tx1"/>
                          </a:solidFill>
                          <a:latin typeface="+mn-lt"/>
                          <a:ea typeface="+mn-ea"/>
                          <a:cs typeface="Arial" panose="020B0604020202020204" pitchFamily="34" charset="0"/>
                        </a:rPr>
                        <a:t>4,8%</a:t>
                      </a:r>
                    </a:p>
                  </a:txBody>
                  <a:tcPr marL="121920" marR="121920" marT="36000" marB="36000" anchor="ctr">
                    <a:lnL w="9525" cap="flat" cmpd="sng" algn="ctr">
                      <a:solidFill>
                        <a:schemeClr val="bg1">
                          <a:lumMod val="8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rgbClr val="FF0000"/>
                          </a:solidFill>
                          <a:latin typeface="+mn-lt"/>
                          <a:ea typeface="+mn-ea"/>
                          <a:cs typeface="Arial" panose="020B0604020202020204" pitchFamily="34" charset="0"/>
                        </a:rPr>
                        <a:t>1,6%</a:t>
                      </a:r>
                    </a:p>
                  </a:txBody>
                  <a:tcPr marL="121920" marR="121920" marT="36000" marB="36000" anchor="ctr">
                    <a:lnL w="635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29" name="Ellipse 28"/>
          <p:cNvSpPr/>
          <p:nvPr/>
        </p:nvSpPr>
        <p:spPr>
          <a:xfrm>
            <a:off x="6564922" y="2172146"/>
            <a:ext cx="635102" cy="562731"/>
          </a:xfrm>
          <a:prstGeom prst="ellipse">
            <a:avLst/>
          </a:prstGeom>
          <a:noFill/>
          <a:ln>
            <a:solidFill>
              <a:srgbClr val="DE08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p:txBody>
          <a:bodyPr/>
          <a:lstStyle/>
          <a:p>
            <a:r>
              <a:rPr lang="fr-FR" dirty="0"/>
              <a:t>Quel traitement de L1</a:t>
            </a:r>
            <a:br>
              <a:rPr lang="fr-FR" dirty="0"/>
            </a:br>
            <a:endParaRPr lang="fr-FR" dirty="0"/>
          </a:p>
        </p:txBody>
      </p:sp>
      <p:sp>
        <p:nvSpPr>
          <p:cNvPr id="3" name="Espace réservé du contenu 2"/>
          <p:cNvSpPr>
            <a:spLocks noGrp="1"/>
          </p:cNvSpPr>
          <p:nvPr>
            <p:ph sz="quarter" idx="16"/>
          </p:nvPr>
        </p:nvSpPr>
        <p:spPr/>
        <p:txBody>
          <a:bodyPr/>
          <a:lstStyle/>
          <a:p>
            <a:r>
              <a:rPr lang="nl-NL" dirty="0"/>
              <a:t>Richard S Finn et al., N </a:t>
            </a:r>
            <a:r>
              <a:rPr lang="nl-NL" dirty="0" err="1"/>
              <a:t>Engl</a:t>
            </a:r>
            <a:r>
              <a:rPr lang="nl-NL" dirty="0"/>
              <a:t> J </a:t>
            </a:r>
            <a:r>
              <a:rPr lang="nl-NL" dirty="0" err="1"/>
              <a:t>Med</a:t>
            </a:r>
            <a:r>
              <a:rPr lang="nl-NL" dirty="0"/>
              <a:t> 2020</a:t>
            </a:r>
          </a:p>
          <a:p>
            <a:endParaRPr lang="fr-FR" dirty="0"/>
          </a:p>
        </p:txBody>
      </p:sp>
      <p:sp>
        <p:nvSpPr>
          <p:cNvPr id="7" name="ZoneTexte 6"/>
          <p:cNvSpPr txBox="1"/>
          <p:nvPr/>
        </p:nvSpPr>
        <p:spPr>
          <a:xfrm>
            <a:off x="1470713" y="681418"/>
            <a:ext cx="3419526" cy="461665"/>
          </a:xfrm>
          <a:prstGeom prst="rect">
            <a:avLst/>
          </a:prstGeom>
          <a:noFill/>
        </p:spPr>
        <p:txBody>
          <a:bodyPr wrap="none" rtlCol="0">
            <a:spAutoFit/>
          </a:bodyPr>
          <a:lstStyle/>
          <a:p>
            <a:pPr marL="457200" indent="-457200">
              <a:buClr>
                <a:srgbClr val="FF7F4D"/>
              </a:buClr>
              <a:buFont typeface="Century Gothic" panose="020B0502020202020204" pitchFamily="34" charset="0"/>
              <a:buChar char="►"/>
            </a:pPr>
            <a:r>
              <a:rPr lang="fr-FR" sz="2400" b="1" dirty="0">
                <a:solidFill>
                  <a:srgbClr val="002C4C"/>
                </a:solidFill>
              </a:rPr>
              <a:t>Toxicité spécifique</a:t>
            </a:r>
          </a:p>
        </p:txBody>
      </p:sp>
      <p:sp>
        <p:nvSpPr>
          <p:cNvPr id="10" name="ZoneTexte 9"/>
          <p:cNvSpPr txBox="1"/>
          <p:nvPr/>
        </p:nvSpPr>
        <p:spPr>
          <a:xfrm>
            <a:off x="1575631" y="3057109"/>
            <a:ext cx="2720617" cy="461665"/>
          </a:xfrm>
          <a:prstGeom prst="rect">
            <a:avLst/>
          </a:prstGeom>
          <a:noFill/>
        </p:spPr>
        <p:txBody>
          <a:bodyPr wrap="none" rtlCol="0">
            <a:spAutoFit/>
          </a:bodyPr>
          <a:lstStyle>
            <a:defPPr>
              <a:defRPr lang="fr-FR"/>
            </a:defPPr>
            <a:lvl1pPr marL="457200" indent="-457200">
              <a:buClr>
                <a:srgbClr val="FF7F4D"/>
              </a:buClr>
              <a:buFont typeface="Century Gothic" panose="020B0502020202020204" pitchFamily="34" charset="0"/>
              <a:buChar char="►"/>
              <a:defRPr sz="2400" b="1">
                <a:solidFill>
                  <a:srgbClr val="002C4C"/>
                </a:solidFill>
              </a:defRPr>
            </a:lvl1pPr>
          </a:lstStyle>
          <a:p>
            <a:r>
              <a:rPr lang="fr-FR" dirty="0"/>
              <a:t>Hémorragies :</a:t>
            </a:r>
          </a:p>
        </p:txBody>
      </p:sp>
      <p:graphicFrame>
        <p:nvGraphicFramePr>
          <p:cNvPr id="11" name="Tableau 10"/>
          <p:cNvGraphicFramePr>
            <a:graphicFrameLocks noGrp="1"/>
          </p:cNvGraphicFramePr>
          <p:nvPr>
            <p:extLst/>
          </p:nvPr>
        </p:nvGraphicFramePr>
        <p:xfrm>
          <a:off x="1914527" y="3613224"/>
          <a:ext cx="9696447" cy="2111520"/>
        </p:xfrm>
        <a:graphic>
          <a:graphicData uri="http://schemas.openxmlformats.org/drawingml/2006/table">
            <a:tbl>
              <a:tblPr firstRow="1" bandRow="1">
                <a:effectLst/>
                <a:tableStyleId>{5C22544A-7EE6-4342-B048-85BDC9FD1C3A}</a:tableStyleId>
              </a:tblPr>
              <a:tblGrid>
                <a:gridCol w="2495114">
                  <a:extLst>
                    <a:ext uri="{9D8B030D-6E8A-4147-A177-3AD203B41FA5}">
                      <a16:colId xmlns:a16="http://schemas.microsoft.com/office/drawing/2014/main" xmlns="" val="20000"/>
                    </a:ext>
                  </a:extLst>
                </a:gridCol>
                <a:gridCol w="1129848">
                  <a:extLst>
                    <a:ext uri="{9D8B030D-6E8A-4147-A177-3AD203B41FA5}">
                      <a16:colId xmlns:a16="http://schemas.microsoft.com/office/drawing/2014/main" xmlns="" val="20001"/>
                    </a:ext>
                  </a:extLst>
                </a:gridCol>
                <a:gridCol w="867355">
                  <a:extLst>
                    <a:ext uri="{9D8B030D-6E8A-4147-A177-3AD203B41FA5}">
                      <a16:colId xmlns:a16="http://schemas.microsoft.com/office/drawing/2014/main" xmlns="" val="20003"/>
                    </a:ext>
                  </a:extLst>
                </a:gridCol>
                <a:gridCol w="867355">
                  <a:extLst>
                    <a:ext uri="{9D8B030D-6E8A-4147-A177-3AD203B41FA5}">
                      <a16:colId xmlns:a16="http://schemas.microsoft.com/office/drawing/2014/main" xmlns="" val="20002"/>
                    </a:ext>
                  </a:extLst>
                </a:gridCol>
                <a:gridCol w="867355">
                  <a:extLst>
                    <a:ext uri="{9D8B030D-6E8A-4147-A177-3AD203B41FA5}">
                      <a16:colId xmlns:a16="http://schemas.microsoft.com/office/drawing/2014/main" xmlns="" val="20005"/>
                    </a:ext>
                  </a:extLst>
                </a:gridCol>
                <a:gridCol w="867355">
                  <a:extLst>
                    <a:ext uri="{9D8B030D-6E8A-4147-A177-3AD203B41FA5}">
                      <a16:colId xmlns:a16="http://schemas.microsoft.com/office/drawing/2014/main" xmlns="" val="20004"/>
                    </a:ext>
                  </a:extLst>
                </a:gridCol>
                <a:gridCol w="867355">
                  <a:extLst>
                    <a:ext uri="{9D8B030D-6E8A-4147-A177-3AD203B41FA5}">
                      <a16:colId xmlns:a16="http://schemas.microsoft.com/office/drawing/2014/main" xmlns="" val="20006"/>
                    </a:ext>
                  </a:extLst>
                </a:gridCol>
                <a:gridCol w="867355"/>
                <a:gridCol w="867355"/>
              </a:tblGrid>
              <a:tr h="403669">
                <a:tc>
                  <a:txBody>
                    <a:bodyPr/>
                    <a:lstStyle/>
                    <a:p>
                      <a:pPr algn="l">
                        <a:spcBef>
                          <a:spcPts val="0"/>
                        </a:spcBef>
                      </a:pPr>
                      <a:endParaRPr lang="fr-FR" sz="1400" b="0" dirty="0">
                        <a:latin typeface="+mn-lt"/>
                        <a:cs typeface="Arial" panose="020B0604020202020204" pitchFamily="34" charset="0"/>
                      </a:endParaRPr>
                    </a:p>
                  </a:txBody>
                  <a:tcPr marL="216000" marR="72000" marT="60960" marB="60960" anchor="ctr">
                    <a:lnL w="952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lt1"/>
                          </a:solidFill>
                          <a:latin typeface="+mn-lt"/>
                          <a:ea typeface="+mn-ea"/>
                          <a:cs typeface="Arial" panose="020B0604020202020204" pitchFamily="34" charset="0"/>
                        </a:rPr>
                        <a:t>IMbrave-150</a:t>
                      </a:r>
                    </a:p>
                  </a:txBody>
                  <a:tcPr marL="121920" marR="121920" marT="60960" marB="609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65000"/>
                      </a:schemeClr>
                    </a:solidFill>
                  </a:tcP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1" kern="1200" dirty="0">
                        <a:solidFill>
                          <a:schemeClr val="lt1"/>
                        </a:solidFill>
                        <a:latin typeface="+mn-lt"/>
                        <a:ea typeface="+mn-ea"/>
                        <a:cs typeface="Arial" panose="020B0604020202020204" pitchFamily="34" charset="0"/>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F7F4D"/>
                    </a:solidFill>
                  </a:tcPr>
                </a:tc>
                <a:tc hMerge="1">
                  <a:txBody>
                    <a:bodyPr/>
                    <a:lstStyle/>
                    <a:p>
                      <a:endParaRPr lang="fr-FR"/>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chemeClr val="lt1"/>
                          </a:solidFill>
                          <a:latin typeface="+mn-lt"/>
                          <a:ea typeface="+mn-ea"/>
                          <a:cs typeface="Arial" panose="020B0604020202020204" pitchFamily="34" charset="0"/>
                        </a:rPr>
                        <a:t>HIMALAYA</a:t>
                      </a:r>
                    </a:p>
                  </a:txBody>
                  <a:tcPr marL="121920" marR="121920" marT="60960" marB="60960" anchor="ctr">
                    <a:lnL w="317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65000"/>
                      </a:schemeClr>
                    </a:solidFill>
                  </a:tcPr>
                </a:tc>
                <a:tc hMerge="1">
                  <a:txBody>
                    <a:bodyPr/>
                    <a:lstStyle/>
                    <a:p>
                      <a:endParaRPr lang="fr-F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1" kern="1200" dirty="0">
                        <a:solidFill>
                          <a:schemeClr val="lt1"/>
                        </a:solidFill>
                        <a:latin typeface="+mn-lt"/>
                        <a:ea typeface="+mn-ea"/>
                        <a:cs typeface="Arial" panose="020B0604020202020204" pitchFamily="34" charset="0"/>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2C4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1" kern="1200" dirty="0">
                        <a:solidFill>
                          <a:schemeClr val="lt1"/>
                        </a:solidFill>
                        <a:latin typeface="+mn-lt"/>
                        <a:ea typeface="+mn-ea"/>
                        <a:cs typeface="Arial" panose="020B0604020202020204" pitchFamily="34" charset="0"/>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2C4C"/>
                    </a:solidFill>
                  </a:tcPr>
                </a:tc>
              </a:tr>
              <a:tr h="403669">
                <a:tc rowSpan="2">
                  <a:txBody>
                    <a:bodyPr/>
                    <a:lstStyle/>
                    <a:p>
                      <a:pPr algn="l">
                        <a:spcBef>
                          <a:spcPts val="0"/>
                        </a:spcBef>
                      </a:pPr>
                      <a:endParaRPr lang="fr-FR" sz="1400" b="0" dirty="0">
                        <a:latin typeface="+mn-lt"/>
                        <a:cs typeface="Arial" panose="020B0604020202020204" pitchFamily="34" charset="0"/>
                      </a:endParaRPr>
                    </a:p>
                  </a:txBody>
                  <a:tcPr marL="216000" marR="72000" marT="60960" marB="60960" anchor="ctr">
                    <a:lnL w="952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smtClean="0">
                          <a:solidFill>
                            <a:schemeClr val="lt1"/>
                          </a:solidFill>
                          <a:latin typeface="+mn-lt"/>
                          <a:ea typeface="+mn-ea"/>
                          <a:cs typeface="Arial" panose="020B0604020202020204" pitchFamily="34" charset="0"/>
                        </a:rPr>
                        <a:t>Atézo + Béva (N=329)</a:t>
                      </a:r>
                      <a:endParaRPr lang="da-DK" sz="1400" b="1" kern="1200" dirty="0">
                        <a:solidFill>
                          <a:schemeClr val="lt1"/>
                        </a:solidFill>
                        <a:latin typeface="+mn-lt"/>
                        <a:ea typeface="+mn-ea"/>
                        <a:cs typeface="Arial" panose="020B0604020202020204" pitchFamily="34" charset="0"/>
                      </a:endParaRPr>
                    </a:p>
                  </a:txBody>
                  <a:tcPr marL="121920" marR="121920" marT="60960" marB="6096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7F4D"/>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smtClean="0">
                          <a:solidFill>
                            <a:schemeClr val="lt1"/>
                          </a:solidFill>
                          <a:latin typeface="+mn-lt"/>
                          <a:ea typeface="+mn-ea"/>
                          <a:cs typeface="Arial" panose="020B0604020202020204" pitchFamily="34" charset="0"/>
                        </a:rPr>
                        <a:t>Sorafénib (N=156)</a:t>
                      </a:r>
                      <a:endParaRPr lang="da-DK" sz="1400" b="1" kern="1200" dirty="0">
                        <a:solidFill>
                          <a:schemeClr val="lt1"/>
                        </a:solidFill>
                        <a:latin typeface="+mn-lt"/>
                        <a:ea typeface="+mn-ea"/>
                        <a:cs typeface="Arial" panose="020B0604020202020204" pitchFamily="34" charset="0"/>
                      </a:endParaRPr>
                    </a:p>
                  </a:txBody>
                  <a:tcPr marL="121920" marR="121920" marT="60960" marB="60960" anchor="ctr">
                    <a:lnL w="3175" cap="flat" cmpd="sng" algn="ctr">
                      <a:solidFill>
                        <a:schemeClr val="bg1">
                          <a:lumMod val="7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2C4C"/>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smtClean="0">
                          <a:solidFill>
                            <a:schemeClr val="lt1"/>
                          </a:solidFill>
                          <a:latin typeface="+mn-lt"/>
                          <a:ea typeface="+mn-ea"/>
                          <a:cs typeface="Arial" panose="020B0604020202020204" pitchFamily="34" charset="0"/>
                        </a:rPr>
                        <a:t>T300+D (N=388)</a:t>
                      </a:r>
                      <a:endParaRPr lang="da-DK" sz="1400" b="1" kern="1200" dirty="0">
                        <a:solidFill>
                          <a:schemeClr val="lt1"/>
                        </a:solidFill>
                        <a:latin typeface="+mn-lt"/>
                        <a:ea typeface="+mn-ea"/>
                        <a:cs typeface="Arial" panose="020B0604020202020204" pitchFamily="34" charset="0"/>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5087"/>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kern="1200" dirty="0" err="1" smtClean="0">
                          <a:solidFill>
                            <a:schemeClr val="lt1"/>
                          </a:solidFill>
                          <a:latin typeface="+mn-lt"/>
                          <a:ea typeface="+mn-ea"/>
                          <a:cs typeface="Arial" panose="020B0604020202020204" pitchFamily="34" charset="0"/>
                        </a:rPr>
                        <a:t>Sorafénib</a:t>
                      </a:r>
                      <a:r>
                        <a:rPr lang="fr-FR" sz="1400" b="1" kern="1200" dirty="0" smtClean="0">
                          <a:solidFill>
                            <a:schemeClr val="lt1"/>
                          </a:solidFill>
                          <a:latin typeface="+mn-lt"/>
                          <a:ea typeface="+mn-ea"/>
                          <a:cs typeface="Arial" panose="020B0604020202020204" pitchFamily="34" charset="0"/>
                        </a:rPr>
                        <a:t> (N=374)</a:t>
                      </a: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2C4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b="1" kern="1200" dirty="0">
                        <a:solidFill>
                          <a:schemeClr val="lt1"/>
                        </a:solidFill>
                        <a:latin typeface="+mn-lt"/>
                        <a:ea typeface="+mn-ea"/>
                        <a:cs typeface="Arial" panose="020B0604020202020204" pitchFamily="34" charset="0"/>
                      </a:endParaRPr>
                    </a:p>
                  </a:txBody>
                  <a:tcPr marL="121920" marR="121920" marT="60960" marB="60960"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002C4C"/>
                    </a:solidFill>
                  </a:tcPr>
                </a:tc>
                <a:extLst>
                  <a:ext uri="{0D108BD9-81ED-4DB2-BD59-A6C34878D82A}">
                    <a16:rowId xmlns:a16="http://schemas.microsoft.com/office/drawing/2014/main" xmlns="" val="10000"/>
                  </a:ext>
                </a:extLst>
              </a:tr>
              <a:tr h="441336">
                <a:tc vMerge="1">
                  <a:txBody>
                    <a:bodyPr/>
                    <a:lstStyle/>
                    <a:p>
                      <a:pPr marL="0" algn="l" defTabSz="914400" rtl="0" eaLnBrk="1" latinLnBrk="0" hangingPunct="1"/>
                      <a:endParaRPr lang="en-US" sz="1200" b="0" kern="1200">
                        <a:solidFill>
                          <a:schemeClr val="tx1"/>
                        </a:solidFill>
                        <a:latin typeface="+mn-lt"/>
                        <a:ea typeface="+mn-ea"/>
                        <a:cs typeface="+mn-cs"/>
                      </a:endParaRPr>
                    </a:p>
                  </a:txBody>
                  <a:tcPr marL="216000" marR="72000" marT="36000" marB="36000" anchor="ct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Tous grades</a:t>
                      </a:r>
                    </a:p>
                  </a:txBody>
                  <a:tcPr marL="121920" marR="12192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Grade ≥3</a:t>
                      </a:r>
                    </a:p>
                  </a:txBody>
                  <a:tcPr marL="121920" marR="12192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Tous</a:t>
                      </a:r>
                      <a:r>
                        <a:rPr lang="fr-FR" sz="1400" b="0" kern="1200" baseline="0" dirty="0">
                          <a:solidFill>
                            <a:schemeClr val="tx1"/>
                          </a:solidFill>
                          <a:latin typeface="+mn-lt"/>
                          <a:ea typeface="+mn-ea"/>
                          <a:cs typeface="Arial" panose="020B0604020202020204" pitchFamily="34" charset="0"/>
                        </a:rPr>
                        <a:t> </a:t>
                      </a:r>
                      <a:r>
                        <a:rPr lang="fr-FR" sz="1400" b="0" kern="1200" dirty="0">
                          <a:solidFill>
                            <a:schemeClr val="tx1"/>
                          </a:solidFill>
                          <a:latin typeface="+mn-lt"/>
                          <a:ea typeface="+mn-ea"/>
                          <a:cs typeface="Arial" panose="020B0604020202020204" pitchFamily="34" charset="0"/>
                        </a:rPr>
                        <a:t>grades</a:t>
                      </a:r>
                    </a:p>
                  </a:txBody>
                  <a:tcPr marL="121920" marR="121920" marT="36000" marB="36000" anchor="ctr">
                    <a:lnL w="317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a:solidFill>
                            <a:schemeClr val="tx1"/>
                          </a:solidFill>
                          <a:latin typeface="+mn-lt"/>
                          <a:ea typeface="+mn-ea"/>
                          <a:cs typeface="Arial" panose="020B0604020202020204" pitchFamily="34" charset="0"/>
                        </a:rPr>
                        <a:t>Grade ≥3</a:t>
                      </a:r>
                      <a:endParaRPr lang="fr-FR" sz="1400" b="0" kern="1200" dirty="0">
                        <a:solidFill>
                          <a:schemeClr val="tx1"/>
                        </a:solidFill>
                        <a:latin typeface="+mn-lt"/>
                        <a:ea typeface="+mn-ea"/>
                        <a:cs typeface="Arial" panose="020B0604020202020204" pitchFamily="34" charset="0"/>
                      </a:endParaRP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Tous</a:t>
                      </a:r>
                      <a:r>
                        <a:rPr lang="fr-FR" sz="1400" b="0" kern="1200" baseline="0" dirty="0">
                          <a:solidFill>
                            <a:schemeClr val="tx1"/>
                          </a:solidFill>
                          <a:latin typeface="+mn-lt"/>
                          <a:ea typeface="+mn-ea"/>
                          <a:cs typeface="Arial" panose="020B0604020202020204" pitchFamily="34" charset="0"/>
                        </a:rPr>
                        <a:t> grades</a:t>
                      </a:r>
                      <a:endParaRPr lang="fr-FR" sz="1400" b="0" kern="1200" dirty="0">
                        <a:solidFill>
                          <a:schemeClr val="tx1"/>
                        </a:solidFill>
                        <a:latin typeface="+mn-lt"/>
                        <a:ea typeface="+mn-ea"/>
                        <a:cs typeface="Arial" panose="020B0604020202020204" pitchFamily="34" charset="0"/>
                      </a:endParaRPr>
                    </a:p>
                  </a:txBody>
                  <a:tcPr marL="121920" marR="121920" marT="36000" marB="36000" anchor="ctr">
                    <a:lnL w="9525" cap="flat" cmpd="sng" algn="ctr">
                      <a:solidFill>
                        <a:schemeClr val="bg1">
                          <a:lumMod val="8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Grade ≥3</a:t>
                      </a:r>
                    </a:p>
                  </a:txBody>
                  <a:tcPr marL="121920" marR="12192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Tous</a:t>
                      </a:r>
                      <a:r>
                        <a:rPr lang="fr-FR" sz="1400" b="0" kern="1200" baseline="0" dirty="0">
                          <a:solidFill>
                            <a:schemeClr val="tx1"/>
                          </a:solidFill>
                          <a:latin typeface="+mn-lt"/>
                          <a:ea typeface="+mn-ea"/>
                          <a:cs typeface="Arial" panose="020B0604020202020204" pitchFamily="34" charset="0"/>
                        </a:rPr>
                        <a:t> grades</a:t>
                      </a:r>
                      <a:endParaRPr lang="fr-FR" sz="1400" b="0" kern="1200" dirty="0">
                        <a:solidFill>
                          <a:schemeClr val="tx1"/>
                        </a:solidFill>
                        <a:latin typeface="+mn-lt"/>
                        <a:ea typeface="+mn-ea"/>
                        <a:cs typeface="Arial" panose="020B0604020202020204" pitchFamily="34" charset="0"/>
                      </a:endParaRPr>
                    </a:p>
                  </a:txBody>
                  <a:tcPr marL="121920" marR="12192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0" kern="1200" dirty="0">
                          <a:solidFill>
                            <a:schemeClr val="tx1"/>
                          </a:solidFill>
                          <a:latin typeface="+mn-lt"/>
                          <a:ea typeface="+mn-ea"/>
                          <a:cs typeface="Arial" panose="020B0604020202020204" pitchFamily="34" charset="0"/>
                        </a:rPr>
                        <a:t>Grade ≥3</a:t>
                      </a:r>
                    </a:p>
                  </a:txBody>
                  <a:tcPr marL="121920" marR="121920" marT="36000" marB="36000" anchor="ctr">
                    <a:lnL w="635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60491">
                <a:tc>
                  <a:txBody>
                    <a:bodyPr/>
                    <a:lstStyle/>
                    <a:p>
                      <a:r>
                        <a:rPr lang="da-DK" sz="1400" dirty="0" smtClean="0">
                          <a:solidFill>
                            <a:schemeClr val="tx1"/>
                          </a:solidFill>
                          <a:latin typeface="+mn-lt"/>
                        </a:rPr>
                        <a:t>Hémorragies</a:t>
                      </a:r>
                    </a:p>
                    <a:p>
                      <a:r>
                        <a:rPr lang="da-DK" sz="1400" dirty="0" smtClean="0">
                          <a:solidFill>
                            <a:schemeClr val="tx1"/>
                          </a:solidFill>
                          <a:latin typeface="+mn-lt"/>
                        </a:rPr>
                        <a:t>reliées au traitement</a:t>
                      </a:r>
                      <a:endParaRPr lang="da-DK" sz="1400" dirty="0">
                        <a:solidFill>
                          <a:schemeClr val="tx1"/>
                        </a:solidFill>
                        <a:latin typeface="+mn-lt"/>
                      </a:endParaRPr>
                    </a:p>
                  </a:txBody>
                  <a:tcPr marL="216000" marR="72000" marT="36000" marB="36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smtClean="0">
                          <a:solidFill>
                            <a:schemeClr val="tx1"/>
                          </a:solidFill>
                          <a:latin typeface="+mn-lt"/>
                          <a:ea typeface="+mn-ea"/>
                          <a:cs typeface="Arial" panose="020B0604020202020204" pitchFamily="34" charset="0"/>
                        </a:rPr>
                        <a:t>6,0%</a:t>
                      </a:r>
                      <a:endParaRPr lang="fr-FR" sz="1400" b="1" kern="1200" dirty="0">
                        <a:solidFill>
                          <a:schemeClr val="tx1"/>
                        </a:solidFill>
                        <a:latin typeface="+mn-lt"/>
                        <a:ea typeface="+mn-ea"/>
                        <a:cs typeface="Arial" panose="020B0604020202020204" pitchFamily="34" charset="0"/>
                      </a:endParaRPr>
                    </a:p>
                  </a:txBody>
                  <a:tcPr marL="121920" marR="121920" marT="36000" marB="36000" anchor="ctr">
                    <a:lnL w="3175" cap="flat" cmpd="sng" algn="ctr">
                      <a:solidFill>
                        <a:schemeClr val="bg1">
                          <a:lumMod val="7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smtClean="0">
                          <a:solidFill>
                            <a:srgbClr val="FF0000"/>
                          </a:solidFill>
                          <a:latin typeface="+mn-lt"/>
                          <a:ea typeface="+mn-ea"/>
                          <a:cs typeface="Arial" panose="020B0604020202020204" pitchFamily="34" charset="0"/>
                        </a:rPr>
                        <a:t>3,6%</a:t>
                      </a:r>
                      <a:endParaRPr lang="fr-FR" sz="1400" b="1" kern="1200" dirty="0">
                        <a:solidFill>
                          <a:srgbClr val="FF0000"/>
                        </a:solidFill>
                        <a:latin typeface="+mn-lt"/>
                        <a:ea typeface="+mn-ea"/>
                        <a:cs typeface="Arial" panose="020B0604020202020204" pitchFamily="34" charset="0"/>
                      </a:endParaRP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smtClean="0">
                          <a:solidFill>
                            <a:schemeClr val="tx1"/>
                          </a:solidFill>
                          <a:latin typeface="+mn-lt"/>
                          <a:ea typeface="+mn-ea"/>
                          <a:cs typeface="Arial" panose="020B0604020202020204" pitchFamily="34" charset="0"/>
                        </a:rPr>
                        <a:t>3,8</a:t>
                      </a:r>
                      <a:r>
                        <a:rPr lang="fr-FR" sz="1400" b="1" kern="1200" dirty="0">
                          <a:solidFill>
                            <a:schemeClr val="tx1"/>
                          </a:solidFill>
                          <a:latin typeface="+mn-lt"/>
                          <a:ea typeface="+mn-ea"/>
                          <a:cs typeface="Arial" panose="020B0604020202020204" pitchFamily="34" charset="0"/>
                        </a:rPr>
                        <a:t>%</a:t>
                      </a: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smtClean="0">
                          <a:solidFill>
                            <a:schemeClr val="tx1"/>
                          </a:solidFill>
                          <a:latin typeface="+mn-lt"/>
                          <a:ea typeface="+mn-ea"/>
                          <a:cs typeface="Arial" panose="020B0604020202020204" pitchFamily="34" charset="0"/>
                        </a:rPr>
                        <a:t>3,8%</a:t>
                      </a:r>
                      <a:endParaRPr lang="fr-FR" sz="1400" b="1" kern="1200" dirty="0">
                        <a:solidFill>
                          <a:schemeClr val="tx1"/>
                        </a:solidFill>
                        <a:latin typeface="+mn-lt"/>
                        <a:ea typeface="+mn-ea"/>
                        <a:cs typeface="Arial" panose="020B0604020202020204" pitchFamily="34" charset="0"/>
                      </a:endParaRPr>
                    </a:p>
                  </a:txBody>
                  <a:tcPr marL="121920" marR="121920" marT="36000" marB="3600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smtClean="0">
                          <a:solidFill>
                            <a:schemeClr val="tx1"/>
                          </a:solidFill>
                          <a:latin typeface="+mn-lt"/>
                          <a:ea typeface="+mn-ea"/>
                          <a:cs typeface="Arial" panose="020B0604020202020204" pitchFamily="34" charset="0"/>
                        </a:rPr>
                        <a:t>1,8</a:t>
                      </a:r>
                      <a:r>
                        <a:rPr lang="fr-FR" sz="1400" b="1" kern="1200" dirty="0">
                          <a:solidFill>
                            <a:schemeClr val="tx1"/>
                          </a:solidFill>
                          <a:latin typeface="+mn-lt"/>
                          <a:ea typeface="+mn-ea"/>
                          <a:cs typeface="Arial" panose="020B0604020202020204" pitchFamily="34" charset="0"/>
                        </a:rPr>
                        <a:t>%</a:t>
                      </a:r>
                    </a:p>
                  </a:txBody>
                  <a:tcPr marL="121920" marR="121920" marT="36000" marB="36000" anchor="ctr">
                    <a:lnL w="9525" cap="flat" cmpd="sng" algn="ctr">
                      <a:solidFill>
                        <a:schemeClr val="bg1">
                          <a:lumMod val="8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smtClean="0">
                          <a:solidFill>
                            <a:srgbClr val="FF0000"/>
                          </a:solidFill>
                          <a:latin typeface="+mn-lt"/>
                          <a:ea typeface="+mn-ea"/>
                          <a:cs typeface="Arial" panose="020B0604020202020204" pitchFamily="34" charset="0"/>
                        </a:rPr>
                        <a:t>0,5%</a:t>
                      </a:r>
                      <a:endParaRPr lang="fr-FR" sz="1400" b="1" kern="1200" dirty="0">
                        <a:solidFill>
                          <a:srgbClr val="FF0000"/>
                        </a:solidFill>
                        <a:latin typeface="+mn-lt"/>
                        <a:ea typeface="+mn-ea"/>
                        <a:cs typeface="Arial" panose="020B0604020202020204" pitchFamily="34" charset="0"/>
                      </a:endParaRPr>
                    </a:p>
                  </a:txBody>
                  <a:tcPr marL="121920" marR="12192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chemeClr val="tx1"/>
                          </a:solidFill>
                          <a:latin typeface="+mn-lt"/>
                          <a:ea typeface="+mn-ea"/>
                          <a:cs typeface="Arial" panose="020B0604020202020204" pitchFamily="34" charset="0"/>
                        </a:rPr>
                        <a:t>4,8%</a:t>
                      </a:r>
                    </a:p>
                  </a:txBody>
                  <a:tcPr marL="121920" marR="121920" marT="36000" marB="3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ctr" defTabSz="609585" rtl="0" eaLnBrk="1" latinLnBrk="0" hangingPunct="1">
                        <a:lnSpc>
                          <a:spcPct val="100000"/>
                        </a:lnSpc>
                        <a:spcBef>
                          <a:spcPts val="0"/>
                        </a:spcBef>
                        <a:tabLst>
                          <a:tab pos="452438" algn="l"/>
                          <a:tab pos="722313" algn="l"/>
                        </a:tabLst>
                      </a:pPr>
                      <a:r>
                        <a:rPr lang="fr-FR" sz="1400" b="1" kern="1200" dirty="0">
                          <a:solidFill>
                            <a:srgbClr val="FF0000"/>
                          </a:solidFill>
                          <a:latin typeface="+mn-lt"/>
                          <a:ea typeface="+mn-ea"/>
                          <a:cs typeface="Arial" panose="020B0604020202020204" pitchFamily="34" charset="0"/>
                        </a:rPr>
                        <a:t>1,6%</a:t>
                      </a:r>
                    </a:p>
                  </a:txBody>
                  <a:tcPr marL="121920" marR="121920" marT="36000" marB="36000" anchor="ctr">
                    <a:lnL w="635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2" name="Ellipse 11"/>
          <p:cNvSpPr/>
          <p:nvPr/>
        </p:nvSpPr>
        <p:spPr>
          <a:xfrm>
            <a:off x="5663584" y="5101053"/>
            <a:ext cx="635102" cy="562731"/>
          </a:xfrm>
          <a:prstGeom prst="ellipse">
            <a:avLst/>
          </a:prstGeom>
          <a:noFill/>
          <a:ln>
            <a:solidFill>
              <a:srgbClr val="DE08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Ellipse 12"/>
          <p:cNvSpPr/>
          <p:nvPr/>
        </p:nvSpPr>
        <p:spPr>
          <a:xfrm>
            <a:off x="9116533" y="5101052"/>
            <a:ext cx="635102" cy="562731"/>
          </a:xfrm>
          <a:prstGeom prst="ellipse">
            <a:avLst/>
          </a:prstGeom>
          <a:noFill/>
          <a:ln>
            <a:solidFill>
              <a:srgbClr val="DE08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Ellipse 13"/>
          <p:cNvSpPr/>
          <p:nvPr/>
        </p:nvSpPr>
        <p:spPr>
          <a:xfrm>
            <a:off x="4631618" y="5140242"/>
            <a:ext cx="635102" cy="562731"/>
          </a:xfrm>
          <a:prstGeom prst="ellipse">
            <a:avLst/>
          </a:prstGeom>
          <a:noFill/>
          <a:ln>
            <a:solidFill>
              <a:srgbClr val="005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Ellipse 14"/>
          <p:cNvSpPr/>
          <p:nvPr/>
        </p:nvSpPr>
        <p:spPr>
          <a:xfrm>
            <a:off x="8250030" y="5118471"/>
            <a:ext cx="635102" cy="562731"/>
          </a:xfrm>
          <a:prstGeom prst="ellipse">
            <a:avLst/>
          </a:prstGeom>
          <a:noFill/>
          <a:ln>
            <a:solidFill>
              <a:srgbClr val="005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212138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xmlns="" id="{0666841F-D98C-E440-A1A4-52F9D440D4A2}"/>
              </a:ext>
            </a:extLst>
          </p:cNvPr>
          <p:cNvGrpSpPr/>
          <p:nvPr/>
        </p:nvGrpSpPr>
        <p:grpSpPr>
          <a:xfrm>
            <a:off x="1866900" y="1305437"/>
            <a:ext cx="9360794" cy="4152388"/>
            <a:chOff x="3074134" y="1358896"/>
            <a:chExt cx="8255713" cy="3730515"/>
          </a:xfrm>
        </p:grpSpPr>
        <p:sp>
          <p:nvSpPr>
            <p:cNvPr id="7" name="Rectangle à coins arrondis 6"/>
            <p:cNvSpPr/>
            <p:nvPr/>
          </p:nvSpPr>
          <p:spPr>
            <a:xfrm>
              <a:off x="3666309" y="1358896"/>
              <a:ext cx="7088777" cy="609242"/>
            </a:xfrm>
            <a:prstGeom prst="roundRect">
              <a:avLst/>
            </a:prstGeom>
            <a:solidFill>
              <a:srgbClr val="002C4C"/>
            </a:solidFill>
            <a:ln w="12700" cap="flat" cmpd="sng" algn="ctr">
              <a:solidFill>
                <a:srgbClr val="5B9BD5">
                  <a:shade val="50000"/>
                </a:srgbClr>
              </a:solidFill>
              <a:prstDash val="solid"/>
              <a:miter lim="800000"/>
            </a:ln>
            <a:effectLst/>
          </p:spPr>
          <p:txBody>
            <a:bodyPr rtlCol="0" anchor="ctr"/>
            <a:lstStyle/>
            <a:p>
              <a:pPr algn="ctr">
                <a:defRPr/>
              </a:pPr>
              <a:r>
                <a:rPr lang="fr-FR" sz="1600" b="1" kern="0" dirty="0" smtClean="0">
                  <a:solidFill>
                    <a:prstClr val="white"/>
                  </a:solidFill>
                  <a:latin typeface="Calibri" panose="020F0502020204030204"/>
                </a:rPr>
                <a:t>CHC BCLC C (B)</a:t>
              </a:r>
            </a:p>
            <a:p>
              <a:pPr algn="ctr">
                <a:defRPr/>
              </a:pPr>
              <a:r>
                <a:rPr lang="fr-FR" sz="1600" b="1" kern="0" dirty="0" smtClean="0">
                  <a:solidFill>
                    <a:prstClr val="white"/>
                  </a:solidFill>
                  <a:latin typeface="Calibri" panose="020F0502020204030204"/>
                </a:rPr>
                <a:t>En 1</a:t>
              </a:r>
              <a:r>
                <a:rPr lang="fr-FR" sz="1600" b="1" kern="0" baseline="30000" dirty="0" smtClean="0">
                  <a:solidFill>
                    <a:prstClr val="white"/>
                  </a:solidFill>
                  <a:latin typeface="Calibri" panose="020F0502020204030204"/>
                </a:rPr>
                <a:t>ère</a:t>
              </a:r>
              <a:r>
                <a:rPr lang="fr-FR" sz="1600" b="1" kern="0" dirty="0" smtClean="0">
                  <a:solidFill>
                    <a:prstClr val="white"/>
                  </a:solidFill>
                  <a:latin typeface="Calibri" panose="020F0502020204030204"/>
                </a:rPr>
                <a:t> ligne</a:t>
              </a:r>
            </a:p>
          </p:txBody>
        </p:sp>
        <p:sp>
          <p:nvSpPr>
            <p:cNvPr id="9" name="Rectangle 8"/>
            <p:cNvSpPr/>
            <p:nvPr/>
          </p:nvSpPr>
          <p:spPr>
            <a:xfrm>
              <a:off x="3074134" y="2786749"/>
              <a:ext cx="2490652" cy="513806"/>
            </a:xfrm>
            <a:prstGeom prst="rect">
              <a:avLst/>
            </a:prstGeom>
            <a:solidFill>
              <a:sysClr val="window" lastClr="FFFFFF"/>
            </a:solidFill>
            <a:ln w="12700" cap="flat" cmpd="sng" algn="ctr">
              <a:solidFill>
                <a:srgbClr val="002C4C"/>
              </a:solidFill>
              <a:prstDash val="solid"/>
              <a:miter lim="800000"/>
            </a:ln>
            <a:effectLst/>
          </p:spPr>
          <p:txBody>
            <a:bodyPr rtlCol="0" anchor="ctr"/>
            <a:lstStyle/>
            <a:p>
              <a:pPr algn="ctr">
                <a:defRPr/>
              </a:pPr>
              <a:r>
                <a:rPr lang="fr-FR" sz="1600" b="1" kern="0" dirty="0" smtClean="0">
                  <a:solidFill>
                    <a:srgbClr val="002C4C"/>
                  </a:solidFill>
                  <a:latin typeface="Calibri" panose="020F0502020204030204"/>
                </a:rPr>
                <a:t>CI à l’immunothérapie</a:t>
              </a:r>
            </a:p>
          </p:txBody>
        </p:sp>
        <p:sp>
          <p:nvSpPr>
            <p:cNvPr id="10" name="Rectangle 9"/>
            <p:cNvSpPr/>
            <p:nvPr/>
          </p:nvSpPr>
          <p:spPr>
            <a:xfrm>
              <a:off x="5987146" y="2786749"/>
              <a:ext cx="2490652" cy="513806"/>
            </a:xfrm>
            <a:prstGeom prst="rect">
              <a:avLst/>
            </a:prstGeom>
            <a:solidFill>
              <a:sysClr val="window" lastClr="FFFFFF"/>
            </a:solidFill>
            <a:ln w="12700" cap="flat" cmpd="sng" algn="ctr">
              <a:solidFill>
                <a:srgbClr val="002C4C"/>
              </a:solidFill>
              <a:prstDash val="solid"/>
              <a:miter lim="800000"/>
            </a:ln>
            <a:effectLst/>
          </p:spPr>
          <p:txBody>
            <a:bodyPr rtlCol="0" anchor="ctr"/>
            <a:lstStyle/>
            <a:p>
              <a:pPr algn="ctr">
                <a:defRPr/>
              </a:pPr>
              <a:r>
                <a:rPr lang="fr-FR" sz="1600" b="1" kern="0" dirty="0" smtClean="0">
                  <a:solidFill>
                    <a:srgbClr val="002C4C"/>
                  </a:solidFill>
                  <a:latin typeface="Calibri" panose="020F0502020204030204"/>
                </a:rPr>
                <a:t>CI au antiangiogéniques</a:t>
              </a:r>
            </a:p>
          </p:txBody>
        </p:sp>
        <p:sp>
          <p:nvSpPr>
            <p:cNvPr id="11" name="Rectangle à coins arrondis 10"/>
            <p:cNvSpPr/>
            <p:nvPr/>
          </p:nvSpPr>
          <p:spPr>
            <a:xfrm>
              <a:off x="3214682" y="3709857"/>
              <a:ext cx="2155371" cy="470262"/>
            </a:xfrm>
            <a:prstGeom prst="roundRect">
              <a:avLst/>
            </a:prstGeom>
            <a:solidFill>
              <a:schemeClr val="bg1">
                <a:lumMod val="50000"/>
              </a:schemeClr>
            </a:solidFill>
            <a:ln w="12700" cap="flat" cmpd="sng" algn="ctr">
              <a:noFill/>
              <a:prstDash val="solid"/>
              <a:miter lim="800000"/>
            </a:ln>
            <a:effectLst/>
          </p:spPr>
          <p:txBody>
            <a:bodyPr rtlCol="0" anchor="ctr"/>
            <a:lstStyle/>
            <a:p>
              <a:pPr algn="ctr">
                <a:defRPr/>
              </a:pPr>
              <a:r>
                <a:rPr lang="fr-FR" kern="0" dirty="0" smtClean="0">
                  <a:solidFill>
                    <a:prstClr val="white"/>
                  </a:solidFill>
                  <a:latin typeface="Calibri" panose="020F0502020204030204"/>
                </a:rPr>
                <a:t>TKI</a:t>
              </a:r>
            </a:p>
          </p:txBody>
        </p:sp>
        <p:sp>
          <p:nvSpPr>
            <p:cNvPr id="12" name="Rectangle à coins arrondis 11"/>
            <p:cNvSpPr/>
            <p:nvPr/>
          </p:nvSpPr>
          <p:spPr>
            <a:xfrm>
              <a:off x="6192963" y="3709857"/>
              <a:ext cx="2155371" cy="470262"/>
            </a:xfrm>
            <a:prstGeom prst="roundRect">
              <a:avLst/>
            </a:prstGeom>
            <a:solidFill>
              <a:srgbClr val="005087"/>
            </a:solidFill>
            <a:ln w="12700" cap="flat" cmpd="sng" algn="ctr">
              <a:noFill/>
              <a:prstDash val="solid"/>
              <a:miter lim="800000"/>
            </a:ln>
            <a:effectLst/>
          </p:spPr>
          <p:txBody>
            <a:bodyPr rtlCol="0" anchor="ctr"/>
            <a:lstStyle/>
            <a:p>
              <a:pPr algn="ctr">
                <a:defRPr/>
              </a:pPr>
              <a:r>
                <a:rPr lang="fr-FR" sz="1600" kern="0" dirty="0" err="1" smtClean="0">
                  <a:solidFill>
                    <a:prstClr val="white"/>
                  </a:solidFill>
                  <a:latin typeface="Calibri" panose="020F0502020204030204"/>
                </a:rPr>
                <a:t>Trémé</a:t>
              </a:r>
              <a:r>
                <a:rPr lang="fr-FR" sz="1600" kern="0" dirty="0" smtClean="0">
                  <a:solidFill>
                    <a:prstClr val="white"/>
                  </a:solidFill>
                  <a:latin typeface="Calibri" panose="020F0502020204030204"/>
                </a:rPr>
                <a:t> 300 + </a:t>
              </a:r>
              <a:r>
                <a:rPr lang="fr-FR" sz="1600" kern="0" dirty="0" err="1" smtClean="0">
                  <a:solidFill>
                    <a:prstClr val="white"/>
                  </a:solidFill>
                  <a:latin typeface="Calibri" panose="020F0502020204030204"/>
                </a:rPr>
                <a:t>Durva</a:t>
              </a:r>
              <a:endParaRPr lang="fr-FR" sz="1600" kern="0" dirty="0" smtClean="0">
                <a:solidFill>
                  <a:prstClr val="white"/>
                </a:solidFill>
                <a:latin typeface="Calibri" panose="020F0502020204030204"/>
              </a:endParaRPr>
            </a:p>
          </p:txBody>
        </p:sp>
        <p:sp>
          <p:nvSpPr>
            <p:cNvPr id="13" name="Rectangle 12"/>
            <p:cNvSpPr/>
            <p:nvPr/>
          </p:nvSpPr>
          <p:spPr>
            <a:xfrm>
              <a:off x="8839195" y="2786749"/>
              <a:ext cx="2490652" cy="513806"/>
            </a:xfrm>
            <a:prstGeom prst="rect">
              <a:avLst/>
            </a:prstGeom>
            <a:solidFill>
              <a:sysClr val="window" lastClr="FFFFFF"/>
            </a:solidFill>
            <a:ln w="12700" cap="flat" cmpd="sng" algn="ctr">
              <a:solidFill>
                <a:srgbClr val="002C4C"/>
              </a:solidFill>
              <a:prstDash val="solid"/>
              <a:miter lim="800000"/>
            </a:ln>
            <a:effectLst/>
          </p:spPr>
          <p:txBody>
            <a:bodyPr rtlCol="0" anchor="ctr"/>
            <a:lstStyle/>
            <a:p>
              <a:pPr algn="ctr">
                <a:defRPr/>
              </a:pPr>
              <a:r>
                <a:rPr lang="fr-FR" b="1" kern="0" dirty="0" smtClean="0">
                  <a:solidFill>
                    <a:srgbClr val="002C4C"/>
                  </a:solidFill>
                  <a:latin typeface="Calibri" panose="020F0502020204030204"/>
                </a:rPr>
                <a:t>Pas de CI</a:t>
              </a:r>
            </a:p>
          </p:txBody>
        </p:sp>
        <p:sp>
          <p:nvSpPr>
            <p:cNvPr id="14" name="Rectangle à coins arrondis 13"/>
            <p:cNvSpPr/>
            <p:nvPr/>
          </p:nvSpPr>
          <p:spPr>
            <a:xfrm>
              <a:off x="9006834" y="4400455"/>
              <a:ext cx="2155371" cy="470262"/>
            </a:xfrm>
            <a:prstGeom prst="roundRect">
              <a:avLst/>
            </a:prstGeom>
            <a:solidFill>
              <a:srgbClr val="005087"/>
            </a:solidFill>
            <a:ln w="12700" cap="flat" cmpd="sng" algn="ctr">
              <a:noFill/>
              <a:prstDash val="solid"/>
              <a:miter lim="800000"/>
            </a:ln>
            <a:effectLst/>
          </p:spPr>
          <p:txBody>
            <a:bodyPr rtlCol="0" anchor="ctr"/>
            <a:lstStyle/>
            <a:p>
              <a:pPr algn="ctr">
                <a:defRPr/>
              </a:pPr>
              <a:r>
                <a:rPr lang="fr-FR" sz="1600" kern="0" dirty="0" err="1" smtClean="0">
                  <a:solidFill>
                    <a:prstClr val="white"/>
                  </a:solidFill>
                  <a:latin typeface="Calibri" panose="020F0502020204030204"/>
                </a:rPr>
                <a:t>Trémé</a:t>
              </a:r>
              <a:r>
                <a:rPr lang="fr-FR" sz="1600" kern="0" dirty="0" smtClean="0">
                  <a:solidFill>
                    <a:prstClr val="white"/>
                  </a:solidFill>
                  <a:latin typeface="Calibri" panose="020F0502020204030204"/>
                </a:rPr>
                <a:t> 300 + </a:t>
              </a:r>
              <a:r>
                <a:rPr lang="fr-FR" sz="1600" kern="0" dirty="0" err="1" smtClean="0">
                  <a:solidFill>
                    <a:prstClr val="white"/>
                  </a:solidFill>
                  <a:latin typeface="Calibri" panose="020F0502020204030204"/>
                </a:rPr>
                <a:t>Durva</a:t>
              </a:r>
              <a:endParaRPr lang="fr-FR" sz="1600" kern="0" dirty="0" smtClean="0">
                <a:solidFill>
                  <a:prstClr val="white"/>
                </a:solidFill>
                <a:latin typeface="Calibri" panose="020F0502020204030204"/>
              </a:endParaRPr>
            </a:p>
          </p:txBody>
        </p:sp>
        <p:sp>
          <p:nvSpPr>
            <p:cNvPr id="15" name="Rectangle à coins arrondis 14"/>
            <p:cNvSpPr/>
            <p:nvPr/>
          </p:nvSpPr>
          <p:spPr>
            <a:xfrm>
              <a:off x="8968658" y="3708622"/>
              <a:ext cx="2155371" cy="470262"/>
            </a:xfrm>
            <a:prstGeom prst="roundRect">
              <a:avLst/>
            </a:prstGeom>
            <a:solidFill>
              <a:srgbClr val="FF7F4D"/>
            </a:solidFill>
            <a:ln w="12700" cap="flat" cmpd="sng" algn="ctr">
              <a:noFill/>
              <a:prstDash val="solid"/>
              <a:miter lim="800000"/>
            </a:ln>
            <a:effectLst/>
          </p:spPr>
          <p:txBody>
            <a:bodyPr rtlCol="0" anchor="ctr"/>
            <a:lstStyle/>
            <a:p>
              <a:pPr algn="ctr">
                <a:defRPr/>
              </a:pPr>
              <a:r>
                <a:rPr lang="fr-FR" kern="0" dirty="0" err="1" smtClean="0">
                  <a:solidFill>
                    <a:prstClr val="white"/>
                  </a:solidFill>
                  <a:latin typeface="Calibri" panose="020F0502020204030204"/>
                </a:rPr>
                <a:t>Atézo</a:t>
              </a:r>
              <a:r>
                <a:rPr lang="fr-FR" kern="0" dirty="0" smtClean="0">
                  <a:solidFill>
                    <a:prstClr val="white"/>
                  </a:solidFill>
                  <a:latin typeface="Calibri" panose="020F0502020204030204"/>
                </a:rPr>
                <a:t> + </a:t>
              </a:r>
              <a:r>
                <a:rPr lang="fr-FR" kern="0" dirty="0" err="1" smtClean="0">
                  <a:solidFill>
                    <a:prstClr val="white"/>
                  </a:solidFill>
                  <a:latin typeface="Calibri" panose="020F0502020204030204"/>
                </a:rPr>
                <a:t>Bev</a:t>
              </a:r>
              <a:endParaRPr lang="fr-FR" kern="0" dirty="0" smtClean="0">
                <a:solidFill>
                  <a:prstClr val="white"/>
                </a:solidFill>
                <a:latin typeface="Calibri" panose="020F0502020204030204"/>
              </a:endParaRPr>
            </a:p>
          </p:txBody>
        </p:sp>
        <p:grpSp>
          <p:nvGrpSpPr>
            <p:cNvPr id="16" name="Groupe 15"/>
            <p:cNvGrpSpPr/>
            <p:nvPr/>
          </p:nvGrpSpPr>
          <p:grpSpPr>
            <a:xfrm>
              <a:off x="4336388" y="1972290"/>
              <a:ext cx="5748618" cy="750341"/>
              <a:chOff x="2463562" y="4387712"/>
              <a:chExt cx="5748618" cy="750341"/>
            </a:xfrm>
          </p:grpSpPr>
          <p:cxnSp>
            <p:nvCxnSpPr>
              <p:cNvPr id="22" name="Connecteur droit 21"/>
              <p:cNvCxnSpPr/>
              <p:nvPr/>
            </p:nvCxnSpPr>
            <p:spPr>
              <a:xfrm flipH="1">
                <a:off x="5390610" y="4387712"/>
                <a:ext cx="1" cy="367168"/>
              </a:xfrm>
              <a:prstGeom prst="line">
                <a:avLst/>
              </a:prstGeom>
              <a:noFill/>
              <a:ln w="28575" cap="flat" cmpd="sng" algn="ctr">
                <a:solidFill>
                  <a:srgbClr val="002C4C"/>
                </a:solidFill>
                <a:prstDash val="solid"/>
                <a:miter lim="800000"/>
              </a:ln>
              <a:effectLst/>
            </p:spPr>
          </p:cxnSp>
          <p:cxnSp>
            <p:nvCxnSpPr>
              <p:cNvPr id="23" name="Connecteur droit 22"/>
              <p:cNvCxnSpPr/>
              <p:nvPr/>
            </p:nvCxnSpPr>
            <p:spPr>
              <a:xfrm>
                <a:off x="2463562" y="4754880"/>
                <a:ext cx="5748618" cy="0"/>
              </a:xfrm>
              <a:prstGeom prst="line">
                <a:avLst/>
              </a:prstGeom>
              <a:noFill/>
              <a:ln w="28575" cap="flat" cmpd="sng" algn="ctr">
                <a:solidFill>
                  <a:srgbClr val="002C4C"/>
                </a:solidFill>
                <a:prstDash val="solid"/>
                <a:miter lim="800000"/>
              </a:ln>
              <a:effectLst/>
            </p:spPr>
          </p:cxnSp>
          <p:cxnSp>
            <p:nvCxnSpPr>
              <p:cNvPr id="24" name="Connecteur droit avec flèche 23"/>
              <p:cNvCxnSpPr/>
              <p:nvPr/>
            </p:nvCxnSpPr>
            <p:spPr>
              <a:xfrm>
                <a:off x="2463562" y="4751922"/>
                <a:ext cx="0" cy="386131"/>
              </a:xfrm>
              <a:prstGeom prst="straightConnector1">
                <a:avLst/>
              </a:prstGeom>
              <a:noFill/>
              <a:ln w="28575" cap="flat" cmpd="sng" algn="ctr">
                <a:solidFill>
                  <a:srgbClr val="002C4C"/>
                </a:solidFill>
                <a:prstDash val="solid"/>
                <a:miter lim="800000"/>
                <a:tailEnd type="triangle"/>
              </a:ln>
              <a:effectLst/>
            </p:spPr>
          </p:cxnSp>
          <p:cxnSp>
            <p:nvCxnSpPr>
              <p:cNvPr id="25" name="Connecteur droit avec flèche 24"/>
              <p:cNvCxnSpPr/>
              <p:nvPr/>
            </p:nvCxnSpPr>
            <p:spPr>
              <a:xfrm>
                <a:off x="5394001" y="4751922"/>
                <a:ext cx="0" cy="386131"/>
              </a:xfrm>
              <a:prstGeom prst="straightConnector1">
                <a:avLst/>
              </a:prstGeom>
              <a:noFill/>
              <a:ln w="28575" cap="flat" cmpd="sng" algn="ctr">
                <a:solidFill>
                  <a:srgbClr val="002C4C"/>
                </a:solidFill>
                <a:prstDash val="solid"/>
                <a:miter lim="800000"/>
                <a:tailEnd type="triangle"/>
              </a:ln>
              <a:effectLst/>
            </p:spPr>
          </p:cxnSp>
          <p:cxnSp>
            <p:nvCxnSpPr>
              <p:cNvPr id="26" name="Connecteur droit avec flèche 25"/>
              <p:cNvCxnSpPr/>
              <p:nvPr/>
            </p:nvCxnSpPr>
            <p:spPr>
              <a:xfrm>
                <a:off x="8202512" y="4751922"/>
                <a:ext cx="0" cy="386131"/>
              </a:xfrm>
              <a:prstGeom prst="straightConnector1">
                <a:avLst/>
              </a:prstGeom>
              <a:noFill/>
              <a:ln w="28575" cap="flat" cmpd="sng" algn="ctr">
                <a:solidFill>
                  <a:srgbClr val="002C4C"/>
                </a:solidFill>
                <a:prstDash val="solid"/>
                <a:miter lim="800000"/>
                <a:tailEnd type="triangle"/>
              </a:ln>
              <a:effectLst/>
            </p:spPr>
          </p:cxnSp>
        </p:grpSp>
        <p:grpSp>
          <p:nvGrpSpPr>
            <p:cNvPr id="17" name="Groupe 16"/>
            <p:cNvGrpSpPr/>
            <p:nvPr/>
          </p:nvGrpSpPr>
          <p:grpSpPr>
            <a:xfrm>
              <a:off x="4279592" y="4429008"/>
              <a:ext cx="3550358" cy="660403"/>
              <a:chOff x="4789714" y="4138020"/>
              <a:chExt cx="3550358" cy="660403"/>
            </a:xfrm>
          </p:grpSpPr>
          <p:sp>
            <p:nvSpPr>
              <p:cNvPr id="19" name="ZoneTexte 18"/>
              <p:cNvSpPr txBox="1"/>
              <p:nvPr/>
            </p:nvSpPr>
            <p:spPr>
              <a:xfrm>
                <a:off x="5388430" y="4138020"/>
                <a:ext cx="2951642" cy="369332"/>
              </a:xfrm>
              <a:prstGeom prst="rect">
                <a:avLst/>
              </a:prstGeom>
              <a:noFill/>
              <a:ln>
                <a:solidFill>
                  <a:srgbClr val="002C4C"/>
                </a:solidFill>
              </a:ln>
            </p:spPr>
            <p:txBody>
              <a:bodyPr wrap="none" rtlCol="0">
                <a:spAutoFit/>
              </a:bodyPr>
              <a:lstStyle/>
              <a:p>
                <a:pPr>
                  <a:defRPr/>
                </a:pPr>
                <a:r>
                  <a:rPr lang="fr-FR" kern="0" dirty="0" smtClean="0">
                    <a:solidFill>
                      <a:prstClr val="black"/>
                    </a:solidFill>
                  </a:rPr>
                  <a:t>Profils de tolérance différents</a:t>
                </a:r>
              </a:p>
            </p:txBody>
          </p:sp>
          <p:sp>
            <p:nvSpPr>
              <p:cNvPr id="20" name="Rectangle 19"/>
              <p:cNvSpPr/>
              <p:nvPr/>
            </p:nvSpPr>
            <p:spPr>
              <a:xfrm>
                <a:off x="4789714" y="4635586"/>
                <a:ext cx="1197432" cy="16283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a:defRPr/>
                </a:pPr>
                <a:endParaRPr lang="fr-FR" kern="0" smtClean="0">
                  <a:solidFill>
                    <a:prstClr val="white"/>
                  </a:solidFill>
                  <a:latin typeface="Calibri" panose="020F0502020204030204"/>
                </a:endParaRPr>
              </a:p>
            </p:txBody>
          </p:sp>
        </p:grpSp>
      </p:grpSp>
      <p:sp>
        <p:nvSpPr>
          <p:cNvPr id="27" name="Espace réservé du texte 3">
            <a:extLst>
              <a:ext uri="{FF2B5EF4-FFF2-40B4-BE49-F238E27FC236}">
                <a16:creationId xmlns:a16="http://schemas.microsoft.com/office/drawing/2014/main" xmlns="" id="{8C181DF3-22AF-47D6-261E-E2A7C2ED29D3}"/>
              </a:ext>
            </a:extLst>
          </p:cNvPr>
          <p:cNvSpPr txBox="1">
            <a:spLocks/>
          </p:cNvSpPr>
          <p:nvPr/>
        </p:nvSpPr>
        <p:spPr>
          <a:xfrm>
            <a:off x="7860889" y="6268065"/>
            <a:ext cx="4112331" cy="461919"/>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1000"/>
              </a:spcBef>
              <a:buClr>
                <a:srgbClr val="7030A0"/>
              </a:buClr>
              <a:buFont typeface="Wingdings" charset="2"/>
              <a:buNone/>
              <a:defRPr sz="10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7030A0"/>
              </a:buClr>
              <a:buFont typeface="Arial" charset="0"/>
              <a:buChar char="•"/>
              <a:defRPr sz="18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030A0"/>
              </a:buClr>
              <a:buSzPct val="75000"/>
              <a:buFont typeface="Wingdings" charset="2"/>
              <a:buChar char="§"/>
              <a:defRPr sz="16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4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endParaRPr lang="fr-FR" dirty="0">
              <a:solidFill>
                <a:sysClr val="windowText" lastClr="000000">
                  <a:lumMod val="65000"/>
                  <a:lumOff val="35000"/>
                </a:sysClr>
              </a:solidFill>
            </a:endParaRPr>
          </a:p>
        </p:txBody>
      </p:sp>
      <p:pic>
        <p:nvPicPr>
          <p:cNvPr id="28" name="Image 27"/>
          <p:cNvPicPr>
            <a:picLocks noChangeAspect="1"/>
          </p:cNvPicPr>
          <p:nvPr/>
        </p:nvPicPr>
        <p:blipFill rotWithShape="1">
          <a:blip r:embed="rId2"/>
          <a:srcRect t="15393" b="14886"/>
          <a:stretch/>
        </p:blipFill>
        <p:spPr>
          <a:xfrm rot="1173937">
            <a:off x="10880466" y="390008"/>
            <a:ext cx="1020203" cy="609193"/>
          </a:xfrm>
          <a:prstGeom prst="rect">
            <a:avLst/>
          </a:prstGeom>
        </p:spPr>
      </p:pic>
      <p:sp>
        <p:nvSpPr>
          <p:cNvPr id="2" name="Titre 1"/>
          <p:cNvSpPr>
            <a:spLocks noGrp="1"/>
          </p:cNvSpPr>
          <p:nvPr>
            <p:ph type="title"/>
          </p:nvPr>
        </p:nvSpPr>
        <p:spPr/>
        <p:txBody>
          <a:bodyPr/>
          <a:lstStyle/>
          <a:p>
            <a:r>
              <a:rPr lang="fr-FR" dirty="0"/>
              <a:t>Quel traitement de L1</a:t>
            </a:r>
            <a:br>
              <a:rPr lang="fr-FR" dirty="0"/>
            </a:br>
            <a:endParaRPr lang="fr-FR" dirty="0"/>
          </a:p>
        </p:txBody>
      </p:sp>
      <p:sp>
        <p:nvSpPr>
          <p:cNvPr id="3" name="Espace réservé du contenu 2"/>
          <p:cNvSpPr>
            <a:spLocks noGrp="1"/>
          </p:cNvSpPr>
          <p:nvPr>
            <p:ph sz="quarter" idx="16"/>
          </p:nvPr>
        </p:nvSpPr>
        <p:spPr>
          <a:xfrm>
            <a:off x="1017816" y="6173762"/>
            <a:ext cx="5611584" cy="416037"/>
          </a:xfrm>
        </p:spPr>
        <p:txBody>
          <a:bodyPr/>
          <a:lstStyle/>
          <a:p>
            <a:r>
              <a:rPr lang="fr-FR" dirty="0"/>
              <a:t>Blanc JF et al. Thésaurus National de Cancérologie Digestive (TNCD) ; (SNFGE, FFCD, GERCOR, UNICANCER, SFCD, SFED, SFRO, AFEF, SIAD, SFR/FRI). Clin </a:t>
            </a:r>
            <a:r>
              <a:rPr lang="fr-FR" dirty="0" err="1"/>
              <a:t>Res</a:t>
            </a:r>
            <a:r>
              <a:rPr lang="fr-FR" dirty="0"/>
              <a:t> </a:t>
            </a:r>
            <a:r>
              <a:rPr lang="fr-FR" dirty="0" err="1"/>
              <a:t>Hepatol</a:t>
            </a:r>
            <a:r>
              <a:rPr lang="fr-FR" dirty="0"/>
              <a:t> </a:t>
            </a:r>
            <a:r>
              <a:rPr lang="fr-FR" dirty="0" err="1"/>
              <a:t>Gastroenterol</a:t>
            </a:r>
            <a:r>
              <a:rPr lang="fr-FR" dirty="0"/>
              <a:t>. 2021 </a:t>
            </a:r>
          </a:p>
          <a:p>
            <a:endParaRPr lang="fr-FR" dirty="0"/>
          </a:p>
        </p:txBody>
      </p:sp>
    </p:spTree>
    <p:extLst>
      <p:ext uri="{BB962C8B-B14F-4D97-AF65-F5344CB8AC3E}">
        <p14:creationId xmlns:p14="http://schemas.microsoft.com/office/powerpoint/2010/main" val="4248989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327025" y="862453"/>
            <a:ext cx="11722100" cy="1299722"/>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lnSpc>
                <a:spcPct val="150000"/>
              </a:lnSpc>
              <a:spcBef>
                <a:spcPts val="2250"/>
              </a:spcBef>
              <a:spcAft>
                <a:spcPct val="0"/>
              </a:spcAft>
              <a:buFont typeface="Arial" panose="020B0604020202020204" pitchFamily="34" charset="0"/>
              <a:buChar char="•"/>
              <a:defRPr/>
            </a:pPr>
            <a:endParaRPr sz="1800">
              <a:solidFill>
                <a:prstClr val="black">
                  <a:lumMod val="50000"/>
                  <a:lumOff val="50000"/>
                </a:prstClr>
              </a:solidFill>
            </a:endParaRPr>
          </a:p>
        </p:txBody>
      </p:sp>
      <p:pic>
        <p:nvPicPr>
          <p:cNvPr id="8" name="Image 7"/>
          <p:cNvPicPr>
            <a:picLocks noChangeAspect="1"/>
          </p:cNvPicPr>
          <p:nvPr/>
        </p:nvPicPr>
        <p:blipFill>
          <a:blip r:embed="rId2"/>
          <a:stretch>
            <a:fillRect/>
          </a:stretch>
        </p:blipFill>
        <p:spPr>
          <a:xfrm>
            <a:off x="2024863" y="1775023"/>
            <a:ext cx="4596018" cy="3986190"/>
          </a:xfrm>
          <a:prstGeom prst="rect">
            <a:avLst/>
          </a:prstGeom>
        </p:spPr>
      </p:pic>
      <p:pic>
        <p:nvPicPr>
          <p:cNvPr id="9" name="Image 8"/>
          <p:cNvPicPr>
            <a:picLocks noChangeAspect="1"/>
          </p:cNvPicPr>
          <p:nvPr/>
        </p:nvPicPr>
        <p:blipFill>
          <a:blip r:embed="rId3"/>
          <a:stretch>
            <a:fillRect/>
          </a:stretch>
        </p:blipFill>
        <p:spPr>
          <a:xfrm>
            <a:off x="7226958" y="2436988"/>
            <a:ext cx="3888716" cy="3324225"/>
          </a:xfrm>
          <a:prstGeom prst="rect">
            <a:avLst/>
          </a:prstGeom>
        </p:spPr>
      </p:pic>
      <p:sp>
        <p:nvSpPr>
          <p:cNvPr id="10" name="Espace réservé du texte 5">
            <a:extLst>
              <a:ext uri="{FF2B5EF4-FFF2-40B4-BE49-F238E27FC236}">
                <a16:creationId xmlns:a16="http://schemas.microsoft.com/office/drawing/2014/main" xmlns="" id="{FC1C765F-E179-44AC-A83A-DB5AC207AB51}"/>
              </a:ext>
            </a:extLst>
          </p:cNvPr>
          <p:cNvSpPr>
            <a:spLocks noGrp="1"/>
          </p:cNvSpPr>
          <p:nvPr/>
        </p:nvSpPr>
        <p:spPr>
          <a:xfrm>
            <a:off x="7366702" y="2002964"/>
            <a:ext cx="2567873" cy="338775"/>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spcBef>
                <a:spcPts val="2250"/>
              </a:spcBef>
              <a:spcAft>
                <a:spcPct val="0"/>
              </a:spcAft>
              <a:buClr>
                <a:srgbClr val="FF7F4D"/>
              </a:buClr>
              <a:buFont typeface="Century Gothic" panose="020B0502020202020204" pitchFamily="34" charset="0"/>
              <a:buChar char="►"/>
              <a:defRPr/>
            </a:pPr>
            <a:r>
              <a:rPr altLang="fr-FR" sz="1800" b="1">
                <a:solidFill>
                  <a:srgbClr val="002C4C"/>
                </a:solidFill>
                <a:latin typeface="Century Gothic" panose="020F0302020204030204"/>
              </a:rPr>
              <a:t>TDM TAP Baseline :</a:t>
            </a:r>
            <a:endParaRPr sz="1800">
              <a:solidFill>
                <a:srgbClr val="002C4C"/>
              </a:solidFill>
              <a:latin typeface="Century Gothic" panose="020F0302020204030204"/>
            </a:endParaRPr>
          </a:p>
        </p:txBody>
      </p:sp>
      <p:sp>
        <p:nvSpPr>
          <p:cNvPr id="2" name="Titre 1"/>
          <p:cNvSpPr>
            <a:spLocks noGrp="1"/>
          </p:cNvSpPr>
          <p:nvPr>
            <p:ph type="title"/>
          </p:nvPr>
        </p:nvSpPr>
        <p:spPr/>
        <p:txBody>
          <a:bodyPr/>
          <a:lstStyle/>
          <a:p>
            <a:r>
              <a:rPr lang="fr-FR" dirty="0"/>
              <a:t>Histoire de la Maladie</a:t>
            </a:r>
            <a:br>
              <a:rPr lang="fr-FR" dirty="0"/>
            </a:br>
            <a:endParaRPr lang="fr-FR" dirty="0"/>
          </a:p>
        </p:txBody>
      </p:sp>
      <p:sp>
        <p:nvSpPr>
          <p:cNvPr id="7" name="Espace réservé du contenu 6"/>
          <p:cNvSpPr>
            <a:spLocks noGrp="1"/>
          </p:cNvSpPr>
          <p:nvPr>
            <p:ph sz="quarter" idx="19"/>
          </p:nvPr>
        </p:nvSpPr>
        <p:spPr>
          <a:xfrm>
            <a:off x="1622424" y="668215"/>
            <a:ext cx="9721851" cy="912570"/>
          </a:xfrm>
        </p:spPr>
        <p:txBody>
          <a:bodyPr/>
          <a:lstStyle/>
          <a:p>
            <a:r>
              <a:rPr lang="fr-FR" sz="1800" dirty="0">
                <a:solidFill>
                  <a:srgbClr val="002C4C"/>
                </a:solidFill>
              </a:rPr>
              <a:t>Après 3 cycles de </a:t>
            </a:r>
            <a:r>
              <a:rPr lang="fr-FR" sz="1800" dirty="0" err="1">
                <a:solidFill>
                  <a:srgbClr val="002C4C"/>
                </a:solidFill>
              </a:rPr>
              <a:t>Durvalumab</a:t>
            </a:r>
            <a:r>
              <a:rPr lang="fr-FR" sz="1800" dirty="0">
                <a:solidFill>
                  <a:srgbClr val="002C4C"/>
                </a:solidFill>
              </a:rPr>
              <a:t> + </a:t>
            </a:r>
            <a:r>
              <a:rPr lang="fr-FR" sz="1800" dirty="0" err="1" smtClean="0">
                <a:solidFill>
                  <a:srgbClr val="002C4C"/>
                </a:solidFill>
              </a:rPr>
              <a:t>Trémélimumab</a:t>
            </a:r>
            <a:r>
              <a:rPr lang="fr-FR" sz="1800" dirty="0">
                <a:solidFill>
                  <a:srgbClr val="002C4C"/>
                </a:solidFill>
              </a:rPr>
              <a:t>, vous réaliser un TDM TAP d’évaluation qui n’objective pas de nouvelle lésion.</a:t>
            </a:r>
          </a:p>
          <a:p>
            <a:endParaRPr lang="fr-FR" sz="1800" dirty="0">
              <a:solidFill>
                <a:srgbClr val="002C4C"/>
              </a:solidFill>
            </a:endParaRPr>
          </a:p>
        </p:txBody>
      </p:sp>
    </p:spTree>
    <p:extLst>
      <p:ext uri="{BB962C8B-B14F-4D97-AF65-F5344CB8AC3E}">
        <p14:creationId xmlns:p14="http://schemas.microsoft.com/office/powerpoint/2010/main" val="2028819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526903" y="847595"/>
            <a:ext cx="8216900" cy="659925"/>
          </a:xfrm>
          <a:prstGeom prst="rect">
            <a:avLst/>
          </a:prstGeom>
        </p:spPr>
        <p:txBody>
          <a:bodyPr lIns="0" tIns="0" rIns="0" bIns="0"/>
          <a:lstStyle/>
          <a:p>
            <a:pPr fontAlgn="base">
              <a:lnSpc>
                <a:spcPct val="90000"/>
              </a:lnSpc>
              <a:spcBef>
                <a:spcPts val="2250"/>
              </a:spcBef>
              <a:spcAft>
                <a:spcPct val="0"/>
              </a:spcAft>
            </a:pPr>
            <a:r>
              <a:rPr lang="fr-FR" altLang="fr-FR" b="1" dirty="0">
                <a:solidFill>
                  <a:srgbClr val="002C4C"/>
                </a:solidFill>
                <a:cs typeface="Arial" panose="020B0604020202020204" pitchFamily="34" charset="0"/>
              </a:rPr>
              <a:t>Comment interprétez vous ce scanner ?</a:t>
            </a:r>
          </a:p>
        </p:txBody>
      </p:sp>
      <p:sp>
        <p:nvSpPr>
          <p:cNvPr id="5" name="Titre 4"/>
          <p:cNvSpPr>
            <a:spLocks noGrp="1"/>
          </p:cNvSpPr>
          <p:nvPr>
            <p:ph type="title"/>
          </p:nvPr>
        </p:nvSpPr>
        <p:spPr/>
        <p:txBody>
          <a:bodyPr/>
          <a:lstStyle/>
          <a:p>
            <a:r>
              <a:rPr lang="fr-FR" dirty="0" smtClean="0"/>
              <a:t>Question 3 </a:t>
            </a:r>
            <a:r>
              <a:rPr lang="fr-FR" dirty="0"/>
              <a:t/>
            </a:r>
            <a:br>
              <a:rPr lang="fr-FR" dirty="0"/>
            </a:br>
            <a:endParaRPr lang="fr-FR" dirty="0"/>
          </a:p>
        </p:txBody>
      </p:sp>
      <p:graphicFrame>
        <p:nvGraphicFramePr>
          <p:cNvPr id="6" name="Tableau 5"/>
          <p:cNvGraphicFramePr>
            <a:graphicFrameLocks noGrp="1"/>
          </p:cNvGraphicFramePr>
          <p:nvPr>
            <p:extLst/>
          </p:nvPr>
        </p:nvGraphicFramePr>
        <p:xfrm>
          <a:off x="2232297" y="1829736"/>
          <a:ext cx="8128000" cy="2899015"/>
        </p:xfrm>
        <a:graphic>
          <a:graphicData uri="http://schemas.openxmlformats.org/drawingml/2006/table">
            <a:tbl>
              <a:tblPr firstRow="1" bandRow="1">
                <a:tableStyleId>{0505E3EF-67EA-436B-97B2-0124C06EBD24}</a:tableStyleId>
              </a:tblPr>
              <a:tblGrid>
                <a:gridCol w="752124">
                  <a:extLst>
                    <a:ext uri="{9D8B030D-6E8A-4147-A177-3AD203B41FA5}">
                      <a16:colId xmlns:a16="http://schemas.microsoft.com/office/drawing/2014/main" xmlns="" val="1593310967"/>
                    </a:ext>
                  </a:extLst>
                </a:gridCol>
                <a:gridCol w="7375876">
                  <a:extLst>
                    <a:ext uri="{9D8B030D-6E8A-4147-A177-3AD203B41FA5}">
                      <a16:colId xmlns:a16="http://schemas.microsoft.com/office/drawing/2014/main" xmlns="" val="1736445385"/>
                    </a:ext>
                  </a:extLst>
                </a:gridCol>
              </a:tblGrid>
              <a:tr h="579803">
                <a:tc>
                  <a:txBody>
                    <a:bodyPr/>
                    <a:lstStyle/>
                    <a:p>
                      <a:pPr algn="ctr"/>
                      <a:r>
                        <a:rPr lang="fr-FR" b="1" dirty="0" smtClean="0">
                          <a:solidFill>
                            <a:srgbClr val="002C4C"/>
                          </a:solidFill>
                        </a:rPr>
                        <a:t>A</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Progression</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4508892"/>
                  </a:ext>
                </a:extLst>
              </a:tr>
              <a:tr h="579803">
                <a:tc>
                  <a:txBody>
                    <a:bodyPr/>
                    <a:lstStyle/>
                    <a:p>
                      <a:pPr algn="ctr"/>
                      <a:r>
                        <a:rPr lang="fr-FR" b="1" dirty="0" smtClean="0">
                          <a:solidFill>
                            <a:srgbClr val="002C4C"/>
                          </a:solidFill>
                        </a:rPr>
                        <a:t>B</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Stabilisation RECIST 1.1</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37514763"/>
                  </a:ext>
                </a:extLst>
              </a:tr>
              <a:tr h="579803">
                <a:tc>
                  <a:txBody>
                    <a:bodyPr/>
                    <a:lstStyle/>
                    <a:p>
                      <a:pPr algn="ctr"/>
                      <a:r>
                        <a:rPr lang="fr-FR" b="1" dirty="0" smtClean="0">
                          <a:solidFill>
                            <a:srgbClr val="002C4C"/>
                          </a:solidFill>
                        </a:rPr>
                        <a:t>C</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Réponse objective RECIST 1.1</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287298"/>
                  </a:ext>
                </a:extLst>
              </a:tr>
              <a:tr h="579803">
                <a:tc>
                  <a:txBody>
                    <a:bodyPr/>
                    <a:lstStyle/>
                    <a:p>
                      <a:pPr algn="ctr"/>
                      <a:r>
                        <a:rPr lang="fr-FR" b="1" dirty="0" smtClean="0">
                          <a:solidFill>
                            <a:srgbClr val="002C4C"/>
                          </a:solidFill>
                        </a:rPr>
                        <a:t>D</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Stabilisation </a:t>
                      </a:r>
                      <a:r>
                        <a:rPr lang="fr-FR" b="1" dirty="0" err="1" smtClean="0">
                          <a:solidFill>
                            <a:srgbClr val="002C4C"/>
                          </a:solidFill>
                        </a:rPr>
                        <a:t>mRECIST</a:t>
                      </a:r>
                      <a:r>
                        <a:rPr lang="fr-FR" b="1" dirty="0" smtClean="0">
                          <a:solidFill>
                            <a:srgbClr val="002C4C"/>
                          </a:solidFill>
                        </a:rPr>
                        <a:t> 1.1</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7057053"/>
                  </a:ext>
                </a:extLst>
              </a:tr>
              <a:tr h="579803">
                <a:tc>
                  <a:txBody>
                    <a:bodyPr/>
                    <a:lstStyle/>
                    <a:p>
                      <a:pPr algn="ctr"/>
                      <a:r>
                        <a:rPr lang="fr-FR" b="1" dirty="0" smtClean="0">
                          <a:solidFill>
                            <a:srgbClr val="002C4C"/>
                          </a:solidFill>
                        </a:rPr>
                        <a:t>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Réponse objective </a:t>
                      </a:r>
                      <a:r>
                        <a:rPr lang="fr-FR" b="1" dirty="0" err="1" smtClean="0">
                          <a:solidFill>
                            <a:srgbClr val="002C4C"/>
                          </a:solidFill>
                        </a:rPr>
                        <a:t>mRECIST</a:t>
                      </a:r>
                      <a:r>
                        <a:rPr lang="fr-FR" b="1" dirty="0" smtClean="0">
                          <a:solidFill>
                            <a:srgbClr val="002C4C"/>
                          </a:solidFill>
                        </a:rPr>
                        <a:t> 1.1</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8674085"/>
                  </a:ext>
                </a:extLst>
              </a:tr>
            </a:tbl>
          </a:graphicData>
        </a:graphic>
      </p:graphicFrame>
    </p:spTree>
    <p:extLst>
      <p:ext uri="{BB962C8B-B14F-4D97-AF65-F5344CB8AC3E}">
        <p14:creationId xmlns:p14="http://schemas.microsoft.com/office/powerpoint/2010/main" val="2131287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526903" y="847595"/>
            <a:ext cx="8216900" cy="659925"/>
          </a:xfrm>
          <a:prstGeom prst="rect">
            <a:avLst/>
          </a:prstGeom>
        </p:spPr>
        <p:txBody>
          <a:bodyPr lIns="0" tIns="0" rIns="0" bIns="0"/>
          <a:lstStyle/>
          <a:p>
            <a:pPr fontAlgn="base">
              <a:lnSpc>
                <a:spcPct val="90000"/>
              </a:lnSpc>
              <a:spcBef>
                <a:spcPts val="2250"/>
              </a:spcBef>
              <a:spcAft>
                <a:spcPct val="0"/>
              </a:spcAft>
            </a:pPr>
            <a:r>
              <a:rPr lang="fr-FR" altLang="fr-FR" b="1" dirty="0">
                <a:solidFill>
                  <a:srgbClr val="002C4C"/>
                </a:solidFill>
                <a:cs typeface="Arial" panose="020B0604020202020204" pitchFamily="34" charset="0"/>
              </a:rPr>
              <a:t>Comment interprétez vous ce scanner ?</a:t>
            </a:r>
          </a:p>
        </p:txBody>
      </p:sp>
      <p:sp>
        <p:nvSpPr>
          <p:cNvPr id="5" name="Titre 4"/>
          <p:cNvSpPr>
            <a:spLocks noGrp="1"/>
          </p:cNvSpPr>
          <p:nvPr>
            <p:ph type="title"/>
          </p:nvPr>
        </p:nvSpPr>
        <p:spPr/>
        <p:txBody>
          <a:bodyPr/>
          <a:lstStyle/>
          <a:p>
            <a:r>
              <a:rPr lang="fr-FR" dirty="0" smtClean="0"/>
              <a:t>Réponse 3 </a:t>
            </a:r>
            <a:r>
              <a:rPr lang="fr-FR" dirty="0"/>
              <a:t/>
            </a:r>
            <a:br>
              <a:rPr lang="fr-FR" dirty="0"/>
            </a:br>
            <a:endParaRPr lang="fr-FR" dirty="0"/>
          </a:p>
        </p:txBody>
      </p:sp>
      <p:graphicFrame>
        <p:nvGraphicFramePr>
          <p:cNvPr id="6" name="Tableau 5"/>
          <p:cNvGraphicFramePr>
            <a:graphicFrameLocks noGrp="1"/>
          </p:cNvGraphicFramePr>
          <p:nvPr>
            <p:extLst/>
          </p:nvPr>
        </p:nvGraphicFramePr>
        <p:xfrm>
          <a:off x="2232297" y="1829736"/>
          <a:ext cx="8128000" cy="2899015"/>
        </p:xfrm>
        <a:graphic>
          <a:graphicData uri="http://schemas.openxmlformats.org/drawingml/2006/table">
            <a:tbl>
              <a:tblPr firstRow="1" bandRow="1">
                <a:tableStyleId>{0505E3EF-67EA-436B-97B2-0124C06EBD24}</a:tableStyleId>
              </a:tblPr>
              <a:tblGrid>
                <a:gridCol w="752124">
                  <a:extLst>
                    <a:ext uri="{9D8B030D-6E8A-4147-A177-3AD203B41FA5}">
                      <a16:colId xmlns:a16="http://schemas.microsoft.com/office/drawing/2014/main" xmlns="" val="1593310967"/>
                    </a:ext>
                  </a:extLst>
                </a:gridCol>
                <a:gridCol w="7375876">
                  <a:extLst>
                    <a:ext uri="{9D8B030D-6E8A-4147-A177-3AD203B41FA5}">
                      <a16:colId xmlns:a16="http://schemas.microsoft.com/office/drawing/2014/main" xmlns="" val="1736445385"/>
                    </a:ext>
                  </a:extLst>
                </a:gridCol>
              </a:tblGrid>
              <a:tr h="579803">
                <a:tc>
                  <a:txBody>
                    <a:bodyPr/>
                    <a:lstStyle/>
                    <a:p>
                      <a:pPr marL="0" algn="ctr" defTabSz="914400" rtl="0" eaLnBrk="1" latinLnBrk="0" hangingPunct="1"/>
                      <a:r>
                        <a:rPr lang="fr-FR" sz="1800" b="1" kern="1200" dirty="0" smtClean="0">
                          <a:solidFill>
                            <a:schemeClr val="bg1">
                              <a:lumMod val="75000"/>
                            </a:schemeClr>
                          </a:solidFill>
                          <a:latin typeface="+mn-lt"/>
                          <a:ea typeface="+mn-ea"/>
                          <a:cs typeface="+mn-cs"/>
                        </a:rPr>
                        <a:t>A</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smtClean="0">
                          <a:solidFill>
                            <a:schemeClr val="bg1">
                              <a:lumMod val="75000"/>
                            </a:schemeClr>
                          </a:solidFill>
                          <a:latin typeface="+mn-lt"/>
                          <a:ea typeface="+mn-ea"/>
                          <a:cs typeface="+mn-cs"/>
                        </a:rPr>
                        <a:t>Progression</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4508892"/>
                  </a:ext>
                </a:extLst>
              </a:tr>
              <a:tr h="579803">
                <a:tc>
                  <a:txBody>
                    <a:bodyPr/>
                    <a:lstStyle/>
                    <a:p>
                      <a:pPr algn="ctr"/>
                      <a:r>
                        <a:rPr lang="fr-FR" b="1" dirty="0" smtClean="0">
                          <a:solidFill>
                            <a:srgbClr val="002C4C"/>
                          </a:solidFill>
                        </a:rPr>
                        <a:t>B</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Stabilisation RECIST 1.1</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37514763"/>
                  </a:ext>
                </a:extLst>
              </a:tr>
              <a:tr h="579803">
                <a:tc>
                  <a:txBody>
                    <a:bodyPr/>
                    <a:lstStyle/>
                    <a:p>
                      <a:pPr marL="0" algn="ctr" defTabSz="914400" rtl="0" eaLnBrk="1" latinLnBrk="0" hangingPunct="1"/>
                      <a:r>
                        <a:rPr lang="fr-FR" sz="1800" b="1" kern="1200" dirty="0" smtClean="0">
                          <a:solidFill>
                            <a:schemeClr val="bg1">
                              <a:lumMod val="75000"/>
                            </a:schemeClr>
                          </a:solidFill>
                          <a:latin typeface="+mn-lt"/>
                          <a:ea typeface="+mn-ea"/>
                          <a:cs typeface="+mn-cs"/>
                        </a:rPr>
                        <a:t>C</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smtClean="0">
                          <a:solidFill>
                            <a:schemeClr val="bg1">
                              <a:lumMod val="75000"/>
                            </a:schemeClr>
                          </a:solidFill>
                          <a:latin typeface="+mn-lt"/>
                          <a:ea typeface="+mn-ea"/>
                          <a:cs typeface="+mn-cs"/>
                        </a:rPr>
                        <a:t>Réponse objective RECIST 1.1</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287298"/>
                  </a:ext>
                </a:extLst>
              </a:tr>
              <a:tr h="579803">
                <a:tc>
                  <a:txBody>
                    <a:bodyPr/>
                    <a:lstStyle/>
                    <a:p>
                      <a:pPr marL="0" algn="ctr" defTabSz="914400" rtl="0" eaLnBrk="1" latinLnBrk="0" hangingPunct="1"/>
                      <a:r>
                        <a:rPr lang="fr-FR" sz="1800" b="1" kern="1200" dirty="0" smtClean="0">
                          <a:solidFill>
                            <a:schemeClr val="bg1">
                              <a:lumMod val="75000"/>
                            </a:schemeClr>
                          </a:solidFill>
                          <a:latin typeface="+mn-lt"/>
                          <a:ea typeface="+mn-ea"/>
                          <a:cs typeface="+mn-cs"/>
                        </a:rPr>
                        <a:t>D</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smtClean="0">
                          <a:solidFill>
                            <a:schemeClr val="bg1">
                              <a:lumMod val="75000"/>
                            </a:schemeClr>
                          </a:solidFill>
                          <a:latin typeface="+mn-lt"/>
                          <a:ea typeface="+mn-ea"/>
                          <a:cs typeface="+mn-cs"/>
                        </a:rPr>
                        <a:t>Stabilisation </a:t>
                      </a:r>
                      <a:r>
                        <a:rPr lang="fr-FR" sz="1800" b="1" kern="1200" dirty="0" err="1" smtClean="0">
                          <a:solidFill>
                            <a:schemeClr val="bg1">
                              <a:lumMod val="75000"/>
                            </a:schemeClr>
                          </a:solidFill>
                          <a:latin typeface="+mn-lt"/>
                          <a:ea typeface="+mn-ea"/>
                          <a:cs typeface="+mn-cs"/>
                        </a:rPr>
                        <a:t>mRECIST</a:t>
                      </a:r>
                      <a:r>
                        <a:rPr lang="fr-FR" sz="1800" b="1" kern="1200" dirty="0" smtClean="0">
                          <a:solidFill>
                            <a:schemeClr val="bg1">
                              <a:lumMod val="75000"/>
                            </a:schemeClr>
                          </a:solidFill>
                          <a:latin typeface="+mn-lt"/>
                          <a:ea typeface="+mn-ea"/>
                          <a:cs typeface="+mn-cs"/>
                        </a:rPr>
                        <a:t> 1.1</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7057053"/>
                  </a:ext>
                </a:extLst>
              </a:tr>
              <a:tr h="579803">
                <a:tc>
                  <a:txBody>
                    <a:bodyPr/>
                    <a:lstStyle/>
                    <a:p>
                      <a:pPr algn="ctr"/>
                      <a:r>
                        <a:rPr lang="fr-FR" b="1" dirty="0" smtClean="0">
                          <a:solidFill>
                            <a:srgbClr val="002C4C"/>
                          </a:solidFill>
                        </a:rPr>
                        <a:t>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Réponse objective </a:t>
                      </a:r>
                      <a:r>
                        <a:rPr lang="fr-FR" b="1" dirty="0" err="1" smtClean="0">
                          <a:solidFill>
                            <a:srgbClr val="002C4C"/>
                          </a:solidFill>
                        </a:rPr>
                        <a:t>mRECIST</a:t>
                      </a:r>
                      <a:r>
                        <a:rPr lang="fr-FR" b="1" dirty="0" smtClean="0">
                          <a:solidFill>
                            <a:srgbClr val="002C4C"/>
                          </a:solidFill>
                        </a:rPr>
                        <a:t> 1.1</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8674085"/>
                  </a:ext>
                </a:extLst>
              </a:tr>
            </a:tbl>
          </a:graphicData>
        </a:graphic>
      </p:graphicFrame>
    </p:spTree>
    <p:extLst>
      <p:ext uri="{BB962C8B-B14F-4D97-AF65-F5344CB8AC3E}">
        <p14:creationId xmlns:p14="http://schemas.microsoft.com/office/powerpoint/2010/main" val="1340807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nvGrpSpPr>
        <p:grpSpPr>
          <a:xfrm>
            <a:off x="1504950" y="1095374"/>
            <a:ext cx="10142420" cy="4166913"/>
            <a:chOff x="206477" y="1435398"/>
            <a:chExt cx="11574243" cy="4226940"/>
          </a:xfrm>
        </p:grpSpPr>
        <p:pic>
          <p:nvPicPr>
            <p:cNvPr id="3" name="Picture 2" descr="An external file that holds a picture, illustration, etc.&#10;Object name is theoncologist_13114_f1.jpg">
              <a:extLst>
                <a:ext uri="{FF2B5EF4-FFF2-40B4-BE49-F238E27FC236}">
                  <a16:creationId xmlns:a16="http://schemas.microsoft.com/office/drawing/2014/main" xmlns="" id="{B5A37ADE-3006-BC44-9EE0-3CD692C77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294" y="1541890"/>
              <a:ext cx="5600891" cy="412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AB51F3C5-0242-3F4A-AED5-535105564A2D}"/>
                </a:ext>
              </a:extLst>
            </p:cNvPr>
            <p:cNvSpPr/>
            <p:nvPr/>
          </p:nvSpPr>
          <p:spPr>
            <a:xfrm>
              <a:off x="206477" y="4107784"/>
              <a:ext cx="3162817" cy="866384"/>
            </a:xfrm>
            <a:prstGeom prst="rect">
              <a:avLst/>
            </a:prstGeom>
            <a:ln>
              <a:solidFill>
                <a:sysClr val="windowText" lastClr="000000"/>
              </a:solidFill>
            </a:ln>
          </p:spPr>
          <p:txBody>
            <a:bodyPr wrap="square">
              <a:spAutoFit/>
            </a:bodyPr>
            <a:lstStyle/>
            <a:p>
              <a:pPr marL="7938" lvl="1" algn="ctr">
                <a:spcAft>
                  <a:spcPts val="600"/>
                </a:spcAft>
                <a:buClr>
                  <a:srgbClr val="FF2F92"/>
                </a:buClr>
                <a:defRPr/>
              </a:pPr>
              <a:r>
                <a:rPr lang="fr-FR" sz="1650" kern="0" dirty="0" smtClean="0">
                  <a:solidFill>
                    <a:prstClr val="black"/>
                  </a:solidFill>
                  <a:latin typeface="Arial" panose="020B0604020202020204" pitchFamily="34" charset="0"/>
                  <a:cs typeface="Arial" panose="020B0604020202020204" pitchFamily="34" charset="0"/>
                </a:rPr>
                <a:t>Mesure de « la tumeur viable » : prise de contraste à la phase artérielle</a:t>
              </a:r>
            </a:p>
          </p:txBody>
        </p:sp>
        <p:sp>
          <p:nvSpPr>
            <p:cNvPr id="6" name="Rectangle 5">
              <a:extLst>
                <a:ext uri="{FF2B5EF4-FFF2-40B4-BE49-F238E27FC236}">
                  <a16:creationId xmlns:a16="http://schemas.microsoft.com/office/drawing/2014/main" xmlns="" id="{9BABC318-27B6-FA40-BC71-B61FD6AE6755}"/>
                </a:ext>
              </a:extLst>
            </p:cNvPr>
            <p:cNvSpPr/>
            <p:nvPr/>
          </p:nvSpPr>
          <p:spPr>
            <a:xfrm>
              <a:off x="713977" y="3597122"/>
              <a:ext cx="1901629" cy="445062"/>
            </a:xfrm>
            <a:prstGeom prst="rect">
              <a:avLst/>
            </a:prstGeom>
            <a:solidFill>
              <a:srgbClr val="005087"/>
            </a:solidFill>
            <a:ln w="12700" cap="flat" cmpd="sng" algn="ctr">
              <a:noFill/>
              <a:prstDash val="solid"/>
              <a:miter lim="800000"/>
            </a:ln>
            <a:effectLst/>
          </p:spPr>
          <p:txBody>
            <a:bodyPr rtlCol="0" anchor="ctr"/>
            <a:lstStyle/>
            <a:p>
              <a:pPr algn="ctr">
                <a:defRPr/>
              </a:pPr>
              <a:r>
                <a:rPr lang="fr-FR" b="1" kern="0" dirty="0" err="1" smtClean="0">
                  <a:solidFill>
                    <a:prstClr val="white"/>
                  </a:solidFill>
                  <a:latin typeface="Arial" panose="020B0604020202020204" pitchFamily="34" charset="0"/>
                  <a:cs typeface="Arial" panose="020B0604020202020204" pitchFamily="34" charset="0"/>
                </a:rPr>
                <a:t>mRECIST</a:t>
              </a:r>
              <a:endParaRPr lang="fr-FR" b="1" kern="0" dirty="0" smtClean="0">
                <a:solidFill>
                  <a:prstClr val="white"/>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19202DCB-056F-C84B-9765-70442B3740C6}"/>
                </a:ext>
              </a:extLst>
            </p:cNvPr>
            <p:cNvSpPr/>
            <p:nvPr/>
          </p:nvSpPr>
          <p:spPr>
            <a:xfrm>
              <a:off x="9127081" y="4107784"/>
              <a:ext cx="2653639" cy="600164"/>
            </a:xfrm>
            <a:prstGeom prst="rect">
              <a:avLst/>
            </a:prstGeom>
            <a:ln>
              <a:solidFill>
                <a:sysClr val="windowText" lastClr="000000"/>
              </a:solidFill>
            </a:ln>
          </p:spPr>
          <p:txBody>
            <a:bodyPr wrap="square">
              <a:spAutoFit/>
            </a:bodyPr>
            <a:lstStyle/>
            <a:p>
              <a:pPr marL="9525" lvl="1" algn="ctr">
                <a:spcAft>
                  <a:spcPts val="600"/>
                </a:spcAft>
                <a:buClr>
                  <a:srgbClr val="FF2F92"/>
                </a:buClr>
                <a:defRPr/>
              </a:pPr>
              <a:r>
                <a:rPr lang="fr-FR" sz="1650" kern="0" dirty="0" smtClean="0">
                  <a:solidFill>
                    <a:prstClr val="black"/>
                  </a:solidFill>
                  <a:latin typeface="Arial" panose="020B0604020202020204" pitchFamily="34" charset="0"/>
                  <a:cs typeface="Arial" panose="020B0604020202020204" pitchFamily="34" charset="0"/>
                </a:rPr>
                <a:t>Taille et mesure de la densité de la tumeur</a:t>
              </a:r>
            </a:p>
          </p:txBody>
        </p:sp>
        <p:sp>
          <p:nvSpPr>
            <p:cNvPr id="8" name="Rectangle 7">
              <a:extLst>
                <a:ext uri="{FF2B5EF4-FFF2-40B4-BE49-F238E27FC236}">
                  <a16:creationId xmlns:a16="http://schemas.microsoft.com/office/drawing/2014/main" xmlns="" id="{0A3EF955-27A4-2745-B605-58121B5906A7}"/>
                </a:ext>
              </a:extLst>
            </p:cNvPr>
            <p:cNvSpPr/>
            <p:nvPr/>
          </p:nvSpPr>
          <p:spPr>
            <a:xfrm>
              <a:off x="9412937" y="3597122"/>
              <a:ext cx="1901629" cy="445062"/>
            </a:xfrm>
            <a:prstGeom prst="rect">
              <a:avLst/>
            </a:prstGeom>
            <a:solidFill>
              <a:srgbClr val="005087"/>
            </a:solidFill>
            <a:ln w="12700" cap="flat" cmpd="sng" algn="ctr">
              <a:noFill/>
              <a:prstDash val="solid"/>
              <a:miter lim="800000"/>
            </a:ln>
            <a:effectLst/>
          </p:spPr>
          <p:txBody>
            <a:bodyPr rtlCol="0" anchor="ctr"/>
            <a:lstStyle/>
            <a:p>
              <a:pPr algn="ctr">
                <a:defRPr/>
              </a:pPr>
              <a:r>
                <a:rPr lang="fr-FR" b="1" kern="0" dirty="0" smtClean="0">
                  <a:solidFill>
                    <a:prstClr val="white"/>
                  </a:solidFill>
                  <a:latin typeface="Arial" panose="020B0604020202020204" pitchFamily="34" charset="0"/>
                  <a:cs typeface="Arial" panose="020B0604020202020204" pitchFamily="34" charset="0"/>
                </a:rPr>
                <a:t>Choi</a:t>
              </a:r>
            </a:p>
          </p:txBody>
        </p:sp>
        <p:sp>
          <p:nvSpPr>
            <p:cNvPr id="9" name="Rectangle 8">
              <a:extLst>
                <a:ext uri="{FF2B5EF4-FFF2-40B4-BE49-F238E27FC236}">
                  <a16:creationId xmlns:a16="http://schemas.microsoft.com/office/drawing/2014/main" xmlns="" id="{2A3B375D-12A2-734C-AA1A-1D7CFC3190A2}"/>
                </a:ext>
              </a:extLst>
            </p:cNvPr>
            <p:cNvSpPr/>
            <p:nvPr/>
          </p:nvSpPr>
          <p:spPr>
            <a:xfrm>
              <a:off x="9127081" y="2011234"/>
              <a:ext cx="2653639" cy="600164"/>
            </a:xfrm>
            <a:prstGeom prst="rect">
              <a:avLst/>
            </a:prstGeom>
            <a:ln>
              <a:solidFill>
                <a:sysClr val="windowText" lastClr="000000"/>
              </a:solidFill>
            </a:ln>
          </p:spPr>
          <p:txBody>
            <a:bodyPr wrap="square">
              <a:spAutoFit/>
            </a:bodyPr>
            <a:lstStyle/>
            <a:p>
              <a:pPr marL="9525" lvl="1" algn="ctr">
                <a:spcAft>
                  <a:spcPts val="600"/>
                </a:spcAft>
                <a:buClr>
                  <a:srgbClr val="FF2F92"/>
                </a:buClr>
                <a:defRPr/>
              </a:pPr>
              <a:r>
                <a:rPr lang="fr-FR" sz="1650" kern="0" dirty="0" smtClean="0">
                  <a:solidFill>
                    <a:prstClr val="black"/>
                  </a:solidFill>
                  <a:latin typeface="Arial" panose="020B0604020202020204" pitchFamily="34" charset="0"/>
                  <a:cs typeface="Arial" panose="020B0604020202020204" pitchFamily="34" charset="0"/>
                </a:rPr>
                <a:t>Mesure du plus grand diamètre de la tumeur</a:t>
              </a:r>
            </a:p>
          </p:txBody>
        </p:sp>
        <p:sp>
          <p:nvSpPr>
            <p:cNvPr id="10" name="Rectangle 9">
              <a:extLst>
                <a:ext uri="{FF2B5EF4-FFF2-40B4-BE49-F238E27FC236}">
                  <a16:creationId xmlns:a16="http://schemas.microsoft.com/office/drawing/2014/main" xmlns="" id="{26BBEBC1-4337-6D41-AE9E-AD8B2BA5ADB6}"/>
                </a:ext>
              </a:extLst>
            </p:cNvPr>
            <p:cNvSpPr/>
            <p:nvPr/>
          </p:nvSpPr>
          <p:spPr>
            <a:xfrm>
              <a:off x="9412937" y="1435398"/>
              <a:ext cx="1901629" cy="445062"/>
            </a:xfrm>
            <a:prstGeom prst="rect">
              <a:avLst/>
            </a:prstGeom>
            <a:solidFill>
              <a:srgbClr val="005087"/>
            </a:solidFill>
            <a:ln w="12700" cap="flat" cmpd="sng" algn="ctr">
              <a:noFill/>
              <a:prstDash val="solid"/>
              <a:miter lim="800000"/>
            </a:ln>
            <a:effectLst/>
          </p:spPr>
          <p:txBody>
            <a:bodyPr rtlCol="0" anchor="ctr"/>
            <a:lstStyle/>
            <a:p>
              <a:pPr algn="ctr">
                <a:defRPr/>
              </a:pPr>
              <a:r>
                <a:rPr lang="fr-FR" b="1" kern="0" dirty="0" smtClean="0">
                  <a:solidFill>
                    <a:prstClr val="white"/>
                  </a:solidFill>
                  <a:latin typeface="Arial" panose="020B0604020202020204" pitchFamily="34" charset="0"/>
                  <a:cs typeface="Arial" panose="020B0604020202020204" pitchFamily="34" charset="0"/>
                </a:rPr>
                <a:t>RECIST 1.1</a:t>
              </a:r>
            </a:p>
          </p:txBody>
        </p:sp>
      </p:grpSp>
      <p:sp>
        <p:nvSpPr>
          <p:cNvPr id="2" name="Titre 1"/>
          <p:cNvSpPr>
            <a:spLocks noGrp="1"/>
          </p:cNvSpPr>
          <p:nvPr>
            <p:ph type="title"/>
          </p:nvPr>
        </p:nvSpPr>
        <p:spPr>
          <a:xfrm>
            <a:off x="945665" y="65649"/>
            <a:ext cx="11254155" cy="584443"/>
          </a:xfrm>
        </p:spPr>
        <p:txBody>
          <a:bodyPr/>
          <a:lstStyle/>
          <a:p>
            <a:r>
              <a:rPr lang="fr-FR" dirty="0"/>
              <a:t>Evaluation de la réponse</a:t>
            </a:r>
            <a:br>
              <a:rPr lang="fr-FR" dirty="0"/>
            </a:br>
            <a:endParaRPr lang="fr-FR" dirty="0"/>
          </a:p>
        </p:txBody>
      </p:sp>
      <p:sp>
        <p:nvSpPr>
          <p:cNvPr id="12" name="Espace réservé du contenu 11"/>
          <p:cNvSpPr>
            <a:spLocks noGrp="1"/>
          </p:cNvSpPr>
          <p:nvPr>
            <p:ph sz="quarter" idx="16"/>
          </p:nvPr>
        </p:nvSpPr>
        <p:spPr>
          <a:xfrm>
            <a:off x="1017816" y="6194596"/>
            <a:ext cx="7573734" cy="395203"/>
          </a:xfrm>
        </p:spPr>
        <p:txBody>
          <a:bodyPr/>
          <a:lstStyle/>
          <a:p>
            <a:r>
              <a:rPr lang="fr-FR" dirty="0" err="1"/>
              <a:t>Ronot</a:t>
            </a:r>
            <a:r>
              <a:rPr lang="fr-FR" dirty="0"/>
              <a:t> M et al, Alternative </a:t>
            </a:r>
            <a:r>
              <a:rPr lang="fr-FR" dirty="0" err="1"/>
              <a:t>response</a:t>
            </a:r>
            <a:r>
              <a:rPr lang="fr-FR" dirty="0"/>
              <a:t> </a:t>
            </a:r>
            <a:r>
              <a:rPr lang="fr-FR" dirty="0" err="1"/>
              <a:t>criteria</a:t>
            </a:r>
            <a:r>
              <a:rPr lang="fr-FR" dirty="0"/>
              <a:t> (Choi, </a:t>
            </a:r>
            <a:r>
              <a:rPr lang="fr-FR" dirty="0" err="1"/>
              <a:t>European</a:t>
            </a:r>
            <a:r>
              <a:rPr lang="fr-FR" dirty="0"/>
              <a:t> Association for the </a:t>
            </a:r>
            <a:r>
              <a:rPr lang="fr-FR" dirty="0" err="1"/>
              <a:t>study</a:t>
            </a:r>
            <a:r>
              <a:rPr lang="fr-FR" dirty="0"/>
              <a:t> of the </a:t>
            </a:r>
            <a:r>
              <a:rPr lang="fr-FR" dirty="0" err="1"/>
              <a:t>liver</a:t>
            </a:r>
            <a:r>
              <a:rPr lang="fr-FR" dirty="0"/>
              <a:t>, and </a:t>
            </a:r>
            <a:r>
              <a:rPr lang="fr-FR" dirty="0" err="1"/>
              <a:t>modified</a:t>
            </a:r>
            <a:r>
              <a:rPr lang="fr-FR" dirty="0"/>
              <a:t> </a:t>
            </a:r>
            <a:r>
              <a:rPr lang="fr-FR" dirty="0" err="1"/>
              <a:t>response</a:t>
            </a:r>
            <a:r>
              <a:rPr lang="fr-FR" dirty="0"/>
              <a:t> </a:t>
            </a:r>
            <a:r>
              <a:rPr lang="fr-FR" dirty="0" err="1"/>
              <a:t>evaluation</a:t>
            </a:r>
            <a:r>
              <a:rPr lang="fr-FR" dirty="0"/>
              <a:t> </a:t>
            </a:r>
            <a:r>
              <a:rPr lang="fr-FR" dirty="0" err="1"/>
              <a:t>criteria</a:t>
            </a:r>
            <a:r>
              <a:rPr lang="fr-FR" dirty="0"/>
              <a:t> in </a:t>
            </a:r>
            <a:r>
              <a:rPr lang="fr-FR" dirty="0" err="1"/>
              <a:t>solid</a:t>
            </a:r>
            <a:r>
              <a:rPr lang="fr-FR" dirty="0"/>
              <a:t> </a:t>
            </a:r>
            <a:r>
              <a:rPr lang="fr-FR" dirty="0" err="1"/>
              <a:t>tumors</a:t>
            </a:r>
            <a:r>
              <a:rPr lang="fr-FR" dirty="0"/>
              <a:t> [RECIST]) versus RECIST 1.1 in patients </a:t>
            </a:r>
            <a:r>
              <a:rPr lang="fr-FR" dirty="0" err="1"/>
              <a:t>with</a:t>
            </a:r>
            <a:r>
              <a:rPr lang="fr-FR" dirty="0"/>
              <a:t> </a:t>
            </a:r>
            <a:r>
              <a:rPr lang="fr-FR" dirty="0" err="1"/>
              <a:t>advanced</a:t>
            </a:r>
            <a:r>
              <a:rPr lang="fr-FR" dirty="0"/>
              <a:t> </a:t>
            </a:r>
            <a:r>
              <a:rPr lang="fr-FR" dirty="0" err="1"/>
              <a:t>hepatocellular</a:t>
            </a:r>
            <a:r>
              <a:rPr lang="fr-FR" dirty="0"/>
              <a:t> </a:t>
            </a:r>
            <a:r>
              <a:rPr lang="fr-FR" dirty="0" err="1"/>
              <a:t>carcinoma</a:t>
            </a:r>
            <a:r>
              <a:rPr lang="fr-FR" dirty="0"/>
              <a:t> </a:t>
            </a:r>
            <a:r>
              <a:rPr lang="fr-FR" dirty="0" err="1"/>
              <a:t>treated</a:t>
            </a:r>
            <a:r>
              <a:rPr lang="fr-FR" dirty="0"/>
              <a:t> </a:t>
            </a:r>
            <a:r>
              <a:rPr lang="fr-FR" dirty="0" err="1"/>
              <a:t>with</a:t>
            </a:r>
            <a:r>
              <a:rPr lang="fr-FR" dirty="0"/>
              <a:t> </a:t>
            </a:r>
            <a:r>
              <a:rPr lang="fr-FR" dirty="0" err="1"/>
              <a:t>sorafenib</a:t>
            </a:r>
            <a:r>
              <a:rPr lang="fr-FR" dirty="0"/>
              <a:t>. The Onc 2014;19:394-402</a:t>
            </a:r>
          </a:p>
          <a:p>
            <a:endParaRPr lang="fr-FR" dirty="0"/>
          </a:p>
        </p:txBody>
      </p:sp>
      <p:sp>
        <p:nvSpPr>
          <p:cNvPr id="16" name="Rectangle 15"/>
          <p:cNvSpPr/>
          <p:nvPr/>
        </p:nvSpPr>
        <p:spPr>
          <a:xfrm>
            <a:off x="1238250" y="923925"/>
            <a:ext cx="10677525" cy="452437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392363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565819" y="1862415"/>
            <a:ext cx="8216900" cy="659925"/>
          </a:xfrm>
          <a:prstGeom prst="rect">
            <a:avLst/>
          </a:prstGeom>
        </p:spPr>
        <p:txBody>
          <a:bodyPr lIns="0" tIns="0" rIns="0" bIns="0"/>
          <a:lstStyle/>
          <a:p>
            <a:pPr fontAlgn="base">
              <a:lnSpc>
                <a:spcPct val="90000"/>
              </a:lnSpc>
              <a:spcBef>
                <a:spcPts val="2250"/>
              </a:spcBef>
              <a:spcAft>
                <a:spcPct val="0"/>
              </a:spcAft>
            </a:pPr>
            <a:endParaRPr lang="fr-FR" altLang="fr-FR" b="1" dirty="0">
              <a:solidFill>
                <a:srgbClr val="002C4C"/>
              </a:solidFill>
              <a:cs typeface="Arial" panose="020B0604020202020204" pitchFamily="34" charset="0"/>
            </a:endParaRPr>
          </a:p>
        </p:txBody>
      </p:sp>
      <p:sp>
        <p:nvSpPr>
          <p:cNvPr id="5" name="Titre 4"/>
          <p:cNvSpPr>
            <a:spLocks noGrp="1"/>
          </p:cNvSpPr>
          <p:nvPr>
            <p:ph type="title"/>
          </p:nvPr>
        </p:nvSpPr>
        <p:spPr>
          <a:xfrm>
            <a:off x="937845" y="125988"/>
            <a:ext cx="11254155" cy="584443"/>
          </a:xfrm>
        </p:spPr>
        <p:txBody>
          <a:bodyPr/>
          <a:lstStyle/>
          <a:p>
            <a:r>
              <a:rPr lang="fr-FR" dirty="0" smtClean="0"/>
              <a:t>Question 4</a:t>
            </a:r>
            <a:r>
              <a:rPr lang="fr-FR" dirty="0"/>
              <a:t/>
            </a:r>
            <a:br>
              <a:rPr lang="fr-FR" dirty="0"/>
            </a:br>
            <a:endParaRPr lang="fr-FR" dirty="0"/>
          </a:p>
        </p:txBody>
      </p:sp>
      <p:sp>
        <p:nvSpPr>
          <p:cNvPr id="6" name="Espace réservé du texte 5">
            <a:extLst>
              <a:ext uri="{FF2B5EF4-FFF2-40B4-BE49-F238E27FC236}">
                <a16:creationId xmlns:a16="http://schemas.microsoft.com/office/drawing/2014/main" xmlns="" id="{FC1C765F-E179-44AC-A83A-DB5AC207AB51}"/>
              </a:ext>
            </a:extLst>
          </p:cNvPr>
          <p:cNvSpPr>
            <a:spLocks noGrp="1"/>
          </p:cNvSpPr>
          <p:nvPr/>
        </p:nvSpPr>
        <p:spPr>
          <a:xfrm>
            <a:off x="1164247" y="678279"/>
            <a:ext cx="10635867" cy="1299722"/>
          </a:xfrm>
          <a:prstGeom prst="rect">
            <a:avLst/>
          </a:prstGeom>
        </p:spPr>
        <p:txBody>
          <a:bodyPr vert="horz" lIns="91440" tIns="45720" rIns="91440" bIns="45720" rtlCol="0">
            <a:noAutofit/>
          </a:bodyPr>
          <a:lstStyle/>
          <a:p>
            <a:pPr marL="315913" indent="-315913">
              <a:lnSpc>
                <a:spcPct val="150000"/>
              </a:lnSpc>
              <a:buClr>
                <a:srgbClr val="FF7F4D"/>
              </a:buClr>
              <a:buSzPct val="70000"/>
              <a:buFont typeface="Wingdings" panose="05000000000000000000" pitchFamily="2" charset="2"/>
              <a:buChar char="n"/>
            </a:pPr>
            <a:r>
              <a:rPr lang="fr-FR" altLang="fr-FR" b="1" dirty="0">
                <a:solidFill>
                  <a:srgbClr val="002C4C"/>
                </a:solidFill>
              </a:rPr>
              <a:t>Au </a:t>
            </a:r>
            <a:r>
              <a:rPr lang="fr-FR" altLang="fr-FR" b="1" dirty="0" smtClean="0">
                <a:solidFill>
                  <a:srgbClr val="002C4C"/>
                </a:solidFill>
              </a:rPr>
              <a:t>3</a:t>
            </a:r>
            <a:r>
              <a:rPr lang="fr-FR" altLang="fr-FR" b="1" baseline="30000" dirty="0" smtClean="0">
                <a:solidFill>
                  <a:srgbClr val="002C4C"/>
                </a:solidFill>
              </a:rPr>
              <a:t>ème</a:t>
            </a:r>
            <a:r>
              <a:rPr lang="fr-FR" altLang="fr-FR" b="1" dirty="0" smtClean="0">
                <a:solidFill>
                  <a:srgbClr val="002C4C"/>
                </a:solidFill>
              </a:rPr>
              <a:t> cycle le </a:t>
            </a:r>
            <a:r>
              <a:rPr lang="fr-FR" altLang="fr-FR" b="1" dirty="0">
                <a:solidFill>
                  <a:srgbClr val="002C4C"/>
                </a:solidFill>
              </a:rPr>
              <a:t>bilan hépatique objective une aggravation de la cytolyse hépatique à 15N et d’une cholestase (5N) avec une </a:t>
            </a:r>
            <a:r>
              <a:rPr lang="fr-FR" altLang="fr-FR" b="1" dirty="0" err="1">
                <a:solidFill>
                  <a:srgbClr val="002C4C"/>
                </a:solidFill>
              </a:rPr>
              <a:t>hyperbilirubinémie</a:t>
            </a:r>
            <a:r>
              <a:rPr lang="fr-FR" altLang="fr-FR" b="1" dirty="0">
                <a:solidFill>
                  <a:srgbClr val="002C4C"/>
                </a:solidFill>
              </a:rPr>
              <a:t> mixte à 2N. Vous concluez à une hépatite </a:t>
            </a:r>
            <a:r>
              <a:rPr lang="fr-FR" altLang="fr-FR" b="1" dirty="0" err="1">
                <a:solidFill>
                  <a:srgbClr val="002C4C"/>
                </a:solidFill>
              </a:rPr>
              <a:t>autoimmune</a:t>
            </a:r>
            <a:r>
              <a:rPr lang="fr-FR" altLang="fr-FR" b="1" dirty="0">
                <a:solidFill>
                  <a:srgbClr val="002C4C"/>
                </a:solidFill>
              </a:rPr>
              <a:t> confirmée par la biopsie hépatique (hépatite granulomateuse) </a:t>
            </a:r>
            <a:r>
              <a:rPr lang="fr-FR" altLang="fr-FR" b="1" dirty="0" smtClean="0">
                <a:solidFill>
                  <a:srgbClr val="002C4C"/>
                </a:solidFill>
              </a:rPr>
              <a:t>: </a:t>
            </a:r>
            <a:r>
              <a:rPr lang="fr-FR" altLang="fr-FR" b="1" dirty="0">
                <a:solidFill>
                  <a:srgbClr val="002C4C"/>
                </a:solidFill>
              </a:rPr>
              <a:t>Quelle est votre attitude ?</a:t>
            </a:r>
          </a:p>
          <a:p>
            <a:pPr marL="315913" indent="-315913">
              <a:lnSpc>
                <a:spcPct val="150000"/>
              </a:lnSpc>
              <a:buClr>
                <a:srgbClr val="FF7F4D"/>
              </a:buClr>
              <a:buSzPct val="70000"/>
              <a:buFont typeface="Wingdings" panose="05000000000000000000" pitchFamily="2" charset="2"/>
              <a:buChar char="n"/>
            </a:pPr>
            <a:endParaRPr lang="fr-FR" sz="1600" b="1" dirty="0">
              <a:solidFill>
                <a:srgbClr val="002C4C"/>
              </a:solidFill>
            </a:endParaRPr>
          </a:p>
        </p:txBody>
      </p:sp>
      <p:graphicFrame>
        <p:nvGraphicFramePr>
          <p:cNvPr id="7" name="Tableau 6"/>
          <p:cNvGraphicFramePr>
            <a:graphicFrameLocks noGrp="1"/>
          </p:cNvGraphicFramePr>
          <p:nvPr>
            <p:extLst/>
          </p:nvPr>
        </p:nvGraphicFramePr>
        <p:xfrm>
          <a:off x="2119086" y="2699657"/>
          <a:ext cx="8128000" cy="2977645"/>
        </p:xfrm>
        <a:graphic>
          <a:graphicData uri="http://schemas.openxmlformats.org/drawingml/2006/table">
            <a:tbl>
              <a:tblPr firstRow="1" bandRow="1">
                <a:tableStyleId>{0505E3EF-67EA-436B-97B2-0124C06EBD24}</a:tableStyleId>
              </a:tblPr>
              <a:tblGrid>
                <a:gridCol w="752124">
                  <a:extLst>
                    <a:ext uri="{9D8B030D-6E8A-4147-A177-3AD203B41FA5}">
                      <a16:colId xmlns:a16="http://schemas.microsoft.com/office/drawing/2014/main" xmlns="" val="1593310967"/>
                    </a:ext>
                  </a:extLst>
                </a:gridCol>
                <a:gridCol w="7375876">
                  <a:extLst>
                    <a:ext uri="{9D8B030D-6E8A-4147-A177-3AD203B41FA5}">
                      <a16:colId xmlns:a16="http://schemas.microsoft.com/office/drawing/2014/main" xmlns="" val="1736445385"/>
                    </a:ext>
                  </a:extLst>
                </a:gridCol>
              </a:tblGrid>
              <a:tr h="598156">
                <a:tc>
                  <a:txBody>
                    <a:bodyPr/>
                    <a:lstStyle/>
                    <a:p>
                      <a:pPr algn="ctr"/>
                      <a:r>
                        <a:rPr lang="fr-FR" b="1" dirty="0" smtClean="0">
                          <a:solidFill>
                            <a:srgbClr val="002C4C"/>
                          </a:solidFill>
                        </a:rPr>
                        <a:t>A</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Arrêt de l’immunothérapie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4508892"/>
                  </a:ext>
                </a:extLst>
              </a:tr>
              <a:tr h="579803">
                <a:tc>
                  <a:txBody>
                    <a:bodyPr/>
                    <a:lstStyle/>
                    <a:p>
                      <a:pPr algn="ctr"/>
                      <a:r>
                        <a:rPr lang="fr-FR" b="1" dirty="0" smtClean="0">
                          <a:solidFill>
                            <a:srgbClr val="002C4C"/>
                          </a:solidFill>
                        </a:rPr>
                        <a:t>B</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Poursuite de l’immunothérapie à dose ajustée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37514763"/>
                  </a:ext>
                </a:extLst>
              </a:tr>
              <a:tr h="579803">
                <a:tc>
                  <a:txBody>
                    <a:bodyPr/>
                    <a:lstStyle/>
                    <a:p>
                      <a:pPr algn="ctr"/>
                      <a:r>
                        <a:rPr lang="fr-FR" b="1" dirty="0" smtClean="0">
                          <a:solidFill>
                            <a:srgbClr val="002C4C"/>
                          </a:solidFill>
                        </a:rPr>
                        <a:t>C</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Corticothérapie &lt; à 1 mg/kg/j</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287298"/>
                  </a:ext>
                </a:extLst>
              </a:tr>
              <a:tr h="579803">
                <a:tc>
                  <a:txBody>
                    <a:bodyPr/>
                    <a:lstStyle/>
                    <a:p>
                      <a:pPr algn="ctr"/>
                      <a:r>
                        <a:rPr lang="fr-FR" b="1" dirty="0" smtClean="0">
                          <a:solidFill>
                            <a:srgbClr val="002C4C"/>
                          </a:solidFill>
                        </a:rPr>
                        <a:t>D</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Switch de l’immunothérapie pour de l’atézolizumab + Bévacizumab</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7057053"/>
                  </a:ext>
                </a:extLst>
              </a:tr>
              <a:tr h="579803">
                <a:tc>
                  <a:txBody>
                    <a:bodyPr/>
                    <a:lstStyle/>
                    <a:p>
                      <a:pPr algn="ctr"/>
                      <a:r>
                        <a:rPr lang="fr-FR" b="1" dirty="0" smtClean="0">
                          <a:solidFill>
                            <a:srgbClr val="002C4C"/>
                          </a:solidFill>
                        </a:rPr>
                        <a:t>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Ajout de l’AUDC à la corticothérapie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8674085"/>
                  </a:ext>
                </a:extLst>
              </a:tr>
            </a:tbl>
          </a:graphicData>
        </a:graphic>
      </p:graphicFrame>
    </p:spTree>
    <p:extLst>
      <p:ext uri="{BB962C8B-B14F-4D97-AF65-F5344CB8AC3E}">
        <p14:creationId xmlns:p14="http://schemas.microsoft.com/office/powerpoint/2010/main" val="269427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6"/>
          </p:nvPr>
        </p:nvSpPr>
        <p:spPr>
          <a:xfrm>
            <a:off x="1150338" y="823385"/>
            <a:ext cx="5159375" cy="247196"/>
          </a:xfrm>
        </p:spPr>
        <p:txBody>
          <a:bodyPr>
            <a:normAutofit lnSpcReduction="10000"/>
          </a:bodyPr>
          <a:lstStyle/>
          <a:p>
            <a:r>
              <a:rPr lang="fr-FR" dirty="0" smtClean="0"/>
              <a:t>Positif sur l’analyse intermédiaire de la RFS…</a:t>
            </a:r>
          </a:p>
        </p:txBody>
      </p:sp>
      <p:sp>
        <p:nvSpPr>
          <p:cNvPr id="4" name="Titre 3"/>
          <p:cNvSpPr>
            <a:spLocks noGrp="1"/>
          </p:cNvSpPr>
          <p:nvPr>
            <p:ph type="title"/>
          </p:nvPr>
        </p:nvSpPr>
        <p:spPr/>
        <p:txBody>
          <a:bodyPr>
            <a:normAutofit/>
          </a:bodyPr>
          <a:lstStyle/>
          <a:p>
            <a:r>
              <a:rPr lang="fr-FR" dirty="0" smtClean="0"/>
              <a:t>IMbrave050 : Résultats</a:t>
            </a:r>
            <a:endParaRPr lang="fr-FR" dirty="0"/>
          </a:p>
        </p:txBody>
      </p:sp>
      <p:sp>
        <p:nvSpPr>
          <p:cNvPr id="3" name="Espace réservé du contenu 2"/>
          <p:cNvSpPr>
            <a:spLocks noGrp="1"/>
          </p:cNvSpPr>
          <p:nvPr>
            <p:ph sz="quarter" idx="19"/>
          </p:nvPr>
        </p:nvSpPr>
        <p:spPr>
          <a:xfrm>
            <a:off x="1083334" y="919540"/>
            <a:ext cx="4012860" cy="4244487"/>
          </a:xfrm>
        </p:spPr>
        <p:txBody>
          <a:bodyPr/>
          <a:lstStyle/>
          <a:p>
            <a:pPr>
              <a:lnSpc>
                <a:spcPct val="150000"/>
              </a:lnSpc>
            </a:pPr>
            <a:r>
              <a:rPr lang="fr-FR" sz="1800" dirty="0"/>
              <a:t>Positif sur l’analyse intermédiaire de la RFS…</a:t>
            </a:r>
          </a:p>
          <a:p>
            <a:pPr lvl="1">
              <a:lnSpc>
                <a:spcPct val="150000"/>
              </a:lnSpc>
            </a:pPr>
            <a:r>
              <a:rPr lang="fr-FR" sz="1600" dirty="0" smtClean="0"/>
              <a:t>Mais </a:t>
            </a:r>
            <a:r>
              <a:rPr lang="fr-FR" sz="1600" dirty="0"/>
              <a:t>suivi trop court (17 mois)</a:t>
            </a:r>
          </a:p>
          <a:p>
            <a:pPr lvl="1">
              <a:lnSpc>
                <a:spcPct val="150000"/>
              </a:lnSpc>
            </a:pPr>
            <a:r>
              <a:rPr lang="fr-FR" sz="1600" dirty="0"/>
              <a:t>Et doute sur bénéfice à long terme</a:t>
            </a:r>
            <a:r>
              <a:rPr lang="fr-FR" sz="1600" dirty="0" smtClean="0"/>
              <a:t>…</a:t>
            </a:r>
            <a:endParaRPr lang="fr-FR" sz="1600" dirty="0"/>
          </a:p>
          <a:p>
            <a:pPr>
              <a:lnSpc>
                <a:spcPct val="150000"/>
              </a:lnSpc>
            </a:pPr>
            <a:r>
              <a:rPr lang="fr-FR" sz="1800" dirty="0"/>
              <a:t>Ne suffit pas à changer les </a:t>
            </a:r>
            <a:r>
              <a:rPr lang="fr-FR" sz="1800" dirty="0" smtClean="0"/>
              <a:t>pratiques</a:t>
            </a:r>
            <a:endParaRPr lang="fr-FR" sz="1800" dirty="0"/>
          </a:p>
          <a:p>
            <a:endParaRPr lang="fr-FR" sz="1800" dirty="0"/>
          </a:p>
        </p:txBody>
      </p:sp>
      <p:sp>
        <p:nvSpPr>
          <p:cNvPr id="6" name="ZoneTexte 5"/>
          <p:cNvSpPr txBox="1"/>
          <p:nvPr/>
        </p:nvSpPr>
        <p:spPr>
          <a:xfrm>
            <a:off x="1317582" y="6388187"/>
            <a:ext cx="1436612" cy="258532"/>
          </a:xfrm>
          <a:prstGeom prst="rect">
            <a:avLst/>
          </a:prstGeom>
        </p:spPr>
        <p:txBody>
          <a:bodyPr vert="horz" lIns="91440" tIns="45720" rIns="91440" bIns="45720" rtlCol="0">
            <a:noAutofit/>
          </a:bodyPr>
          <a:lstStyle>
            <a:lvl1pPr indent="0">
              <a:lnSpc>
                <a:spcPct val="90000"/>
              </a:lnSpc>
              <a:spcBef>
                <a:spcPts val="1000"/>
              </a:spcBef>
              <a:buClr>
                <a:schemeClr val="bg2"/>
              </a:buClr>
              <a:buSzPct val="70000"/>
              <a:buFont typeface="Wingdings" panose="05000000000000000000" pitchFamily="2" charset="2"/>
              <a:buNone/>
              <a:defRPr sz="1200" i="1">
                <a:solidFill>
                  <a:schemeClr val="bg1"/>
                </a:solidFill>
                <a:latin typeface="Century Gothic" panose="020B0502020202020204" pitchFamily="34" charset="0"/>
              </a:defRPr>
            </a:lvl1pPr>
            <a:lvl2pPr indent="0">
              <a:lnSpc>
                <a:spcPct val="90000"/>
              </a:lnSpc>
              <a:spcBef>
                <a:spcPts val="500"/>
              </a:spcBef>
              <a:buClr>
                <a:schemeClr val="accent3"/>
              </a:buClr>
              <a:buSzPct val="100000"/>
              <a:buFont typeface="Wingdings 3" panose="05040102010807070707" pitchFamily="18" charset="2"/>
              <a:buNone/>
              <a:defRPr sz="1200" i="1">
                <a:solidFill>
                  <a:schemeClr val="accent3"/>
                </a:solidFill>
                <a:latin typeface="Century Gothic" panose="020B0502020202020204" pitchFamily="34" charset="0"/>
              </a:defRPr>
            </a:lvl2pPr>
            <a:lvl3pPr indent="0">
              <a:lnSpc>
                <a:spcPct val="90000"/>
              </a:lnSpc>
              <a:spcBef>
                <a:spcPts val="500"/>
              </a:spcBef>
              <a:buClr>
                <a:schemeClr val="tx1">
                  <a:lumMod val="65000"/>
                  <a:lumOff val="35000"/>
                </a:schemeClr>
              </a:buClr>
              <a:buFont typeface="Wingdings" panose="05000000000000000000" pitchFamily="2" charset="2"/>
              <a:buNone/>
              <a:defRPr sz="1200" i="1">
                <a:solidFill>
                  <a:schemeClr val="tx1">
                    <a:lumMod val="65000"/>
                    <a:lumOff val="35000"/>
                  </a:schemeClr>
                </a:solidFill>
                <a:latin typeface="Century Gothic" panose="020B0502020202020204" pitchFamily="34" charset="0"/>
              </a:defRPr>
            </a:lvl3pPr>
            <a:lvl4pPr indent="0">
              <a:lnSpc>
                <a:spcPct val="90000"/>
              </a:lnSpc>
              <a:spcBef>
                <a:spcPts val="500"/>
              </a:spcBef>
              <a:buFont typeface="Arial" panose="020B0604020202020204" pitchFamily="34" charset="0"/>
              <a:buNone/>
              <a:defRPr sz="1200" i="1">
                <a:latin typeface="Century Gothic" panose="020B0502020202020204" pitchFamily="34" charset="0"/>
              </a:defRPr>
            </a:lvl4pPr>
            <a:lvl5pPr indent="0">
              <a:lnSpc>
                <a:spcPct val="90000"/>
              </a:lnSpc>
              <a:spcBef>
                <a:spcPts val="500"/>
              </a:spcBef>
              <a:buFont typeface="Arial" panose="020B0604020202020204" pitchFamily="34" charset="0"/>
              <a:buNone/>
              <a:defRPr sz="1200" i="1">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Qin, Lancet 2023</a:t>
            </a:r>
          </a:p>
        </p:txBody>
      </p:sp>
      <p:sp>
        <p:nvSpPr>
          <p:cNvPr id="8" name="Rectangle 7"/>
          <p:cNvSpPr/>
          <p:nvPr/>
        </p:nvSpPr>
        <p:spPr>
          <a:xfrm>
            <a:off x="1369887" y="4000564"/>
            <a:ext cx="3432771" cy="1082182"/>
          </a:xfrm>
          <a:prstGeom prst="rect">
            <a:avLst/>
          </a:prstGeom>
          <a:solidFill>
            <a:srgbClr val="0050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Résultats en 2024 des essais IO en adjuvant</a:t>
            </a:r>
            <a:endParaRPr lang="fr-FR" dirty="0"/>
          </a:p>
        </p:txBody>
      </p:sp>
      <p:grpSp>
        <p:nvGrpSpPr>
          <p:cNvPr id="29" name="Groupe 28"/>
          <p:cNvGrpSpPr/>
          <p:nvPr/>
        </p:nvGrpSpPr>
        <p:grpSpPr>
          <a:xfrm>
            <a:off x="5255740" y="2094550"/>
            <a:ext cx="6605834" cy="2885405"/>
            <a:chOff x="1541314" y="1354921"/>
            <a:chExt cx="8444750" cy="3691098"/>
          </a:xfrm>
        </p:grpSpPr>
        <p:graphicFrame>
          <p:nvGraphicFramePr>
            <p:cNvPr id="30" name="Graphique 29">
              <a:extLst>
                <a:ext uri="{FF2B5EF4-FFF2-40B4-BE49-F238E27FC236}">
                  <a16:creationId xmlns:a16="http://schemas.microsoft.com/office/drawing/2014/main" xmlns="" id="{EFB8EB3B-80EF-45BC-70DB-8C76862C8F9D}"/>
                </a:ext>
              </a:extLst>
            </p:cNvPr>
            <p:cNvGraphicFramePr/>
            <p:nvPr>
              <p:extLst>
                <p:ext uri="{D42A27DB-BD31-4B8C-83A1-F6EECF244321}">
                  <p14:modId xmlns:p14="http://schemas.microsoft.com/office/powerpoint/2010/main" val="3057183875"/>
                </p:ext>
              </p:extLst>
            </p:nvPr>
          </p:nvGraphicFramePr>
          <p:xfrm>
            <a:off x="1541314" y="1354921"/>
            <a:ext cx="8444750" cy="3691098"/>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 Box 4">
              <a:extLst>
                <a:ext uri="{FF2B5EF4-FFF2-40B4-BE49-F238E27FC236}">
                  <a16:creationId xmlns:a16="http://schemas.microsoft.com/office/drawing/2014/main" xmlns="" id="{BCFF3881-8D33-5A8B-0482-8D414032E0B4}"/>
                </a:ext>
              </a:extLst>
            </p:cNvPr>
            <p:cNvSpPr txBox="1">
              <a:spLocks noChangeArrowheads="1"/>
            </p:cNvSpPr>
            <p:nvPr/>
          </p:nvSpPr>
          <p:spPr bwMode="auto">
            <a:xfrm rot="16200000">
              <a:off x="325874" y="2996334"/>
              <a:ext cx="3127248"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200" dirty="0" err="1">
                  <a:solidFill>
                    <a:prstClr val="black">
                      <a:lumMod val="65000"/>
                      <a:lumOff val="35000"/>
                    </a:prstClr>
                  </a:solidFill>
                  <a:latin typeface="Century Gothic" panose="020F0302020204030204"/>
                  <a:ea typeface="+mn-ea"/>
                  <a:cs typeface="Arial"/>
                </a:rPr>
                <a:t>Survie</a:t>
              </a:r>
              <a:r>
                <a:rPr lang="da-DK" sz="1200" dirty="0">
                  <a:solidFill>
                    <a:prstClr val="black">
                      <a:lumMod val="65000"/>
                      <a:lumOff val="35000"/>
                    </a:prstClr>
                  </a:solidFill>
                  <a:latin typeface="Century Gothic" panose="020F0302020204030204"/>
                  <a:ea typeface="+mn-ea"/>
                  <a:cs typeface="Arial"/>
                </a:rPr>
                <a:t> sans </a:t>
              </a:r>
              <a:r>
                <a:rPr lang="da-DK" sz="1200" dirty="0" err="1">
                  <a:solidFill>
                    <a:prstClr val="black">
                      <a:lumMod val="65000"/>
                      <a:lumOff val="35000"/>
                    </a:prstClr>
                  </a:solidFill>
                  <a:latin typeface="Century Gothic" panose="020F0302020204030204"/>
                  <a:ea typeface="+mn-ea"/>
                  <a:cs typeface="Arial"/>
                </a:rPr>
                <a:t>récidive</a:t>
              </a:r>
              <a:r>
                <a:rPr lang="da-DK" sz="1200" dirty="0">
                  <a:solidFill>
                    <a:prstClr val="black">
                      <a:lumMod val="65000"/>
                      <a:lumOff val="35000"/>
                    </a:prstClr>
                  </a:solidFill>
                  <a:latin typeface="Century Gothic" panose="020F0302020204030204"/>
                  <a:ea typeface="+mn-ea"/>
                  <a:cs typeface="Arial"/>
                </a:rPr>
                <a:t> (%)</a:t>
              </a:r>
            </a:p>
          </p:txBody>
        </p:sp>
        <p:sp>
          <p:nvSpPr>
            <p:cNvPr id="32" name="Forme libre 31">
              <a:extLst>
                <a:ext uri="{FF2B5EF4-FFF2-40B4-BE49-F238E27FC236}">
                  <a16:creationId xmlns:a16="http://schemas.microsoft.com/office/drawing/2014/main" xmlns="" id="{95054A9D-D49D-7AF5-AA5A-6FF01DA2B4D8}"/>
                </a:ext>
              </a:extLst>
            </p:cNvPr>
            <p:cNvSpPr/>
            <p:nvPr/>
          </p:nvSpPr>
          <p:spPr>
            <a:xfrm>
              <a:off x="2302758" y="2126195"/>
              <a:ext cx="2420112" cy="0"/>
            </a:xfrm>
            <a:custGeom>
              <a:avLst/>
              <a:gdLst>
                <a:gd name="connsiteX0" fmla="*/ 0 w 2420112"/>
                <a:gd name="connsiteY0" fmla="*/ 0 h 0"/>
                <a:gd name="connsiteX1" fmla="*/ 2420112 w 2420112"/>
                <a:gd name="connsiteY1" fmla="*/ 0 h 0"/>
              </a:gdLst>
              <a:ahLst/>
              <a:cxnLst>
                <a:cxn ang="0">
                  <a:pos x="connsiteX0" y="connsiteY0"/>
                </a:cxn>
                <a:cxn ang="0">
                  <a:pos x="connsiteX1" y="connsiteY1"/>
                </a:cxn>
              </a:cxnLst>
              <a:rect l="l" t="t" r="r" b="b"/>
              <a:pathLst>
                <a:path w="2420112">
                  <a:moveTo>
                    <a:pt x="0" y="0"/>
                  </a:moveTo>
                  <a:lnTo>
                    <a:pt x="2420112" y="0"/>
                  </a:lnTo>
                </a:path>
              </a:pathLst>
            </a:custGeom>
            <a:noFill/>
            <a:ln w="28575">
              <a:solidFill>
                <a:srgbClr val="00508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33" name="Forme libre 32">
              <a:extLst>
                <a:ext uri="{FF2B5EF4-FFF2-40B4-BE49-F238E27FC236}">
                  <a16:creationId xmlns:a16="http://schemas.microsoft.com/office/drawing/2014/main" xmlns="" id="{B9CBEC05-3F36-1DD6-714A-D93125AAF961}"/>
                </a:ext>
              </a:extLst>
            </p:cNvPr>
            <p:cNvSpPr/>
            <p:nvPr/>
          </p:nvSpPr>
          <p:spPr>
            <a:xfrm>
              <a:off x="2302758" y="2522435"/>
              <a:ext cx="2420112" cy="0"/>
            </a:xfrm>
            <a:custGeom>
              <a:avLst/>
              <a:gdLst>
                <a:gd name="connsiteX0" fmla="*/ 0 w 2420112"/>
                <a:gd name="connsiteY0" fmla="*/ 0 h 0"/>
                <a:gd name="connsiteX1" fmla="*/ 2420112 w 2420112"/>
                <a:gd name="connsiteY1" fmla="*/ 0 h 0"/>
              </a:gdLst>
              <a:ahLst/>
              <a:cxnLst>
                <a:cxn ang="0">
                  <a:pos x="connsiteX0" y="connsiteY0"/>
                </a:cxn>
                <a:cxn ang="0">
                  <a:pos x="connsiteX1" y="connsiteY1"/>
                </a:cxn>
              </a:cxnLst>
              <a:rect l="l" t="t" r="r" b="b"/>
              <a:pathLst>
                <a:path w="2420112">
                  <a:moveTo>
                    <a:pt x="0" y="0"/>
                  </a:moveTo>
                  <a:lnTo>
                    <a:pt x="2420112" y="0"/>
                  </a:lnTo>
                </a:path>
              </a:pathLst>
            </a:custGeom>
            <a:noFill/>
            <a:ln w="28575">
              <a:solidFill>
                <a:srgbClr val="FD7E4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34" name="Forme libre 33">
              <a:extLst>
                <a:ext uri="{FF2B5EF4-FFF2-40B4-BE49-F238E27FC236}">
                  <a16:creationId xmlns:a16="http://schemas.microsoft.com/office/drawing/2014/main" xmlns="" id="{CB2B8106-8F50-B556-29CA-CE59803E7482}"/>
                </a:ext>
              </a:extLst>
            </p:cNvPr>
            <p:cNvSpPr/>
            <p:nvPr/>
          </p:nvSpPr>
          <p:spPr>
            <a:xfrm rot="16200000">
              <a:off x="3899148" y="3519893"/>
              <a:ext cx="2004060" cy="45719"/>
            </a:xfrm>
            <a:custGeom>
              <a:avLst/>
              <a:gdLst>
                <a:gd name="connsiteX0" fmla="*/ 0 w 2420112"/>
                <a:gd name="connsiteY0" fmla="*/ 0 h 0"/>
                <a:gd name="connsiteX1" fmla="*/ 2420112 w 2420112"/>
                <a:gd name="connsiteY1" fmla="*/ 0 h 0"/>
              </a:gdLst>
              <a:ahLst/>
              <a:cxnLst>
                <a:cxn ang="0">
                  <a:pos x="connsiteX0" y="connsiteY0"/>
                </a:cxn>
                <a:cxn ang="0">
                  <a:pos x="connsiteX1" y="connsiteY1"/>
                </a:cxn>
              </a:cxnLst>
              <a:rect l="l" t="t" r="r" b="b"/>
              <a:pathLst>
                <a:path w="2420112">
                  <a:moveTo>
                    <a:pt x="0" y="0"/>
                  </a:moveTo>
                  <a:lnTo>
                    <a:pt x="2420112" y="0"/>
                  </a:lnTo>
                </a:path>
              </a:pathLst>
            </a:custGeom>
            <a:no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35" name="Forme libre 34">
              <a:extLst>
                <a:ext uri="{FF2B5EF4-FFF2-40B4-BE49-F238E27FC236}">
                  <a16:creationId xmlns:a16="http://schemas.microsoft.com/office/drawing/2014/main" xmlns="" id="{72E2246A-39D5-84BB-BD28-7CC6CD949708}"/>
                </a:ext>
              </a:extLst>
            </p:cNvPr>
            <p:cNvSpPr/>
            <p:nvPr/>
          </p:nvSpPr>
          <p:spPr>
            <a:xfrm rot="16200000">
              <a:off x="4995604" y="3517924"/>
              <a:ext cx="2010283" cy="45719"/>
            </a:xfrm>
            <a:custGeom>
              <a:avLst/>
              <a:gdLst>
                <a:gd name="connsiteX0" fmla="*/ 0 w 2420112"/>
                <a:gd name="connsiteY0" fmla="*/ 0 h 0"/>
                <a:gd name="connsiteX1" fmla="*/ 2420112 w 2420112"/>
                <a:gd name="connsiteY1" fmla="*/ 0 h 0"/>
              </a:gdLst>
              <a:ahLst/>
              <a:cxnLst>
                <a:cxn ang="0">
                  <a:pos x="connsiteX0" y="connsiteY0"/>
                </a:cxn>
                <a:cxn ang="0">
                  <a:pos x="connsiteX1" y="connsiteY1"/>
                </a:cxn>
              </a:cxnLst>
              <a:rect l="l" t="t" r="r" b="b"/>
              <a:pathLst>
                <a:path w="2420112">
                  <a:moveTo>
                    <a:pt x="0" y="0"/>
                  </a:moveTo>
                  <a:lnTo>
                    <a:pt x="2420112" y="0"/>
                  </a:lnTo>
                </a:path>
              </a:pathLst>
            </a:custGeom>
            <a:no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36" name="Rectangle 35">
              <a:extLst>
                <a:ext uri="{FF2B5EF4-FFF2-40B4-BE49-F238E27FC236}">
                  <a16:creationId xmlns:a16="http://schemas.microsoft.com/office/drawing/2014/main" xmlns="" id="{09A14895-B739-0D53-FE21-726621614289}"/>
                </a:ext>
              </a:extLst>
            </p:cNvPr>
            <p:cNvSpPr/>
            <p:nvPr/>
          </p:nvSpPr>
          <p:spPr>
            <a:xfrm>
              <a:off x="4762057" y="1700737"/>
              <a:ext cx="1768906" cy="433089"/>
            </a:xfrm>
            <a:prstGeom prst="rect">
              <a:avLst/>
            </a:prstGeom>
          </p:spPr>
          <p:txBody>
            <a:bodyPr wrap="none">
              <a:spAutoFit/>
            </a:bodyPr>
            <a:lstStyle/>
            <a:p>
              <a:pPr>
                <a:defRPr/>
              </a:pPr>
              <a:r>
                <a:rPr lang="fr-FR" sz="1600" b="1" dirty="0">
                  <a:solidFill>
                    <a:srgbClr val="005086"/>
                  </a:solidFill>
                  <a:cs typeface="Arial" panose="020B0604020202020204" pitchFamily="34" charset="0"/>
                </a:rPr>
                <a:t>78% (73, 82)</a:t>
              </a:r>
              <a:endParaRPr lang="fr-FR" sz="1600" dirty="0">
                <a:solidFill>
                  <a:srgbClr val="005086"/>
                </a:solidFill>
              </a:endParaRPr>
            </a:p>
          </p:txBody>
        </p:sp>
        <p:sp>
          <p:nvSpPr>
            <p:cNvPr id="37" name="Rectangle 36">
              <a:extLst>
                <a:ext uri="{FF2B5EF4-FFF2-40B4-BE49-F238E27FC236}">
                  <a16:creationId xmlns:a16="http://schemas.microsoft.com/office/drawing/2014/main" xmlns="" id="{6D881557-EF1E-3E07-B051-324FDB0B1364}"/>
                </a:ext>
              </a:extLst>
            </p:cNvPr>
            <p:cNvSpPr/>
            <p:nvPr/>
          </p:nvSpPr>
          <p:spPr>
            <a:xfrm>
              <a:off x="3512377" y="2529793"/>
              <a:ext cx="1768906" cy="433089"/>
            </a:xfrm>
            <a:prstGeom prst="rect">
              <a:avLst/>
            </a:prstGeom>
          </p:spPr>
          <p:txBody>
            <a:bodyPr wrap="none">
              <a:spAutoFit/>
            </a:bodyPr>
            <a:lstStyle/>
            <a:p>
              <a:pPr>
                <a:defRPr/>
              </a:pPr>
              <a:r>
                <a:rPr lang="fr-FR" sz="1600" b="1" dirty="0">
                  <a:solidFill>
                    <a:srgbClr val="FD7E4E"/>
                  </a:solidFill>
                  <a:cs typeface="Arial" panose="020B0604020202020204" pitchFamily="34" charset="0"/>
                </a:rPr>
                <a:t>65% (60, 71)</a:t>
              </a:r>
              <a:endParaRPr lang="fr-FR" sz="1600" dirty="0">
                <a:solidFill>
                  <a:srgbClr val="FD7E4E"/>
                </a:solidFill>
              </a:endParaRPr>
            </a:p>
          </p:txBody>
        </p:sp>
        <p:sp>
          <p:nvSpPr>
            <p:cNvPr id="38" name="Rectangle 37">
              <a:extLst>
                <a:ext uri="{FF2B5EF4-FFF2-40B4-BE49-F238E27FC236}">
                  <a16:creationId xmlns:a16="http://schemas.microsoft.com/office/drawing/2014/main" xmlns="" id="{569F6290-D098-6FD0-0515-11F33A6E5241}"/>
                </a:ext>
              </a:extLst>
            </p:cNvPr>
            <p:cNvSpPr/>
            <p:nvPr/>
          </p:nvSpPr>
          <p:spPr>
            <a:xfrm>
              <a:off x="2451673" y="3090625"/>
              <a:ext cx="2283389" cy="334659"/>
            </a:xfrm>
            <a:prstGeom prst="rect">
              <a:avLst/>
            </a:prstGeom>
          </p:spPr>
          <p:txBody>
            <a:bodyPr wrap="square">
              <a:spAutoFit/>
            </a:bodyPr>
            <a:lstStyle/>
            <a:p>
              <a:pPr algn="ctr">
                <a:defRPr/>
              </a:pPr>
              <a:r>
                <a:rPr lang="fr-FR" sz="1100" b="1" dirty="0">
                  <a:solidFill>
                    <a:prstClr val="black"/>
                  </a:solidFill>
                  <a:cs typeface="Arial" panose="020B0604020202020204" pitchFamily="34" charset="0"/>
                </a:rPr>
                <a:t>SSR à </a:t>
              </a:r>
              <a:r>
                <a:rPr lang="fr-FR" sz="1100" b="1" dirty="0" smtClean="0">
                  <a:solidFill>
                    <a:prstClr val="black"/>
                  </a:solidFill>
                  <a:cs typeface="Arial" panose="020B0604020202020204" pitchFamily="34" charset="0"/>
                </a:rPr>
                <a:t>12-mois (IC95%)</a:t>
              </a:r>
              <a:endParaRPr lang="fr-FR" sz="1100" b="1" dirty="0">
                <a:solidFill>
                  <a:prstClr val="black"/>
                </a:solidFill>
              </a:endParaRPr>
            </a:p>
          </p:txBody>
        </p:sp>
        <p:sp>
          <p:nvSpPr>
            <p:cNvPr id="39" name="Rectangle 38">
              <a:extLst>
                <a:ext uri="{FF2B5EF4-FFF2-40B4-BE49-F238E27FC236}">
                  <a16:creationId xmlns:a16="http://schemas.microsoft.com/office/drawing/2014/main" xmlns="" id="{B5B59D46-C477-8FD3-49DA-AE9FC0FE3D12}"/>
                </a:ext>
              </a:extLst>
            </p:cNvPr>
            <p:cNvSpPr/>
            <p:nvPr/>
          </p:nvSpPr>
          <p:spPr>
            <a:xfrm>
              <a:off x="4926649" y="3072337"/>
              <a:ext cx="1045901" cy="767748"/>
            </a:xfrm>
            <a:prstGeom prst="rect">
              <a:avLst/>
            </a:prstGeom>
          </p:spPr>
          <p:txBody>
            <a:bodyPr wrap="square">
              <a:spAutoFit/>
            </a:bodyPr>
            <a:lstStyle/>
            <a:p>
              <a:pPr algn="ctr">
                <a:defRPr/>
              </a:pPr>
              <a:r>
                <a:rPr lang="fr-FR" sz="1100" b="1" dirty="0">
                  <a:solidFill>
                    <a:prstClr val="black"/>
                  </a:solidFill>
                  <a:cs typeface="Arial" panose="020B0604020202020204" pitchFamily="34" charset="0"/>
                </a:rPr>
                <a:t>Suivi </a:t>
              </a:r>
              <a:r>
                <a:rPr lang="fr-FR" sz="1100" b="1" dirty="0" smtClean="0">
                  <a:solidFill>
                    <a:prstClr val="black"/>
                  </a:solidFill>
                  <a:cs typeface="Arial" panose="020B0604020202020204" pitchFamily="34" charset="0"/>
                </a:rPr>
                <a:t>médian :</a:t>
              </a:r>
              <a:endParaRPr lang="fr-FR" sz="1100" b="1" dirty="0">
                <a:solidFill>
                  <a:prstClr val="black"/>
                </a:solidFill>
                <a:cs typeface="Arial" panose="020B0604020202020204" pitchFamily="34" charset="0"/>
              </a:endParaRPr>
            </a:p>
            <a:p>
              <a:pPr algn="ctr">
                <a:defRPr/>
              </a:pPr>
              <a:r>
                <a:rPr lang="fr-FR" sz="1100" b="1" dirty="0" smtClean="0">
                  <a:solidFill>
                    <a:prstClr val="black"/>
                  </a:solidFill>
                  <a:cs typeface="Arial" panose="020B0604020202020204" pitchFamily="34" charset="0"/>
                </a:rPr>
                <a:t>17,4 </a:t>
              </a:r>
              <a:r>
                <a:rPr lang="fr-FR" sz="1100" b="1" dirty="0">
                  <a:solidFill>
                    <a:prstClr val="black"/>
                  </a:solidFill>
                  <a:cs typeface="Arial" panose="020B0604020202020204" pitchFamily="34" charset="0"/>
                </a:rPr>
                <a:t>mois</a:t>
              </a:r>
              <a:endParaRPr lang="fr-FR" sz="1100" b="1" dirty="0">
                <a:solidFill>
                  <a:prstClr val="black"/>
                </a:solidFill>
              </a:endParaRPr>
            </a:p>
          </p:txBody>
        </p:sp>
        <p:grpSp>
          <p:nvGrpSpPr>
            <p:cNvPr id="40" name="Groupe 39"/>
            <p:cNvGrpSpPr/>
            <p:nvPr/>
          </p:nvGrpSpPr>
          <p:grpSpPr>
            <a:xfrm>
              <a:off x="2441950" y="1494243"/>
              <a:ext cx="6822440" cy="1376680"/>
              <a:chOff x="2441950" y="1494243"/>
              <a:chExt cx="6822440" cy="1376680"/>
            </a:xfrm>
          </p:grpSpPr>
          <p:sp>
            <p:nvSpPr>
              <p:cNvPr id="42" name="Forme libre 41">
                <a:extLst>
                  <a:ext uri="{FF2B5EF4-FFF2-40B4-BE49-F238E27FC236}">
                    <a16:creationId xmlns:a16="http://schemas.microsoft.com/office/drawing/2014/main" xmlns="" id="{8C6C7F9C-8478-C033-93D0-0E0B5A224FBB}"/>
                  </a:ext>
                </a:extLst>
              </p:cNvPr>
              <p:cNvSpPr/>
              <p:nvPr/>
            </p:nvSpPr>
            <p:spPr>
              <a:xfrm>
                <a:off x="4692390" y="2002243"/>
                <a:ext cx="4572000" cy="868680"/>
              </a:xfrm>
              <a:custGeom>
                <a:avLst/>
                <a:gdLst>
                  <a:gd name="connsiteX0" fmla="*/ 4572000 w 4572000"/>
                  <a:gd name="connsiteY0" fmla="*/ 868680 h 868680"/>
                  <a:gd name="connsiteX1" fmla="*/ 2687320 w 4572000"/>
                  <a:gd name="connsiteY1" fmla="*/ 868680 h 868680"/>
                  <a:gd name="connsiteX2" fmla="*/ 2687320 w 4572000"/>
                  <a:gd name="connsiteY2" fmla="*/ 833120 h 868680"/>
                  <a:gd name="connsiteX3" fmla="*/ 2306320 w 4572000"/>
                  <a:gd name="connsiteY3" fmla="*/ 833120 h 868680"/>
                  <a:gd name="connsiteX4" fmla="*/ 2306320 w 4572000"/>
                  <a:gd name="connsiteY4" fmla="*/ 782320 h 868680"/>
                  <a:gd name="connsiteX5" fmla="*/ 2245360 w 4572000"/>
                  <a:gd name="connsiteY5" fmla="*/ 782320 h 868680"/>
                  <a:gd name="connsiteX6" fmla="*/ 2245360 w 4572000"/>
                  <a:gd name="connsiteY6" fmla="*/ 746760 h 868680"/>
                  <a:gd name="connsiteX7" fmla="*/ 1981200 w 4572000"/>
                  <a:gd name="connsiteY7" fmla="*/ 746760 h 868680"/>
                  <a:gd name="connsiteX8" fmla="*/ 1981200 w 4572000"/>
                  <a:gd name="connsiteY8" fmla="*/ 706120 h 868680"/>
                  <a:gd name="connsiteX9" fmla="*/ 1844040 w 4572000"/>
                  <a:gd name="connsiteY9" fmla="*/ 706120 h 868680"/>
                  <a:gd name="connsiteX10" fmla="*/ 1752600 w 4572000"/>
                  <a:gd name="connsiteY10" fmla="*/ 706120 h 868680"/>
                  <a:gd name="connsiteX11" fmla="*/ 1752600 w 4572000"/>
                  <a:gd name="connsiteY11" fmla="*/ 629920 h 868680"/>
                  <a:gd name="connsiteX12" fmla="*/ 1732280 w 4572000"/>
                  <a:gd name="connsiteY12" fmla="*/ 629920 h 868680"/>
                  <a:gd name="connsiteX13" fmla="*/ 1732280 w 4572000"/>
                  <a:gd name="connsiteY13" fmla="*/ 574040 h 868680"/>
                  <a:gd name="connsiteX14" fmla="*/ 1696720 w 4572000"/>
                  <a:gd name="connsiteY14" fmla="*/ 574040 h 868680"/>
                  <a:gd name="connsiteX15" fmla="*/ 1696720 w 4572000"/>
                  <a:gd name="connsiteY15" fmla="*/ 558800 h 868680"/>
                  <a:gd name="connsiteX16" fmla="*/ 1615440 w 4572000"/>
                  <a:gd name="connsiteY16" fmla="*/ 558800 h 868680"/>
                  <a:gd name="connsiteX17" fmla="*/ 1615440 w 4572000"/>
                  <a:gd name="connsiteY17" fmla="*/ 543560 h 868680"/>
                  <a:gd name="connsiteX18" fmla="*/ 1356360 w 4572000"/>
                  <a:gd name="connsiteY18" fmla="*/ 543560 h 868680"/>
                  <a:gd name="connsiteX19" fmla="*/ 1356360 w 4572000"/>
                  <a:gd name="connsiteY19" fmla="*/ 523240 h 868680"/>
                  <a:gd name="connsiteX20" fmla="*/ 1214120 w 4572000"/>
                  <a:gd name="connsiteY20" fmla="*/ 523240 h 868680"/>
                  <a:gd name="connsiteX21" fmla="*/ 1214120 w 4572000"/>
                  <a:gd name="connsiteY21" fmla="*/ 492760 h 868680"/>
                  <a:gd name="connsiteX22" fmla="*/ 1148080 w 4572000"/>
                  <a:gd name="connsiteY22" fmla="*/ 492760 h 868680"/>
                  <a:gd name="connsiteX23" fmla="*/ 1148080 w 4572000"/>
                  <a:gd name="connsiteY23" fmla="*/ 426720 h 868680"/>
                  <a:gd name="connsiteX24" fmla="*/ 1117600 w 4572000"/>
                  <a:gd name="connsiteY24" fmla="*/ 426720 h 868680"/>
                  <a:gd name="connsiteX25" fmla="*/ 1117600 w 4572000"/>
                  <a:gd name="connsiteY25" fmla="*/ 401320 h 868680"/>
                  <a:gd name="connsiteX26" fmla="*/ 772160 w 4572000"/>
                  <a:gd name="connsiteY26" fmla="*/ 401320 h 868680"/>
                  <a:gd name="connsiteX27" fmla="*/ 772160 w 4572000"/>
                  <a:gd name="connsiteY27" fmla="*/ 350520 h 868680"/>
                  <a:gd name="connsiteX28" fmla="*/ 629920 w 4572000"/>
                  <a:gd name="connsiteY28" fmla="*/ 350520 h 868680"/>
                  <a:gd name="connsiteX29" fmla="*/ 579120 w 4572000"/>
                  <a:gd name="connsiteY29" fmla="*/ 350520 h 868680"/>
                  <a:gd name="connsiteX30" fmla="*/ 579120 w 4572000"/>
                  <a:gd name="connsiteY30" fmla="*/ 152400 h 868680"/>
                  <a:gd name="connsiteX31" fmla="*/ 264160 w 4572000"/>
                  <a:gd name="connsiteY31" fmla="*/ 152400 h 868680"/>
                  <a:gd name="connsiteX32" fmla="*/ 264160 w 4572000"/>
                  <a:gd name="connsiteY32" fmla="*/ 142240 h 868680"/>
                  <a:gd name="connsiteX33" fmla="*/ 127000 w 4572000"/>
                  <a:gd name="connsiteY33" fmla="*/ 142240 h 868680"/>
                  <a:gd name="connsiteX34" fmla="*/ 55880 w 4572000"/>
                  <a:gd name="connsiteY34" fmla="*/ 142240 h 868680"/>
                  <a:gd name="connsiteX35" fmla="*/ 30480 w 4572000"/>
                  <a:gd name="connsiteY35" fmla="*/ 106680 h 868680"/>
                  <a:gd name="connsiteX36" fmla="*/ 10160 w 4572000"/>
                  <a:gd name="connsiteY36" fmla="*/ 76200 h 868680"/>
                  <a:gd name="connsiteX37" fmla="*/ 10160 w 4572000"/>
                  <a:gd name="connsiteY37" fmla="*/ 40640 h 868680"/>
                  <a:gd name="connsiteX38" fmla="*/ 0 w 4572000"/>
                  <a:gd name="connsiteY38" fmla="*/ 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72000" h="868680">
                    <a:moveTo>
                      <a:pt x="4572000" y="868680"/>
                    </a:moveTo>
                    <a:lnTo>
                      <a:pt x="2687320" y="868680"/>
                    </a:lnTo>
                    <a:lnTo>
                      <a:pt x="2687320" y="833120"/>
                    </a:lnTo>
                    <a:lnTo>
                      <a:pt x="2306320" y="833120"/>
                    </a:lnTo>
                    <a:lnTo>
                      <a:pt x="2306320" y="782320"/>
                    </a:lnTo>
                    <a:lnTo>
                      <a:pt x="2245360" y="782320"/>
                    </a:lnTo>
                    <a:lnTo>
                      <a:pt x="2245360" y="746760"/>
                    </a:lnTo>
                    <a:lnTo>
                      <a:pt x="1981200" y="746760"/>
                    </a:lnTo>
                    <a:lnTo>
                      <a:pt x="1981200" y="706120"/>
                    </a:lnTo>
                    <a:lnTo>
                      <a:pt x="1844040" y="706120"/>
                    </a:lnTo>
                    <a:lnTo>
                      <a:pt x="1752600" y="706120"/>
                    </a:lnTo>
                    <a:lnTo>
                      <a:pt x="1752600" y="629920"/>
                    </a:lnTo>
                    <a:lnTo>
                      <a:pt x="1732280" y="629920"/>
                    </a:lnTo>
                    <a:lnTo>
                      <a:pt x="1732280" y="574040"/>
                    </a:lnTo>
                    <a:lnTo>
                      <a:pt x="1696720" y="574040"/>
                    </a:lnTo>
                    <a:lnTo>
                      <a:pt x="1696720" y="558800"/>
                    </a:lnTo>
                    <a:lnTo>
                      <a:pt x="1615440" y="558800"/>
                    </a:lnTo>
                    <a:lnTo>
                      <a:pt x="1615440" y="543560"/>
                    </a:lnTo>
                    <a:lnTo>
                      <a:pt x="1356360" y="543560"/>
                    </a:lnTo>
                    <a:lnTo>
                      <a:pt x="1356360" y="523240"/>
                    </a:lnTo>
                    <a:lnTo>
                      <a:pt x="1214120" y="523240"/>
                    </a:lnTo>
                    <a:lnTo>
                      <a:pt x="1214120" y="492760"/>
                    </a:lnTo>
                    <a:lnTo>
                      <a:pt x="1148080" y="492760"/>
                    </a:lnTo>
                    <a:lnTo>
                      <a:pt x="1148080" y="426720"/>
                    </a:lnTo>
                    <a:lnTo>
                      <a:pt x="1117600" y="426720"/>
                    </a:lnTo>
                    <a:lnTo>
                      <a:pt x="1117600" y="401320"/>
                    </a:lnTo>
                    <a:lnTo>
                      <a:pt x="772160" y="401320"/>
                    </a:lnTo>
                    <a:lnTo>
                      <a:pt x="772160" y="350520"/>
                    </a:lnTo>
                    <a:lnTo>
                      <a:pt x="629920" y="350520"/>
                    </a:lnTo>
                    <a:lnTo>
                      <a:pt x="579120" y="350520"/>
                    </a:lnTo>
                    <a:lnTo>
                      <a:pt x="579120" y="152400"/>
                    </a:lnTo>
                    <a:lnTo>
                      <a:pt x="264160" y="152400"/>
                    </a:lnTo>
                    <a:lnTo>
                      <a:pt x="264160" y="142240"/>
                    </a:lnTo>
                    <a:lnTo>
                      <a:pt x="127000" y="142240"/>
                    </a:lnTo>
                    <a:lnTo>
                      <a:pt x="55880" y="142240"/>
                    </a:lnTo>
                    <a:lnTo>
                      <a:pt x="30480" y="106680"/>
                    </a:lnTo>
                    <a:lnTo>
                      <a:pt x="10160" y="76200"/>
                    </a:lnTo>
                    <a:lnTo>
                      <a:pt x="10160" y="40640"/>
                    </a:lnTo>
                    <a:lnTo>
                      <a:pt x="0" y="0"/>
                    </a:lnTo>
                  </a:path>
                </a:pathLst>
              </a:custGeom>
              <a:noFill/>
              <a:ln w="38100">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43" name="Forme libre 42">
                <a:extLst>
                  <a:ext uri="{FF2B5EF4-FFF2-40B4-BE49-F238E27FC236}">
                    <a16:creationId xmlns:a16="http://schemas.microsoft.com/office/drawing/2014/main" xmlns="" id="{2A241A31-4476-AA17-98AA-A7D86069C335}"/>
                  </a:ext>
                </a:extLst>
              </p:cNvPr>
              <p:cNvSpPr/>
              <p:nvPr/>
            </p:nvSpPr>
            <p:spPr>
              <a:xfrm>
                <a:off x="2441950" y="1494243"/>
                <a:ext cx="2255520" cy="497840"/>
              </a:xfrm>
              <a:custGeom>
                <a:avLst/>
                <a:gdLst>
                  <a:gd name="connsiteX0" fmla="*/ 2255520 w 2255520"/>
                  <a:gd name="connsiteY0" fmla="*/ 497840 h 497840"/>
                  <a:gd name="connsiteX1" fmla="*/ 2164080 w 2255520"/>
                  <a:gd name="connsiteY1" fmla="*/ 492760 h 497840"/>
                  <a:gd name="connsiteX2" fmla="*/ 2016760 w 2255520"/>
                  <a:gd name="connsiteY2" fmla="*/ 492760 h 497840"/>
                  <a:gd name="connsiteX3" fmla="*/ 1945640 w 2255520"/>
                  <a:gd name="connsiteY3" fmla="*/ 441960 h 497840"/>
                  <a:gd name="connsiteX4" fmla="*/ 1752600 w 2255520"/>
                  <a:gd name="connsiteY4" fmla="*/ 441960 h 497840"/>
                  <a:gd name="connsiteX5" fmla="*/ 1651000 w 2255520"/>
                  <a:gd name="connsiteY5" fmla="*/ 304800 h 497840"/>
                  <a:gd name="connsiteX6" fmla="*/ 1325880 w 2255520"/>
                  <a:gd name="connsiteY6" fmla="*/ 304800 h 497840"/>
                  <a:gd name="connsiteX7" fmla="*/ 1325880 w 2255520"/>
                  <a:gd name="connsiteY7" fmla="*/ 279400 h 497840"/>
                  <a:gd name="connsiteX8" fmla="*/ 1209040 w 2255520"/>
                  <a:gd name="connsiteY8" fmla="*/ 274320 h 497840"/>
                  <a:gd name="connsiteX9" fmla="*/ 1097280 w 2255520"/>
                  <a:gd name="connsiteY9" fmla="*/ 172720 h 497840"/>
                  <a:gd name="connsiteX10" fmla="*/ 1010920 w 2255520"/>
                  <a:gd name="connsiteY10" fmla="*/ 172720 h 497840"/>
                  <a:gd name="connsiteX11" fmla="*/ 756920 w 2255520"/>
                  <a:gd name="connsiteY11" fmla="*/ 152400 h 497840"/>
                  <a:gd name="connsiteX12" fmla="*/ 604520 w 2255520"/>
                  <a:gd name="connsiteY12" fmla="*/ 142240 h 497840"/>
                  <a:gd name="connsiteX13" fmla="*/ 528320 w 2255520"/>
                  <a:gd name="connsiteY13" fmla="*/ 76200 h 497840"/>
                  <a:gd name="connsiteX14" fmla="*/ 518160 w 2255520"/>
                  <a:gd name="connsiteY14" fmla="*/ 40640 h 497840"/>
                  <a:gd name="connsiteX15" fmla="*/ 436880 w 2255520"/>
                  <a:gd name="connsiteY15" fmla="*/ 35560 h 497840"/>
                  <a:gd name="connsiteX16" fmla="*/ 375920 w 2255520"/>
                  <a:gd name="connsiteY16" fmla="*/ 5080 h 497840"/>
                  <a:gd name="connsiteX17" fmla="*/ 0 w 2255520"/>
                  <a:gd name="connsiteY17" fmla="*/ 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55520" h="497840">
                    <a:moveTo>
                      <a:pt x="2255520" y="497840"/>
                    </a:moveTo>
                    <a:lnTo>
                      <a:pt x="2164080" y="492760"/>
                    </a:lnTo>
                    <a:lnTo>
                      <a:pt x="2016760" y="492760"/>
                    </a:lnTo>
                    <a:lnTo>
                      <a:pt x="1945640" y="441960"/>
                    </a:lnTo>
                    <a:lnTo>
                      <a:pt x="1752600" y="441960"/>
                    </a:lnTo>
                    <a:lnTo>
                      <a:pt x="1651000" y="304800"/>
                    </a:lnTo>
                    <a:lnTo>
                      <a:pt x="1325880" y="304800"/>
                    </a:lnTo>
                    <a:lnTo>
                      <a:pt x="1325880" y="279400"/>
                    </a:lnTo>
                    <a:lnTo>
                      <a:pt x="1209040" y="274320"/>
                    </a:lnTo>
                    <a:lnTo>
                      <a:pt x="1097280" y="172720"/>
                    </a:lnTo>
                    <a:lnTo>
                      <a:pt x="1010920" y="172720"/>
                    </a:lnTo>
                    <a:lnTo>
                      <a:pt x="756920" y="152400"/>
                    </a:lnTo>
                    <a:lnTo>
                      <a:pt x="604520" y="142240"/>
                    </a:lnTo>
                    <a:lnTo>
                      <a:pt x="528320" y="76200"/>
                    </a:lnTo>
                    <a:lnTo>
                      <a:pt x="518160" y="40640"/>
                    </a:lnTo>
                    <a:lnTo>
                      <a:pt x="436880" y="35560"/>
                    </a:lnTo>
                    <a:lnTo>
                      <a:pt x="375920" y="5080"/>
                    </a:lnTo>
                    <a:lnTo>
                      <a:pt x="0" y="0"/>
                    </a:lnTo>
                  </a:path>
                </a:pathLst>
              </a:custGeom>
              <a:noFill/>
              <a:ln w="38100">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grpSp>
        <p:sp>
          <p:nvSpPr>
            <p:cNvPr id="41" name="Forme libre 40">
              <a:extLst>
                <a:ext uri="{FF2B5EF4-FFF2-40B4-BE49-F238E27FC236}">
                  <a16:creationId xmlns:a16="http://schemas.microsoft.com/office/drawing/2014/main" xmlns="" id="{239D4239-1336-3DC7-D6ED-03BC274F688A}"/>
                </a:ext>
              </a:extLst>
            </p:cNvPr>
            <p:cNvSpPr/>
            <p:nvPr/>
          </p:nvSpPr>
          <p:spPr>
            <a:xfrm>
              <a:off x="2431790" y="1494243"/>
              <a:ext cx="6786880" cy="1468120"/>
            </a:xfrm>
            <a:custGeom>
              <a:avLst/>
              <a:gdLst>
                <a:gd name="connsiteX0" fmla="*/ 6786880 w 6786880"/>
                <a:gd name="connsiteY0" fmla="*/ 1468120 h 1468120"/>
                <a:gd name="connsiteX1" fmla="*/ 5105400 w 6786880"/>
                <a:gd name="connsiteY1" fmla="*/ 1468120 h 1468120"/>
                <a:gd name="connsiteX2" fmla="*/ 5105400 w 6786880"/>
                <a:gd name="connsiteY2" fmla="*/ 1422400 h 1468120"/>
                <a:gd name="connsiteX3" fmla="*/ 4739640 w 6786880"/>
                <a:gd name="connsiteY3" fmla="*/ 1422400 h 1468120"/>
                <a:gd name="connsiteX4" fmla="*/ 4739640 w 6786880"/>
                <a:gd name="connsiteY4" fmla="*/ 1402080 h 1468120"/>
                <a:gd name="connsiteX5" fmla="*/ 4668520 w 6786880"/>
                <a:gd name="connsiteY5" fmla="*/ 1402080 h 1468120"/>
                <a:gd name="connsiteX6" fmla="*/ 4668520 w 6786880"/>
                <a:gd name="connsiteY6" fmla="*/ 1325880 h 1468120"/>
                <a:gd name="connsiteX7" fmla="*/ 4384040 w 6786880"/>
                <a:gd name="connsiteY7" fmla="*/ 1325880 h 1468120"/>
                <a:gd name="connsiteX8" fmla="*/ 4384040 w 6786880"/>
                <a:gd name="connsiteY8" fmla="*/ 1305560 h 1468120"/>
                <a:gd name="connsiteX9" fmla="*/ 3952240 w 6786880"/>
                <a:gd name="connsiteY9" fmla="*/ 1305560 h 1468120"/>
                <a:gd name="connsiteX10" fmla="*/ 3962400 w 6786880"/>
                <a:gd name="connsiteY10" fmla="*/ 1264920 h 1468120"/>
                <a:gd name="connsiteX11" fmla="*/ 3794760 w 6786880"/>
                <a:gd name="connsiteY11" fmla="*/ 1264920 h 1468120"/>
                <a:gd name="connsiteX12" fmla="*/ 3657600 w 6786880"/>
                <a:gd name="connsiteY12" fmla="*/ 1264920 h 1468120"/>
                <a:gd name="connsiteX13" fmla="*/ 3657600 w 6786880"/>
                <a:gd name="connsiteY13" fmla="*/ 1264920 h 1468120"/>
                <a:gd name="connsiteX14" fmla="*/ 3408680 w 6786880"/>
                <a:gd name="connsiteY14" fmla="*/ 1264920 h 1468120"/>
                <a:gd name="connsiteX15" fmla="*/ 3388360 w 6786880"/>
                <a:gd name="connsiteY15" fmla="*/ 1102360 h 1468120"/>
                <a:gd name="connsiteX16" fmla="*/ 2870200 w 6786880"/>
                <a:gd name="connsiteY16" fmla="*/ 1102360 h 1468120"/>
                <a:gd name="connsiteX17" fmla="*/ 2799080 w 6786880"/>
                <a:gd name="connsiteY17" fmla="*/ 1016000 h 1468120"/>
                <a:gd name="connsiteX18" fmla="*/ 2275840 w 6786880"/>
                <a:gd name="connsiteY18" fmla="*/ 1016000 h 1468120"/>
                <a:gd name="connsiteX19" fmla="*/ 2230120 w 6786880"/>
                <a:gd name="connsiteY19" fmla="*/ 909320 h 1468120"/>
                <a:gd name="connsiteX20" fmla="*/ 1742440 w 6786880"/>
                <a:gd name="connsiteY20" fmla="*/ 909320 h 1468120"/>
                <a:gd name="connsiteX21" fmla="*/ 1696720 w 6786880"/>
                <a:gd name="connsiteY21" fmla="*/ 756920 h 1468120"/>
                <a:gd name="connsiteX22" fmla="*/ 1447800 w 6786880"/>
                <a:gd name="connsiteY22" fmla="*/ 756920 h 1468120"/>
                <a:gd name="connsiteX23" fmla="*/ 1168400 w 6786880"/>
                <a:gd name="connsiteY23" fmla="*/ 675640 h 1468120"/>
                <a:gd name="connsiteX24" fmla="*/ 1071880 w 6786880"/>
                <a:gd name="connsiteY24" fmla="*/ 421640 h 1468120"/>
                <a:gd name="connsiteX25" fmla="*/ 929640 w 6786880"/>
                <a:gd name="connsiteY25" fmla="*/ 416560 h 1468120"/>
                <a:gd name="connsiteX26" fmla="*/ 822960 w 6786880"/>
                <a:gd name="connsiteY26" fmla="*/ 411480 h 1468120"/>
                <a:gd name="connsiteX27" fmla="*/ 736600 w 6786880"/>
                <a:gd name="connsiteY27" fmla="*/ 401320 h 1468120"/>
                <a:gd name="connsiteX28" fmla="*/ 629920 w 6786880"/>
                <a:gd name="connsiteY28" fmla="*/ 340360 h 1468120"/>
                <a:gd name="connsiteX29" fmla="*/ 579120 w 6786880"/>
                <a:gd name="connsiteY29" fmla="*/ 299720 h 1468120"/>
                <a:gd name="connsiteX30" fmla="*/ 579120 w 6786880"/>
                <a:gd name="connsiteY30" fmla="*/ 162560 h 1468120"/>
                <a:gd name="connsiteX31" fmla="*/ 579120 w 6786880"/>
                <a:gd name="connsiteY31" fmla="*/ 76200 h 1468120"/>
                <a:gd name="connsiteX32" fmla="*/ 467360 w 6786880"/>
                <a:gd name="connsiteY32" fmla="*/ 45720 h 1468120"/>
                <a:gd name="connsiteX33" fmla="*/ 309880 w 6786880"/>
                <a:gd name="connsiteY33" fmla="*/ 20320 h 1468120"/>
                <a:gd name="connsiteX34" fmla="*/ 0 w 6786880"/>
                <a:gd name="connsiteY34" fmla="*/ 0 h 146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786880" h="1468120">
                  <a:moveTo>
                    <a:pt x="6786880" y="1468120"/>
                  </a:moveTo>
                  <a:lnTo>
                    <a:pt x="5105400" y="1468120"/>
                  </a:lnTo>
                  <a:lnTo>
                    <a:pt x="5105400" y="1422400"/>
                  </a:lnTo>
                  <a:lnTo>
                    <a:pt x="4739640" y="1422400"/>
                  </a:lnTo>
                  <a:lnTo>
                    <a:pt x="4739640" y="1402080"/>
                  </a:lnTo>
                  <a:lnTo>
                    <a:pt x="4668520" y="1402080"/>
                  </a:lnTo>
                  <a:lnTo>
                    <a:pt x="4668520" y="1325880"/>
                  </a:lnTo>
                  <a:lnTo>
                    <a:pt x="4384040" y="1325880"/>
                  </a:lnTo>
                  <a:lnTo>
                    <a:pt x="4384040" y="1305560"/>
                  </a:lnTo>
                  <a:lnTo>
                    <a:pt x="3952240" y="1305560"/>
                  </a:lnTo>
                  <a:lnTo>
                    <a:pt x="3962400" y="1264920"/>
                  </a:lnTo>
                  <a:lnTo>
                    <a:pt x="3794760" y="1264920"/>
                  </a:lnTo>
                  <a:lnTo>
                    <a:pt x="3657600" y="1264920"/>
                  </a:lnTo>
                  <a:lnTo>
                    <a:pt x="3657600" y="1264920"/>
                  </a:lnTo>
                  <a:lnTo>
                    <a:pt x="3408680" y="1264920"/>
                  </a:lnTo>
                  <a:lnTo>
                    <a:pt x="3388360" y="1102360"/>
                  </a:lnTo>
                  <a:lnTo>
                    <a:pt x="2870200" y="1102360"/>
                  </a:lnTo>
                  <a:lnTo>
                    <a:pt x="2799080" y="1016000"/>
                  </a:lnTo>
                  <a:lnTo>
                    <a:pt x="2275840" y="1016000"/>
                  </a:lnTo>
                  <a:lnTo>
                    <a:pt x="2230120" y="909320"/>
                  </a:lnTo>
                  <a:lnTo>
                    <a:pt x="1742440" y="909320"/>
                  </a:lnTo>
                  <a:lnTo>
                    <a:pt x="1696720" y="756920"/>
                  </a:lnTo>
                  <a:lnTo>
                    <a:pt x="1447800" y="756920"/>
                  </a:lnTo>
                  <a:lnTo>
                    <a:pt x="1168400" y="675640"/>
                  </a:lnTo>
                  <a:lnTo>
                    <a:pt x="1071880" y="421640"/>
                  </a:lnTo>
                  <a:lnTo>
                    <a:pt x="929640" y="416560"/>
                  </a:lnTo>
                  <a:lnTo>
                    <a:pt x="822960" y="411480"/>
                  </a:lnTo>
                  <a:lnTo>
                    <a:pt x="736600" y="401320"/>
                  </a:lnTo>
                  <a:lnTo>
                    <a:pt x="629920" y="340360"/>
                  </a:lnTo>
                  <a:lnTo>
                    <a:pt x="579120" y="299720"/>
                  </a:lnTo>
                  <a:lnTo>
                    <a:pt x="579120" y="162560"/>
                  </a:lnTo>
                  <a:lnTo>
                    <a:pt x="579120" y="76200"/>
                  </a:lnTo>
                  <a:lnTo>
                    <a:pt x="467360" y="45720"/>
                  </a:lnTo>
                  <a:lnTo>
                    <a:pt x="309880" y="20320"/>
                  </a:lnTo>
                  <a:lnTo>
                    <a:pt x="0" y="0"/>
                  </a:lnTo>
                </a:path>
              </a:pathLst>
            </a:custGeom>
            <a:noFill/>
            <a:ln w="38100">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grpSp>
      <p:sp>
        <p:nvSpPr>
          <p:cNvPr id="44" name="Text Box 4">
            <a:extLst>
              <a:ext uri="{FF2B5EF4-FFF2-40B4-BE49-F238E27FC236}">
                <a16:creationId xmlns:a16="http://schemas.microsoft.com/office/drawing/2014/main" xmlns="" id="{44D144F6-367C-E455-24C5-49D941ED8D24}"/>
              </a:ext>
            </a:extLst>
          </p:cNvPr>
          <p:cNvSpPr txBox="1">
            <a:spLocks noChangeArrowheads="1"/>
          </p:cNvSpPr>
          <p:nvPr/>
        </p:nvSpPr>
        <p:spPr bwMode="auto">
          <a:xfrm>
            <a:off x="5802858" y="4798264"/>
            <a:ext cx="6108143" cy="26161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100" dirty="0">
                <a:solidFill>
                  <a:prstClr val="black">
                    <a:lumMod val="65000"/>
                    <a:lumOff val="35000"/>
                  </a:prstClr>
                </a:solidFill>
                <a:latin typeface="Century Gothic" panose="020F0302020204030204"/>
                <a:ea typeface="+mn-ea"/>
                <a:cs typeface="Arial"/>
              </a:rPr>
              <a:t>Mois </a:t>
            </a:r>
            <a:r>
              <a:rPr lang="da-DK" sz="1100" dirty="0" err="1">
                <a:solidFill>
                  <a:prstClr val="black">
                    <a:lumMod val="65000"/>
                    <a:lumOff val="35000"/>
                  </a:prstClr>
                </a:solidFill>
                <a:latin typeface="Century Gothic" panose="020F0302020204030204"/>
                <a:ea typeface="+mn-ea"/>
                <a:cs typeface="Arial"/>
              </a:rPr>
              <a:t>après</a:t>
            </a:r>
            <a:r>
              <a:rPr lang="da-DK" sz="1100" dirty="0">
                <a:solidFill>
                  <a:prstClr val="black">
                    <a:lumMod val="65000"/>
                    <a:lumOff val="35000"/>
                  </a:prstClr>
                </a:solidFill>
                <a:latin typeface="Century Gothic" panose="020F0302020204030204"/>
                <a:ea typeface="+mn-ea"/>
                <a:cs typeface="Arial"/>
              </a:rPr>
              <a:t> la </a:t>
            </a:r>
            <a:r>
              <a:rPr lang="da-DK" sz="1100" dirty="0" err="1">
                <a:solidFill>
                  <a:prstClr val="black">
                    <a:lumMod val="65000"/>
                    <a:lumOff val="35000"/>
                  </a:prstClr>
                </a:solidFill>
                <a:latin typeface="Century Gothic" panose="020F0302020204030204"/>
                <a:ea typeface="+mn-ea"/>
                <a:cs typeface="Arial"/>
              </a:rPr>
              <a:t>randomisation</a:t>
            </a:r>
            <a:endParaRPr lang="da-DK" sz="1100" dirty="0">
              <a:solidFill>
                <a:prstClr val="black">
                  <a:lumMod val="65000"/>
                  <a:lumOff val="35000"/>
                </a:prstClr>
              </a:solidFill>
              <a:latin typeface="Century Gothic" panose="020F0302020204030204"/>
              <a:ea typeface="+mn-ea"/>
              <a:cs typeface="Arial"/>
            </a:endParaRPr>
          </a:p>
        </p:txBody>
      </p:sp>
      <p:sp>
        <p:nvSpPr>
          <p:cNvPr id="46" name="ZoneTexte 45">
            <a:extLst>
              <a:ext uri="{FF2B5EF4-FFF2-40B4-BE49-F238E27FC236}">
                <a16:creationId xmlns:a16="http://schemas.microsoft.com/office/drawing/2014/main" xmlns="" id="{83468702-8043-2904-7E8E-9B71333CA9E8}"/>
              </a:ext>
            </a:extLst>
          </p:cNvPr>
          <p:cNvSpPr txBox="1"/>
          <p:nvPr/>
        </p:nvSpPr>
        <p:spPr>
          <a:xfrm>
            <a:off x="9815624" y="3811579"/>
            <a:ext cx="1912622" cy="276999"/>
          </a:xfrm>
          <a:prstGeom prst="rect">
            <a:avLst/>
          </a:prstGeom>
          <a:solidFill>
            <a:schemeClr val="bg1"/>
          </a:solidFill>
          <a:ln>
            <a:solidFill>
              <a:schemeClr val="tx1">
                <a:lumMod val="50000"/>
                <a:lumOff val="50000"/>
              </a:schemeClr>
            </a:solidFill>
          </a:ln>
        </p:spPr>
        <p:txBody>
          <a:bodyPr wrap="square" rtlCol="0">
            <a:spAutoFit/>
          </a:bodyPr>
          <a:lstStyle/>
          <a:p>
            <a:pPr>
              <a:defRPr/>
            </a:pPr>
            <a:r>
              <a:rPr lang="fr-FR" sz="1200" dirty="0">
                <a:solidFill>
                  <a:prstClr val="black"/>
                </a:solidFill>
              </a:rPr>
              <a:t>Suivi </a:t>
            </a:r>
            <a:r>
              <a:rPr lang="fr-FR" sz="1200" dirty="0" smtClean="0">
                <a:solidFill>
                  <a:prstClr val="black"/>
                </a:solidFill>
              </a:rPr>
              <a:t>médian : </a:t>
            </a:r>
            <a:r>
              <a:rPr lang="fr-FR" sz="1200" dirty="0">
                <a:solidFill>
                  <a:prstClr val="black"/>
                </a:solidFill>
              </a:rPr>
              <a:t>17,4 mois</a:t>
            </a:r>
          </a:p>
        </p:txBody>
      </p:sp>
      <p:graphicFrame>
        <p:nvGraphicFramePr>
          <p:cNvPr id="47" name="Tableau 46">
            <a:extLst>
              <a:ext uri="{FF2B5EF4-FFF2-40B4-BE49-F238E27FC236}">
                <a16:creationId xmlns:a16="http://schemas.microsoft.com/office/drawing/2014/main" xmlns="" id="{D49C22EE-18AF-D88F-AC22-65B531302A19}"/>
              </a:ext>
            </a:extLst>
          </p:cNvPr>
          <p:cNvGraphicFramePr>
            <a:graphicFrameLocks noGrp="1"/>
          </p:cNvGraphicFramePr>
          <p:nvPr>
            <p:extLst>
              <p:ext uri="{D42A27DB-BD31-4B8C-83A1-F6EECF244321}">
                <p14:modId xmlns:p14="http://schemas.microsoft.com/office/powerpoint/2010/main" val="1476351959"/>
              </p:ext>
            </p:extLst>
          </p:nvPr>
        </p:nvGraphicFramePr>
        <p:xfrm>
          <a:off x="5709188" y="4945908"/>
          <a:ext cx="6105573" cy="717351"/>
        </p:xfrm>
        <a:graphic>
          <a:graphicData uri="http://schemas.openxmlformats.org/drawingml/2006/table">
            <a:tbl>
              <a:tblPr firstRow="1" bandRow="1">
                <a:tableStyleId>{5C22544A-7EE6-4342-B048-85BDC9FD1C3A}</a:tableStyleId>
              </a:tblPr>
              <a:tblGrid>
                <a:gridCol w="494537">
                  <a:extLst>
                    <a:ext uri="{9D8B030D-6E8A-4147-A177-3AD203B41FA5}">
                      <a16:colId xmlns:a16="http://schemas.microsoft.com/office/drawing/2014/main" xmlns="" val="20001"/>
                    </a:ext>
                  </a:extLst>
                </a:gridCol>
                <a:gridCol w="494537">
                  <a:extLst>
                    <a:ext uri="{9D8B030D-6E8A-4147-A177-3AD203B41FA5}">
                      <a16:colId xmlns:a16="http://schemas.microsoft.com/office/drawing/2014/main" xmlns="" val="20006"/>
                    </a:ext>
                  </a:extLst>
                </a:gridCol>
                <a:gridCol w="442283">
                  <a:extLst>
                    <a:ext uri="{9D8B030D-6E8A-4147-A177-3AD203B41FA5}">
                      <a16:colId xmlns:a16="http://schemas.microsoft.com/office/drawing/2014/main" xmlns="" val="20002"/>
                    </a:ext>
                  </a:extLst>
                </a:gridCol>
                <a:gridCol w="503353">
                  <a:extLst>
                    <a:ext uri="{9D8B030D-6E8A-4147-A177-3AD203B41FA5}">
                      <a16:colId xmlns:a16="http://schemas.microsoft.com/office/drawing/2014/main" xmlns="" val="20007"/>
                    </a:ext>
                  </a:extLst>
                </a:gridCol>
                <a:gridCol w="554592">
                  <a:extLst>
                    <a:ext uri="{9D8B030D-6E8A-4147-A177-3AD203B41FA5}">
                      <a16:colId xmlns:a16="http://schemas.microsoft.com/office/drawing/2014/main" xmlns="" val="20003"/>
                    </a:ext>
                  </a:extLst>
                </a:gridCol>
                <a:gridCol w="463292">
                  <a:extLst>
                    <a:ext uri="{9D8B030D-6E8A-4147-A177-3AD203B41FA5}">
                      <a16:colId xmlns:a16="http://schemas.microsoft.com/office/drawing/2014/main" xmlns="" val="20008"/>
                    </a:ext>
                  </a:extLst>
                </a:gridCol>
                <a:gridCol w="453922">
                  <a:extLst>
                    <a:ext uri="{9D8B030D-6E8A-4147-A177-3AD203B41FA5}">
                      <a16:colId xmlns:a16="http://schemas.microsoft.com/office/drawing/2014/main" xmlns="" val="20004"/>
                    </a:ext>
                  </a:extLst>
                </a:gridCol>
                <a:gridCol w="522699">
                  <a:extLst>
                    <a:ext uri="{9D8B030D-6E8A-4147-A177-3AD203B41FA5}">
                      <a16:colId xmlns:a16="http://schemas.microsoft.com/office/drawing/2014/main" xmlns="" val="20009"/>
                    </a:ext>
                  </a:extLst>
                </a:gridCol>
                <a:gridCol w="426410">
                  <a:extLst>
                    <a:ext uri="{9D8B030D-6E8A-4147-A177-3AD203B41FA5}">
                      <a16:colId xmlns:a16="http://schemas.microsoft.com/office/drawing/2014/main" xmlns="" val="20005"/>
                    </a:ext>
                  </a:extLst>
                </a:gridCol>
                <a:gridCol w="488308">
                  <a:extLst>
                    <a:ext uri="{9D8B030D-6E8A-4147-A177-3AD203B41FA5}">
                      <a16:colId xmlns:a16="http://schemas.microsoft.com/office/drawing/2014/main" xmlns="" val="20010"/>
                    </a:ext>
                  </a:extLst>
                </a:gridCol>
                <a:gridCol w="488308">
                  <a:extLst>
                    <a:ext uri="{9D8B030D-6E8A-4147-A177-3AD203B41FA5}">
                      <a16:colId xmlns:a16="http://schemas.microsoft.com/office/drawing/2014/main" xmlns="" val="20011"/>
                    </a:ext>
                  </a:extLst>
                </a:gridCol>
                <a:gridCol w="488308">
                  <a:extLst>
                    <a:ext uri="{9D8B030D-6E8A-4147-A177-3AD203B41FA5}">
                      <a16:colId xmlns:a16="http://schemas.microsoft.com/office/drawing/2014/main" xmlns="" val="20012"/>
                    </a:ext>
                  </a:extLst>
                </a:gridCol>
                <a:gridCol w="285024">
                  <a:extLst>
                    <a:ext uri="{9D8B030D-6E8A-4147-A177-3AD203B41FA5}">
                      <a16:colId xmlns:a16="http://schemas.microsoft.com/office/drawing/2014/main" xmlns="" val="20013"/>
                    </a:ext>
                  </a:extLst>
                </a:gridCol>
              </a:tblGrid>
              <a:tr h="314611">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7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7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43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334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305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290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268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211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2"/>
                          </a:solidFill>
                        </a:rPr>
                        <a:t>139</a:t>
                      </a:r>
                      <a:endParaRPr lang="fr-FR" sz="9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bg2"/>
                          </a:solidFill>
                        </a:rPr>
                        <a:t>97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2"/>
                          </a:solidFill>
                        </a:rPr>
                        <a:t>63</a:t>
                      </a:r>
                      <a:endParaRPr lang="fr-FR" sz="9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2"/>
                          </a:solidFill>
                        </a:rPr>
                        <a:t>37</a:t>
                      </a:r>
                      <a:endParaRPr lang="fr-FR" sz="9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2"/>
                          </a:solidFill>
                        </a:rPr>
                        <a:t>22</a:t>
                      </a:r>
                      <a:endParaRPr lang="fr-FR" sz="900" b="1" dirty="0">
                        <a:solidFill>
                          <a:schemeClr val="bg2"/>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2"/>
                          </a:solidFill>
                        </a:rPr>
                        <a:t>9</a:t>
                      </a:r>
                      <a:endParaRPr lang="fr-FR" sz="900" b="1" dirty="0">
                        <a:solidFill>
                          <a:schemeClr val="bg2"/>
                        </a:solidFill>
                      </a:endParaRPr>
                    </a:p>
                  </a:txBody>
                  <a:tcPr marL="0" marR="0" marT="0" marB="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2"/>
                          </a:solidFill>
                        </a:rPr>
                        <a:t>1</a:t>
                      </a:r>
                      <a:endParaRPr lang="fr-FR" sz="900" b="1" dirty="0">
                        <a:solidFill>
                          <a:schemeClr val="bg2"/>
                        </a:solidFill>
                      </a:endParaRPr>
                    </a:p>
                  </a:txBody>
                  <a:tcPr marL="0" marR="0" marT="0" marB="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bg2"/>
                          </a:solidFill>
                        </a:rPr>
                        <a:t>NE</a:t>
                      </a:r>
                      <a:endParaRPr lang="fr-FR" sz="900" b="1" dirty="0">
                        <a:solidFill>
                          <a:schemeClr val="bg2"/>
                        </a:solidFill>
                      </a:endParaRPr>
                    </a:p>
                  </a:txBody>
                  <a:tcPr marL="0" marR="0" marT="0" marB="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83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334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accent3"/>
                          </a:solidFill>
                        </a:rPr>
                        <a:t>283</a:t>
                      </a: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245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214</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179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131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93</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57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36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6</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1</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NE</a:t>
                      </a: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48" name="Rectangle 47">
            <a:extLst>
              <a:ext uri="{FF2B5EF4-FFF2-40B4-BE49-F238E27FC236}">
                <a16:creationId xmlns:a16="http://schemas.microsoft.com/office/drawing/2014/main" xmlns="" id="{CC724340-82C0-DFC6-551F-04B759D86435}"/>
              </a:ext>
            </a:extLst>
          </p:cNvPr>
          <p:cNvSpPr/>
          <p:nvPr/>
        </p:nvSpPr>
        <p:spPr>
          <a:xfrm>
            <a:off x="5305167" y="4962984"/>
            <a:ext cx="1370265" cy="253916"/>
          </a:xfrm>
          <a:prstGeom prst="rect">
            <a:avLst/>
          </a:prstGeom>
        </p:spPr>
        <p:txBody>
          <a:bodyPr wrap="square">
            <a:spAutoFit/>
          </a:bodyPr>
          <a:lstStyle/>
          <a:p>
            <a:pPr algn="r" defTabSz="457200">
              <a:defRPr/>
            </a:pPr>
            <a:r>
              <a:rPr lang="fr-FR" sz="1050" dirty="0">
                <a:solidFill>
                  <a:prstClr val="black">
                    <a:lumMod val="65000"/>
                    <a:lumOff val="35000"/>
                  </a:prstClr>
                </a:solidFill>
              </a:rPr>
              <a:t>Nb à risque</a:t>
            </a:r>
          </a:p>
        </p:txBody>
      </p:sp>
      <p:sp>
        <p:nvSpPr>
          <p:cNvPr id="49" name="Rectangle à coins arrondis 33">
            <a:extLst>
              <a:ext uri="{FF2B5EF4-FFF2-40B4-BE49-F238E27FC236}">
                <a16:creationId xmlns:a16="http://schemas.microsoft.com/office/drawing/2014/main" xmlns="" id="{07DC04E2-A176-739A-417D-A5CAC7276E37}"/>
              </a:ext>
            </a:extLst>
          </p:cNvPr>
          <p:cNvSpPr/>
          <p:nvPr/>
        </p:nvSpPr>
        <p:spPr>
          <a:xfrm>
            <a:off x="5302594" y="1825051"/>
            <a:ext cx="6605833" cy="3913019"/>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400">
              <a:solidFill>
                <a:prstClr val="white"/>
              </a:solidFill>
              <a:cs typeface="Arial" panose="020B0604020202020204" pitchFamily="34" charset="0"/>
            </a:endParaRPr>
          </a:p>
        </p:txBody>
      </p:sp>
      <p:graphicFrame>
        <p:nvGraphicFramePr>
          <p:cNvPr id="45" name="Tableau 44">
            <a:extLst>
              <a:ext uri="{FF2B5EF4-FFF2-40B4-BE49-F238E27FC236}">
                <a16:creationId xmlns:a16="http://schemas.microsoft.com/office/drawing/2014/main" xmlns="" id="{19985190-D574-56A4-5240-27BFEA5AE346}"/>
              </a:ext>
            </a:extLst>
          </p:cNvPr>
          <p:cNvGraphicFramePr>
            <a:graphicFrameLocks noGrp="1"/>
          </p:cNvGraphicFramePr>
          <p:nvPr>
            <p:extLst>
              <p:ext uri="{D42A27DB-BD31-4B8C-83A1-F6EECF244321}">
                <p14:modId xmlns:p14="http://schemas.microsoft.com/office/powerpoint/2010/main" val="747565096"/>
              </p:ext>
            </p:extLst>
          </p:nvPr>
        </p:nvGraphicFramePr>
        <p:xfrm>
          <a:off x="8460258" y="1306067"/>
          <a:ext cx="3484607" cy="919280"/>
        </p:xfrm>
        <a:graphic>
          <a:graphicData uri="http://schemas.openxmlformats.org/drawingml/2006/table">
            <a:tbl>
              <a:tblPr firstRow="1" bandRow="1">
                <a:tableStyleId>{5C22544A-7EE6-4342-B048-85BDC9FD1C3A}</a:tableStyleId>
              </a:tblPr>
              <a:tblGrid>
                <a:gridCol w="1004853">
                  <a:extLst>
                    <a:ext uri="{9D8B030D-6E8A-4147-A177-3AD203B41FA5}">
                      <a16:colId xmlns:a16="http://schemas.microsoft.com/office/drawing/2014/main" xmlns="" val="20000"/>
                    </a:ext>
                  </a:extLst>
                </a:gridCol>
                <a:gridCol w="962848">
                  <a:extLst>
                    <a:ext uri="{9D8B030D-6E8A-4147-A177-3AD203B41FA5}">
                      <a16:colId xmlns:a16="http://schemas.microsoft.com/office/drawing/2014/main" xmlns="" val="20002"/>
                    </a:ext>
                  </a:extLst>
                </a:gridCol>
                <a:gridCol w="1093167">
                  <a:extLst>
                    <a:ext uri="{9D8B030D-6E8A-4147-A177-3AD203B41FA5}">
                      <a16:colId xmlns:a16="http://schemas.microsoft.com/office/drawing/2014/main" xmlns="" val="20003"/>
                    </a:ext>
                  </a:extLst>
                </a:gridCol>
                <a:gridCol w="423739">
                  <a:extLst>
                    <a:ext uri="{9D8B030D-6E8A-4147-A177-3AD203B41FA5}">
                      <a16:colId xmlns:a16="http://schemas.microsoft.com/office/drawing/2014/main" xmlns="" val="20001"/>
                    </a:ext>
                  </a:extLst>
                </a:gridCol>
              </a:tblGrid>
              <a:tr h="321701">
                <a:tc>
                  <a:txBody>
                    <a:bodyPr/>
                    <a:lstStyle/>
                    <a:p>
                      <a:pPr algn="ctr">
                        <a:lnSpc>
                          <a:spcPts val="1300"/>
                        </a:lnSpc>
                      </a:pPr>
                      <a:endParaRPr lang="fr-FR" sz="800" b="0" dirty="0">
                        <a:solidFill>
                          <a:schemeClr val="tx1"/>
                        </a:solidFill>
                        <a:latin typeface="+mj-lt"/>
                        <a:cs typeface="Arial" panose="020B0604020202020204" pitchFamily="34" charset="0"/>
                      </a:endParaRPr>
                    </a:p>
                  </a:txBody>
                  <a:tcPr marL="41307" marR="41307" marT="52460" marB="524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300"/>
                        </a:lnSpc>
                      </a:pPr>
                      <a:r>
                        <a:rPr lang="fr-FR" sz="800" b="0" dirty="0">
                          <a:solidFill>
                            <a:schemeClr val="tx1"/>
                          </a:solidFill>
                          <a:latin typeface="+mj-lt"/>
                          <a:cs typeface="Arial" panose="020B0604020202020204" pitchFamily="34" charset="0"/>
                        </a:rPr>
                        <a:t>SSR médiane</a:t>
                      </a:r>
                      <a:br>
                        <a:rPr lang="fr-FR" sz="800" b="0" dirty="0">
                          <a:solidFill>
                            <a:schemeClr val="tx1"/>
                          </a:solidFill>
                          <a:latin typeface="+mj-lt"/>
                          <a:cs typeface="Arial" panose="020B0604020202020204" pitchFamily="34" charset="0"/>
                        </a:rPr>
                      </a:br>
                      <a:r>
                        <a:rPr lang="fr-FR" sz="800" b="0" dirty="0" smtClean="0">
                          <a:solidFill>
                            <a:schemeClr val="tx1"/>
                          </a:solidFill>
                          <a:latin typeface="+mj-lt"/>
                          <a:cs typeface="Arial" panose="020B0604020202020204" pitchFamily="34" charset="0"/>
                        </a:rPr>
                        <a:t>(IC95%), mois</a:t>
                      </a:r>
                      <a:endParaRPr lang="fr-FR" sz="800" b="0" dirty="0">
                        <a:solidFill>
                          <a:schemeClr val="tx1"/>
                        </a:solidFill>
                        <a:latin typeface="+mj-lt"/>
                        <a:cs typeface="Arial" panose="020B0604020202020204" pitchFamily="34" charset="0"/>
                      </a:endParaRPr>
                    </a:p>
                  </a:txBody>
                  <a:tcPr marL="41307" marR="41307" marT="52460" marB="524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300"/>
                        </a:lnSpc>
                        <a:spcBef>
                          <a:spcPts val="0"/>
                        </a:spcBef>
                        <a:spcAft>
                          <a:spcPts val="0"/>
                        </a:spcAft>
                        <a:buClrTx/>
                        <a:buSzTx/>
                        <a:buFontTx/>
                        <a:buNone/>
                        <a:tabLst/>
                        <a:defRPr/>
                      </a:pPr>
                      <a:r>
                        <a:rPr lang="fr-FR" sz="800" b="0" dirty="0">
                          <a:solidFill>
                            <a:schemeClr val="tx1"/>
                          </a:solidFill>
                          <a:latin typeface="+mj-lt"/>
                          <a:cs typeface="Arial" panose="020B0604020202020204" pitchFamily="34" charset="0"/>
                        </a:rPr>
                        <a:t>HR </a:t>
                      </a:r>
                      <a:endParaRPr lang="fr-FR" sz="800" b="0" dirty="0" smtClean="0">
                        <a:solidFill>
                          <a:schemeClr val="tx1"/>
                        </a:solidFill>
                        <a:latin typeface="+mj-lt"/>
                        <a:cs typeface="Arial" panose="020B0604020202020204" pitchFamily="34" charset="0"/>
                      </a:endParaRPr>
                    </a:p>
                    <a:p>
                      <a:pPr marL="0" marR="0" lvl="0" indent="0" algn="ctr" defTabSz="609585" rtl="0" eaLnBrk="1" fontAlgn="auto" latinLnBrk="0" hangingPunct="1">
                        <a:lnSpc>
                          <a:spcPts val="1300"/>
                        </a:lnSpc>
                        <a:spcBef>
                          <a:spcPts val="0"/>
                        </a:spcBef>
                        <a:spcAft>
                          <a:spcPts val="0"/>
                        </a:spcAft>
                        <a:buClrTx/>
                        <a:buSzTx/>
                        <a:buFontTx/>
                        <a:buNone/>
                        <a:tabLst/>
                        <a:defRPr/>
                      </a:pPr>
                      <a:r>
                        <a:rPr lang="fr-FR" sz="800" b="0" dirty="0" smtClean="0">
                          <a:solidFill>
                            <a:schemeClr val="tx1"/>
                          </a:solidFill>
                          <a:latin typeface="+mj-lt"/>
                          <a:cs typeface="Arial" panose="020B0604020202020204" pitchFamily="34" charset="0"/>
                        </a:rPr>
                        <a:t>(IC95%</a:t>
                      </a:r>
                      <a:r>
                        <a:rPr lang="fr-FR" sz="800" b="0" baseline="0" dirty="0" smtClean="0">
                          <a:solidFill>
                            <a:schemeClr val="tx1"/>
                          </a:solidFill>
                          <a:latin typeface="+mj-lt"/>
                          <a:cs typeface="Arial" panose="020B0604020202020204" pitchFamily="34" charset="0"/>
                        </a:rPr>
                        <a:t> </a:t>
                      </a:r>
                      <a:r>
                        <a:rPr lang="fr-FR" sz="800" b="0" dirty="0" smtClean="0">
                          <a:solidFill>
                            <a:schemeClr val="tx1"/>
                          </a:solidFill>
                          <a:latin typeface="+mj-lt"/>
                          <a:cs typeface="Arial" panose="020B0604020202020204" pitchFamily="34" charset="0"/>
                        </a:rPr>
                        <a:t>0,56 - 0,93</a:t>
                      </a:r>
                      <a:r>
                        <a:rPr lang="fr-FR" sz="800" b="0" dirty="0">
                          <a:solidFill>
                            <a:schemeClr val="tx1"/>
                          </a:solidFill>
                          <a:latin typeface="+mj-lt"/>
                          <a:cs typeface="Arial" panose="020B0604020202020204" pitchFamily="34" charset="0"/>
                        </a:rPr>
                        <a:t>)</a:t>
                      </a:r>
                    </a:p>
                  </a:txBody>
                  <a:tcPr marL="41307" marR="41307" marT="52460" marB="524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800" b="0" i="1" dirty="0" smtClean="0">
                          <a:solidFill>
                            <a:schemeClr val="tx1"/>
                          </a:solidFill>
                          <a:latin typeface="+mj-lt"/>
                          <a:cs typeface="Arial" panose="020B0604020202020204" pitchFamily="34" charset="0"/>
                        </a:rPr>
                        <a:t>p</a:t>
                      </a:r>
                      <a:endParaRPr lang="fr-FR" sz="800" b="0" dirty="0">
                        <a:solidFill>
                          <a:schemeClr val="tx1"/>
                        </a:solidFill>
                        <a:latin typeface="+mj-lt"/>
                        <a:cs typeface="Arial" panose="020B0604020202020204" pitchFamily="34" charset="0"/>
                      </a:endParaRPr>
                    </a:p>
                  </a:txBody>
                  <a:tcPr marL="41307" marR="41307" marT="52460" marB="524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dirty="0" err="1" smtClean="0">
                          <a:solidFill>
                            <a:srgbClr val="005086"/>
                          </a:solidFill>
                          <a:latin typeface="+mj-lt"/>
                          <a:cs typeface="Arial" panose="020B0604020202020204" pitchFamily="34" charset="0"/>
                        </a:rPr>
                        <a:t>Atézo</a:t>
                      </a:r>
                      <a:r>
                        <a:rPr lang="fr-FR" sz="900" b="1" dirty="0" smtClean="0">
                          <a:solidFill>
                            <a:srgbClr val="005086"/>
                          </a:solidFill>
                          <a:latin typeface="+mj-lt"/>
                          <a:cs typeface="Arial" panose="020B0604020202020204" pitchFamily="34" charset="0"/>
                        </a:rPr>
                        <a:t> </a:t>
                      </a:r>
                      <a:r>
                        <a:rPr lang="fr-FR" sz="900" b="1" dirty="0">
                          <a:solidFill>
                            <a:srgbClr val="005086"/>
                          </a:solidFill>
                          <a:latin typeface="+mj-lt"/>
                          <a:cs typeface="Arial" panose="020B0604020202020204" pitchFamily="34" charset="0"/>
                        </a:rPr>
                        <a:t>+ </a:t>
                      </a:r>
                      <a:r>
                        <a:rPr lang="fr-FR" sz="900" b="1" dirty="0" err="1" smtClean="0">
                          <a:solidFill>
                            <a:srgbClr val="005086"/>
                          </a:solidFill>
                          <a:latin typeface="+mj-lt"/>
                          <a:cs typeface="Arial" panose="020B0604020202020204" pitchFamily="34" charset="0"/>
                        </a:rPr>
                        <a:t>béva</a:t>
                      </a:r>
                      <a:endParaRPr lang="fr-FR" sz="900" b="1" dirty="0">
                        <a:solidFill>
                          <a:srgbClr val="005086"/>
                        </a:solidFill>
                        <a:latin typeface="+mj-lt"/>
                        <a:cs typeface="Arial" panose="020B0604020202020204" pitchFamily="34" charset="0"/>
                      </a:endParaRPr>
                    </a:p>
                  </a:txBody>
                  <a:tcPr marL="41307" marR="41307" marT="52460" marB="524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900" b="1" dirty="0">
                          <a:solidFill>
                            <a:schemeClr val="tx1"/>
                          </a:solidFill>
                          <a:latin typeface="+mj-lt"/>
                          <a:cs typeface="Arial" panose="020B0604020202020204" pitchFamily="34" charset="0"/>
                        </a:rPr>
                        <a:t>NE (</a:t>
                      </a:r>
                      <a:r>
                        <a:rPr lang="fr-FR" sz="900" b="1" dirty="0" smtClean="0">
                          <a:solidFill>
                            <a:schemeClr val="tx1"/>
                          </a:solidFill>
                          <a:latin typeface="+mj-lt"/>
                          <a:cs typeface="Arial" panose="020B0604020202020204" pitchFamily="34" charset="0"/>
                        </a:rPr>
                        <a:t>22,1- </a:t>
                      </a:r>
                      <a:r>
                        <a:rPr lang="fr-FR" sz="900" b="1" dirty="0">
                          <a:solidFill>
                            <a:schemeClr val="tx1"/>
                          </a:solidFill>
                          <a:latin typeface="+mj-lt"/>
                          <a:cs typeface="Arial" panose="020B0604020202020204" pitchFamily="34" charset="0"/>
                        </a:rPr>
                        <a:t>NE)</a:t>
                      </a:r>
                    </a:p>
                  </a:txBody>
                  <a:tcPr marL="41307" marR="41307" marT="52460" marB="524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900" b="1" dirty="0" smtClean="0">
                          <a:solidFill>
                            <a:schemeClr val="tx1"/>
                          </a:solidFill>
                          <a:latin typeface="+mj-lt"/>
                          <a:cs typeface="Arial" panose="020B0604020202020204" pitchFamily="34" charset="0"/>
                        </a:rPr>
                        <a:t>0,72</a:t>
                      </a:r>
                      <a:endParaRPr lang="fr-FR" sz="900" b="1" dirty="0">
                        <a:solidFill>
                          <a:schemeClr val="tx1"/>
                        </a:solidFill>
                        <a:latin typeface="+mj-lt"/>
                        <a:cs typeface="Arial" panose="020B0604020202020204" pitchFamily="34" charset="0"/>
                      </a:endParaRPr>
                    </a:p>
                  </a:txBody>
                  <a:tcPr marL="41307" marR="41307" marT="52460" marB="524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tx1"/>
                          </a:solidFill>
                          <a:latin typeface="+mj-lt"/>
                          <a:cs typeface="Arial" panose="020B0604020202020204" pitchFamily="34" charset="0"/>
                        </a:rPr>
                        <a:t>0,012</a:t>
                      </a:r>
                      <a:endParaRPr lang="fr-FR" sz="900" b="1" dirty="0">
                        <a:solidFill>
                          <a:schemeClr val="tx1"/>
                        </a:solidFill>
                        <a:latin typeface="+mj-lt"/>
                        <a:cs typeface="Arial" panose="020B0604020202020204" pitchFamily="34" charset="0"/>
                      </a:endParaRPr>
                    </a:p>
                  </a:txBody>
                  <a:tcPr marL="41307" marR="41307" marT="52460" marB="5246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dirty="0">
                          <a:solidFill>
                            <a:srgbClr val="FD7E4E"/>
                          </a:solidFill>
                          <a:latin typeface="+mj-lt"/>
                          <a:cs typeface="Arial" panose="020B0604020202020204" pitchFamily="34" charset="0"/>
                        </a:rPr>
                        <a:t>S</a:t>
                      </a:r>
                      <a:r>
                        <a:rPr lang="fr-FR" sz="900" b="1" dirty="0" smtClean="0">
                          <a:solidFill>
                            <a:srgbClr val="FD7E4E"/>
                          </a:solidFill>
                          <a:latin typeface="+mj-lt"/>
                          <a:cs typeface="Arial" panose="020B0604020202020204" pitchFamily="34" charset="0"/>
                        </a:rPr>
                        <a:t>urveillance</a:t>
                      </a:r>
                      <a:endParaRPr lang="fr-FR" sz="900" b="1" dirty="0">
                        <a:solidFill>
                          <a:srgbClr val="FD7E4E"/>
                        </a:solidFill>
                        <a:latin typeface="+mj-lt"/>
                        <a:cs typeface="Arial" panose="020B0604020202020204" pitchFamily="34" charset="0"/>
                      </a:endParaRPr>
                    </a:p>
                  </a:txBody>
                  <a:tcPr marL="41307" marR="41307" marT="52460" marB="524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900" b="1" kern="1200" dirty="0">
                          <a:solidFill>
                            <a:schemeClr val="tx1"/>
                          </a:solidFill>
                          <a:latin typeface="+mn-lt"/>
                          <a:ea typeface="+mn-ea"/>
                          <a:cs typeface="Arial" panose="020B0604020202020204" pitchFamily="34" charset="0"/>
                        </a:rPr>
                        <a:t>NE (</a:t>
                      </a:r>
                      <a:r>
                        <a:rPr lang="fr-FR" sz="900" b="1" kern="1200" dirty="0" smtClean="0">
                          <a:solidFill>
                            <a:schemeClr val="tx1"/>
                          </a:solidFill>
                          <a:latin typeface="+mn-lt"/>
                          <a:ea typeface="+mn-ea"/>
                          <a:cs typeface="Arial" panose="020B0604020202020204" pitchFamily="34" charset="0"/>
                        </a:rPr>
                        <a:t>22,4 -NE</a:t>
                      </a:r>
                      <a:r>
                        <a:rPr lang="fr-FR" sz="900" b="1" kern="1200" dirty="0">
                          <a:solidFill>
                            <a:schemeClr val="tx1"/>
                          </a:solidFill>
                          <a:latin typeface="+mn-lt"/>
                          <a:ea typeface="+mn-ea"/>
                          <a:cs typeface="Arial" panose="020B0604020202020204" pitchFamily="34" charset="0"/>
                        </a:rPr>
                        <a:t>)</a:t>
                      </a:r>
                    </a:p>
                  </a:txBody>
                  <a:tcPr marL="41307" marR="41307" marT="52460" marB="524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100"/>
                        </a:lnSpc>
                      </a:pPr>
                      <a:endParaRPr lang="fr-FR" sz="900" b="1" dirty="0">
                        <a:solidFill>
                          <a:schemeClr val="bg2"/>
                        </a:solidFill>
                        <a:latin typeface="Arial" panose="020B0604020202020204" pitchFamily="34" charset="0"/>
                        <a:cs typeface="Arial" panose="020B0604020202020204" pitchFamily="34" charset="0"/>
                      </a:endParaRPr>
                    </a:p>
                  </a:txBody>
                  <a:tcPr marL="36000" marR="36000" anchor="ctr">
                    <a:lnL w="9525" cap="flat" cmpd="sng" algn="ctr">
                      <a:solidFill>
                        <a:schemeClr val="accent4">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4">
                          <a:lumMod val="20000"/>
                          <a:lumOff val="80000"/>
                        </a:schemeClr>
                      </a:solidFill>
                      <a:prstDash val="solid"/>
                      <a:round/>
                      <a:headEnd type="none" w="med" len="med"/>
                      <a:tailEnd type="none" w="med" len="med"/>
                    </a:lnT>
                    <a:lnB w="9525" cap="flat" cmpd="sng" algn="ctr">
                      <a:solidFill>
                        <a:schemeClr val="accent4">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986151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1565819" y="1862415"/>
            <a:ext cx="8216900" cy="659925"/>
          </a:xfrm>
          <a:prstGeom prst="rect">
            <a:avLst/>
          </a:prstGeom>
        </p:spPr>
        <p:txBody>
          <a:bodyPr lIns="0" tIns="0" rIns="0" bIns="0"/>
          <a:lstStyle/>
          <a:p>
            <a:pPr fontAlgn="base">
              <a:lnSpc>
                <a:spcPct val="90000"/>
              </a:lnSpc>
              <a:spcBef>
                <a:spcPts val="2250"/>
              </a:spcBef>
              <a:spcAft>
                <a:spcPct val="0"/>
              </a:spcAft>
            </a:pPr>
            <a:endParaRPr lang="fr-FR" altLang="fr-FR" b="1" dirty="0">
              <a:solidFill>
                <a:srgbClr val="002C4C"/>
              </a:solidFill>
              <a:cs typeface="Arial" panose="020B0604020202020204" pitchFamily="34" charset="0"/>
            </a:endParaRPr>
          </a:p>
        </p:txBody>
      </p:sp>
      <p:sp>
        <p:nvSpPr>
          <p:cNvPr id="5" name="Titre 4"/>
          <p:cNvSpPr>
            <a:spLocks noGrp="1"/>
          </p:cNvSpPr>
          <p:nvPr>
            <p:ph type="title"/>
          </p:nvPr>
        </p:nvSpPr>
        <p:spPr>
          <a:xfrm>
            <a:off x="937845" y="125988"/>
            <a:ext cx="11254155" cy="584443"/>
          </a:xfrm>
        </p:spPr>
        <p:txBody>
          <a:bodyPr/>
          <a:lstStyle/>
          <a:p>
            <a:r>
              <a:rPr lang="fr-FR" dirty="0" smtClean="0"/>
              <a:t>Réponse 4</a:t>
            </a:r>
            <a:r>
              <a:rPr lang="fr-FR" dirty="0"/>
              <a:t/>
            </a:r>
            <a:br>
              <a:rPr lang="fr-FR" dirty="0"/>
            </a:br>
            <a:endParaRPr lang="fr-FR" dirty="0"/>
          </a:p>
        </p:txBody>
      </p:sp>
      <p:sp>
        <p:nvSpPr>
          <p:cNvPr id="6" name="Espace réservé du texte 5">
            <a:extLst>
              <a:ext uri="{FF2B5EF4-FFF2-40B4-BE49-F238E27FC236}">
                <a16:creationId xmlns:a16="http://schemas.microsoft.com/office/drawing/2014/main" xmlns="" id="{FC1C765F-E179-44AC-A83A-DB5AC207AB51}"/>
              </a:ext>
            </a:extLst>
          </p:cNvPr>
          <p:cNvSpPr>
            <a:spLocks noGrp="1"/>
          </p:cNvSpPr>
          <p:nvPr/>
        </p:nvSpPr>
        <p:spPr>
          <a:xfrm>
            <a:off x="1164247" y="678279"/>
            <a:ext cx="10635867" cy="1299722"/>
          </a:xfrm>
          <a:prstGeom prst="rect">
            <a:avLst/>
          </a:prstGeom>
        </p:spPr>
        <p:txBody>
          <a:bodyPr vert="horz" lIns="91440" tIns="45720" rIns="91440" bIns="45720" rtlCol="0">
            <a:noAutofit/>
          </a:bodyPr>
          <a:lstStyle/>
          <a:p>
            <a:pPr marL="315913" indent="-315913">
              <a:lnSpc>
                <a:spcPct val="150000"/>
              </a:lnSpc>
              <a:buClr>
                <a:srgbClr val="FF7F4D"/>
              </a:buClr>
              <a:buSzPct val="70000"/>
              <a:buFont typeface="Wingdings" panose="05000000000000000000" pitchFamily="2" charset="2"/>
              <a:buChar char="n"/>
            </a:pPr>
            <a:r>
              <a:rPr lang="fr-FR" altLang="fr-FR" b="1" dirty="0">
                <a:solidFill>
                  <a:srgbClr val="002C4C"/>
                </a:solidFill>
              </a:rPr>
              <a:t>Au </a:t>
            </a:r>
            <a:r>
              <a:rPr lang="fr-FR" altLang="fr-FR" b="1" dirty="0" smtClean="0">
                <a:solidFill>
                  <a:srgbClr val="002C4C"/>
                </a:solidFill>
              </a:rPr>
              <a:t>3</a:t>
            </a:r>
            <a:r>
              <a:rPr lang="fr-FR" altLang="fr-FR" b="1" baseline="30000" dirty="0" smtClean="0">
                <a:solidFill>
                  <a:srgbClr val="002C4C"/>
                </a:solidFill>
              </a:rPr>
              <a:t>ème</a:t>
            </a:r>
            <a:r>
              <a:rPr lang="fr-FR" altLang="fr-FR" b="1" dirty="0" smtClean="0">
                <a:solidFill>
                  <a:srgbClr val="002C4C"/>
                </a:solidFill>
              </a:rPr>
              <a:t> cycle le </a:t>
            </a:r>
            <a:r>
              <a:rPr lang="fr-FR" altLang="fr-FR" b="1" dirty="0">
                <a:solidFill>
                  <a:srgbClr val="002C4C"/>
                </a:solidFill>
              </a:rPr>
              <a:t>bilan hépatique objective une aggravation de la cytolyse hépatique à 15N et d’une cholestase (5N) avec une </a:t>
            </a:r>
            <a:r>
              <a:rPr lang="fr-FR" altLang="fr-FR" b="1" dirty="0" err="1">
                <a:solidFill>
                  <a:srgbClr val="002C4C"/>
                </a:solidFill>
              </a:rPr>
              <a:t>hyperbilirubinémie</a:t>
            </a:r>
            <a:r>
              <a:rPr lang="fr-FR" altLang="fr-FR" b="1" dirty="0">
                <a:solidFill>
                  <a:srgbClr val="002C4C"/>
                </a:solidFill>
              </a:rPr>
              <a:t> mixte à 2N. Vous concluez à une hépatite </a:t>
            </a:r>
            <a:r>
              <a:rPr lang="fr-FR" altLang="fr-FR" b="1" dirty="0" err="1">
                <a:solidFill>
                  <a:srgbClr val="002C4C"/>
                </a:solidFill>
              </a:rPr>
              <a:t>autoimmune</a:t>
            </a:r>
            <a:r>
              <a:rPr lang="fr-FR" altLang="fr-FR" b="1" dirty="0">
                <a:solidFill>
                  <a:srgbClr val="002C4C"/>
                </a:solidFill>
              </a:rPr>
              <a:t> confirmée par la biopsie hépatique (hépatite granulomateuse) </a:t>
            </a:r>
            <a:r>
              <a:rPr lang="fr-FR" altLang="fr-FR" b="1" dirty="0" smtClean="0">
                <a:solidFill>
                  <a:srgbClr val="002C4C"/>
                </a:solidFill>
              </a:rPr>
              <a:t>: </a:t>
            </a:r>
            <a:r>
              <a:rPr lang="fr-FR" altLang="fr-FR" b="1" dirty="0">
                <a:solidFill>
                  <a:srgbClr val="002C4C"/>
                </a:solidFill>
              </a:rPr>
              <a:t>Quelle est votre attitude ?</a:t>
            </a:r>
          </a:p>
          <a:p>
            <a:pPr marL="315913" indent="-315913">
              <a:lnSpc>
                <a:spcPct val="150000"/>
              </a:lnSpc>
              <a:buClr>
                <a:srgbClr val="FF7F4D"/>
              </a:buClr>
              <a:buSzPct val="70000"/>
              <a:buFont typeface="Wingdings" panose="05000000000000000000" pitchFamily="2" charset="2"/>
              <a:buChar char="n"/>
            </a:pPr>
            <a:endParaRPr lang="fr-FR" sz="1600" b="1" dirty="0">
              <a:solidFill>
                <a:srgbClr val="002C4C"/>
              </a:solidFill>
            </a:endParaRPr>
          </a:p>
        </p:txBody>
      </p:sp>
      <p:graphicFrame>
        <p:nvGraphicFramePr>
          <p:cNvPr id="7" name="Tableau 6"/>
          <p:cNvGraphicFramePr>
            <a:graphicFrameLocks noGrp="1"/>
          </p:cNvGraphicFramePr>
          <p:nvPr>
            <p:extLst/>
          </p:nvPr>
        </p:nvGraphicFramePr>
        <p:xfrm>
          <a:off x="2119086" y="2699657"/>
          <a:ext cx="8128000" cy="2977645"/>
        </p:xfrm>
        <a:graphic>
          <a:graphicData uri="http://schemas.openxmlformats.org/drawingml/2006/table">
            <a:tbl>
              <a:tblPr firstRow="1" bandRow="1">
                <a:tableStyleId>{0505E3EF-67EA-436B-97B2-0124C06EBD24}</a:tableStyleId>
              </a:tblPr>
              <a:tblGrid>
                <a:gridCol w="752124">
                  <a:extLst>
                    <a:ext uri="{9D8B030D-6E8A-4147-A177-3AD203B41FA5}">
                      <a16:colId xmlns:a16="http://schemas.microsoft.com/office/drawing/2014/main" xmlns="" val="1593310967"/>
                    </a:ext>
                  </a:extLst>
                </a:gridCol>
                <a:gridCol w="7375876">
                  <a:extLst>
                    <a:ext uri="{9D8B030D-6E8A-4147-A177-3AD203B41FA5}">
                      <a16:colId xmlns:a16="http://schemas.microsoft.com/office/drawing/2014/main" xmlns="" val="1736445385"/>
                    </a:ext>
                  </a:extLst>
                </a:gridCol>
              </a:tblGrid>
              <a:tr h="598156">
                <a:tc>
                  <a:txBody>
                    <a:bodyPr/>
                    <a:lstStyle/>
                    <a:p>
                      <a:pPr algn="ctr"/>
                      <a:r>
                        <a:rPr lang="fr-FR" b="1" dirty="0" smtClean="0">
                          <a:solidFill>
                            <a:srgbClr val="002C4C"/>
                          </a:solidFill>
                        </a:rPr>
                        <a:t>A</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Arrêt de l’immunothérapie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74508892"/>
                  </a:ext>
                </a:extLst>
              </a:tr>
              <a:tr h="579803">
                <a:tc>
                  <a:txBody>
                    <a:bodyPr/>
                    <a:lstStyle/>
                    <a:p>
                      <a:pPr algn="ctr"/>
                      <a:r>
                        <a:rPr lang="fr-FR" b="1" dirty="0" smtClean="0">
                          <a:solidFill>
                            <a:schemeClr val="bg1">
                              <a:lumMod val="75000"/>
                            </a:schemeClr>
                          </a:solidFill>
                        </a:rPr>
                        <a:t>B</a:t>
                      </a:r>
                      <a:endParaRPr lang="fr-FR" b="1" dirty="0">
                        <a:solidFill>
                          <a:schemeClr val="bg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smtClean="0">
                          <a:solidFill>
                            <a:schemeClr val="bg1">
                              <a:lumMod val="75000"/>
                            </a:schemeClr>
                          </a:solidFill>
                          <a:latin typeface="+mn-lt"/>
                          <a:ea typeface="+mn-ea"/>
                          <a:cs typeface="+mn-cs"/>
                        </a:rPr>
                        <a:t>Poursuite de l’immunothérapie à dose ajustée</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37514763"/>
                  </a:ext>
                </a:extLst>
              </a:tr>
              <a:tr h="579803">
                <a:tc>
                  <a:txBody>
                    <a:bodyPr/>
                    <a:lstStyle/>
                    <a:p>
                      <a:pPr algn="ctr"/>
                      <a:r>
                        <a:rPr lang="fr-FR" b="1" dirty="0" smtClean="0">
                          <a:solidFill>
                            <a:srgbClr val="002C4C"/>
                          </a:solidFill>
                        </a:rPr>
                        <a:t>C</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b="1" dirty="0" smtClean="0">
                          <a:solidFill>
                            <a:srgbClr val="002C4C"/>
                          </a:solidFill>
                        </a:rPr>
                        <a:t>Corticothérapie &lt; à 1 mg/kg/j</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287298"/>
                  </a:ext>
                </a:extLst>
              </a:tr>
              <a:tr h="579803">
                <a:tc>
                  <a:txBody>
                    <a:bodyPr/>
                    <a:lstStyle/>
                    <a:p>
                      <a:pPr algn="ctr"/>
                      <a:r>
                        <a:rPr lang="fr-FR" b="1" dirty="0" smtClean="0">
                          <a:solidFill>
                            <a:schemeClr val="bg1">
                              <a:lumMod val="75000"/>
                            </a:schemeClr>
                          </a:solidFill>
                        </a:rPr>
                        <a:t>D</a:t>
                      </a:r>
                      <a:endParaRPr lang="fr-FR" b="1" dirty="0">
                        <a:solidFill>
                          <a:schemeClr val="bg1">
                            <a:lumMod val="7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smtClean="0">
                          <a:solidFill>
                            <a:schemeClr val="bg1">
                              <a:lumMod val="75000"/>
                            </a:schemeClr>
                          </a:solidFill>
                          <a:latin typeface="+mn-lt"/>
                          <a:ea typeface="+mn-ea"/>
                          <a:cs typeface="+mn-cs"/>
                        </a:rPr>
                        <a:t>Switch de l’immunothérapie pour de l’atézolizumab + Bévacizumab</a:t>
                      </a:r>
                      <a:endParaRPr lang="fr-FR" sz="1800" b="1" kern="1200" dirty="0">
                        <a:solidFill>
                          <a:schemeClr val="bg1">
                            <a:lumMod val="75000"/>
                          </a:schemeClr>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37057053"/>
                  </a:ext>
                </a:extLst>
              </a:tr>
              <a:tr h="579803">
                <a:tc>
                  <a:txBody>
                    <a:bodyPr/>
                    <a:lstStyle/>
                    <a:p>
                      <a:pPr algn="ctr"/>
                      <a:r>
                        <a:rPr lang="fr-FR" b="1" dirty="0" smtClean="0">
                          <a:solidFill>
                            <a:srgbClr val="002C4C"/>
                          </a:solidFill>
                        </a:rPr>
                        <a:t>E</a:t>
                      </a:r>
                      <a:endParaRPr lang="fr-FR" b="1" dirty="0">
                        <a:solidFill>
                          <a:srgbClr val="002C4C"/>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r>
                        <a:rPr lang="fr-FR" sz="1800" b="1" kern="1200" dirty="0" smtClean="0">
                          <a:solidFill>
                            <a:srgbClr val="002C4C"/>
                          </a:solidFill>
                          <a:latin typeface="+mn-lt"/>
                          <a:ea typeface="+mn-ea"/>
                          <a:cs typeface="+mn-cs"/>
                        </a:rPr>
                        <a:t>Ajout de l’AUDC à la corticothérapie</a:t>
                      </a:r>
                      <a:endParaRPr lang="fr-FR" sz="1800" b="1" kern="1200" dirty="0">
                        <a:solidFill>
                          <a:srgbClr val="002C4C"/>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98674085"/>
                  </a:ext>
                </a:extLst>
              </a:tr>
            </a:tbl>
          </a:graphicData>
        </a:graphic>
      </p:graphicFrame>
    </p:spTree>
    <p:extLst>
      <p:ext uri="{BB962C8B-B14F-4D97-AF65-F5344CB8AC3E}">
        <p14:creationId xmlns:p14="http://schemas.microsoft.com/office/powerpoint/2010/main" val="2076809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3">
            <a:extLst>
              <a:ext uri="{FF2B5EF4-FFF2-40B4-BE49-F238E27FC236}">
                <a16:creationId xmlns:a16="http://schemas.microsoft.com/office/drawing/2014/main" xmlns="" id="{8C181DF3-22AF-47D6-261E-E2A7C2ED29D3}"/>
              </a:ext>
            </a:extLst>
          </p:cNvPr>
          <p:cNvSpPr txBox="1">
            <a:spLocks/>
          </p:cNvSpPr>
          <p:nvPr/>
        </p:nvSpPr>
        <p:spPr>
          <a:xfrm>
            <a:off x="7995831" y="6440325"/>
            <a:ext cx="4074913" cy="246887"/>
          </a:xfrm>
          <a:prstGeom prst="rect">
            <a:avLst/>
          </a:prstGeom>
        </p:spPr>
        <p:txBody>
          <a:bodyPr vert="horz" lIns="91440" tIns="45720" rIns="91440" bIns="0" rtlCol="0" anchor="b">
            <a:normAutofit/>
          </a:bodyPr>
          <a:lstStyle>
            <a:lvl1pPr marL="0" indent="0" algn="l" defTabSz="914400" rtl="0" eaLnBrk="1" latinLnBrk="0" hangingPunct="1">
              <a:lnSpc>
                <a:spcPct val="90000"/>
              </a:lnSpc>
              <a:spcBef>
                <a:spcPts val="1000"/>
              </a:spcBef>
              <a:buClr>
                <a:srgbClr val="7030A0"/>
              </a:buClr>
              <a:buFont typeface="Wingdings" charset="2"/>
              <a:buNone/>
              <a:defRPr sz="1000" b="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7030A0"/>
              </a:buClr>
              <a:buFont typeface="Arial" charset="0"/>
              <a:buChar char="•"/>
              <a:defRPr sz="18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030A0"/>
              </a:buClr>
              <a:buSzPct val="75000"/>
              <a:buFont typeface="Wingdings" charset="2"/>
              <a:buChar char="§"/>
              <a:defRPr sz="16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4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endParaRPr lang="fr-FR" dirty="0">
              <a:solidFill>
                <a:sysClr val="windowText" lastClr="000000"/>
              </a:solidFill>
            </a:endParaRPr>
          </a:p>
        </p:txBody>
      </p:sp>
      <p:sp>
        <p:nvSpPr>
          <p:cNvPr id="2" name="Titre 1"/>
          <p:cNvSpPr>
            <a:spLocks noGrp="1"/>
          </p:cNvSpPr>
          <p:nvPr>
            <p:ph type="title"/>
          </p:nvPr>
        </p:nvSpPr>
        <p:spPr/>
        <p:txBody>
          <a:bodyPr/>
          <a:lstStyle/>
          <a:p>
            <a:r>
              <a:rPr lang="fr-FR" dirty="0"/>
              <a:t>Toxicité </a:t>
            </a:r>
            <a:r>
              <a:rPr lang="fr-FR" dirty="0" err="1"/>
              <a:t>immuno</a:t>
            </a:r>
            <a:r>
              <a:rPr lang="fr-FR" dirty="0"/>
              <a:t>-induite et efficacité (HIMALAYA)</a:t>
            </a:r>
            <a:br>
              <a:rPr lang="fr-FR" dirty="0"/>
            </a:br>
            <a:endParaRPr lang="fr-FR" dirty="0"/>
          </a:p>
        </p:txBody>
      </p:sp>
      <p:sp>
        <p:nvSpPr>
          <p:cNvPr id="3" name="Espace réservé du contenu 2"/>
          <p:cNvSpPr>
            <a:spLocks noGrp="1"/>
          </p:cNvSpPr>
          <p:nvPr>
            <p:ph sz="quarter" idx="16"/>
          </p:nvPr>
        </p:nvSpPr>
        <p:spPr/>
        <p:txBody>
          <a:bodyPr/>
          <a:lstStyle/>
          <a:p>
            <a:r>
              <a:rPr lang="fr-FR" dirty="0"/>
              <a:t>Lau G et al. et al. </a:t>
            </a:r>
            <a:r>
              <a:rPr lang="fr-FR" dirty="0" smtClean="0"/>
              <a:t>ASCO</a:t>
            </a:r>
            <a:r>
              <a:rPr lang="fr-FR" dirty="0" smtClean="0">
                <a:latin typeface="Calibri" panose="020F0502020204030204" pitchFamily="34" charset="0"/>
                <a:cs typeface="Calibri" panose="020F0502020204030204" pitchFamily="34" charset="0"/>
              </a:rPr>
              <a:t>®</a:t>
            </a:r>
            <a:r>
              <a:rPr lang="fr-FR" dirty="0" smtClean="0"/>
              <a:t> 2023 ; Abs.#4004 </a:t>
            </a:r>
            <a:endParaRPr lang="fr-FR" dirty="0"/>
          </a:p>
          <a:p>
            <a:endParaRPr lang="fr-FR" dirty="0"/>
          </a:p>
        </p:txBody>
      </p:sp>
      <p:sp>
        <p:nvSpPr>
          <p:cNvPr id="6" name="Espace réservé du contenu 5"/>
          <p:cNvSpPr>
            <a:spLocks noGrp="1"/>
          </p:cNvSpPr>
          <p:nvPr>
            <p:ph sz="quarter" idx="19"/>
          </p:nvPr>
        </p:nvSpPr>
        <p:spPr>
          <a:xfrm>
            <a:off x="1510812" y="694771"/>
            <a:ext cx="9952526" cy="4244487"/>
          </a:xfrm>
        </p:spPr>
        <p:txBody>
          <a:bodyPr/>
          <a:lstStyle/>
          <a:p>
            <a:pPr>
              <a:lnSpc>
                <a:spcPct val="150000"/>
              </a:lnSpc>
            </a:pPr>
            <a:r>
              <a:rPr lang="fr-FR" sz="1800" dirty="0">
                <a:solidFill>
                  <a:srgbClr val="002C4C"/>
                </a:solidFill>
              </a:rPr>
              <a:t>SG et </a:t>
            </a:r>
            <a:r>
              <a:rPr lang="fr-FR" sz="1800" dirty="0" err="1">
                <a:solidFill>
                  <a:srgbClr val="002C4C"/>
                </a:solidFill>
              </a:rPr>
              <a:t>imAE</a:t>
            </a:r>
            <a:r>
              <a:rPr lang="fr-FR" sz="1800" dirty="0">
                <a:solidFill>
                  <a:srgbClr val="002C4C"/>
                </a:solidFill>
              </a:rPr>
              <a:t> :</a:t>
            </a:r>
          </a:p>
          <a:p>
            <a:pPr lvl="1">
              <a:lnSpc>
                <a:spcPct val="150000"/>
              </a:lnSpc>
            </a:pPr>
            <a:r>
              <a:rPr lang="fr-FR" sz="1800" dirty="0">
                <a:solidFill>
                  <a:srgbClr val="005086"/>
                </a:solidFill>
              </a:rPr>
              <a:t>Dans le bras STRIDE, amélioration SG chez les pts ayant présenté un </a:t>
            </a:r>
            <a:r>
              <a:rPr lang="fr-FR" sz="1800" dirty="0" err="1">
                <a:solidFill>
                  <a:srgbClr val="005086"/>
                </a:solidFill>
              </a:rPr>
              <a:t>imAE</a:t>
            </a:r>
            <a:endParaRPr lang="fr-FR" sz="1800" dirty="0">
              <a:solidFill>
                <a:srgbClr val="005086"/>
              </a:solidFill>
            </a:endParaRPr>
          </a:p>
          <a:p>
            <a:endParaRPr lang="fr-FR" dirty="0"/>
          </a:p>
        </p:txBody>
      </p:sp>
      <p:grpSp>
        <p:nvGrpSpPr>
          <p:cNvPr id="11" name="Groupe 10"/>
          <p:cNvGrpSpPr/>
          <p:nvPr/>
        </p:nvGrpSpPr>
        <p:grpSpPr>
          <a:xfrm>
            <a:off x="2209768" y="2229258"/>
            <a:ext cx="7378039" cy="2997453"/>
            <a:chOff x="1790947" y="2162555"/>
            <a:chExt cx="8811013" cy="3076809"/>
          </a:xfrm>
        </p:grpSpPr>
        <p:graphicFrame>
          <p:nvGraphicFramePr>
            <p:cNvPr id="14" name="Graphique 13"/>
            <p:cNvGraphicFramePr/>
            <p:nvPr>
              <p:extLst/>
            </p:nvPr>
          </p:nvGraphicFramePr>
          <p:xfrm>
            <a:off x="1883525" y="2592069"/>
            <a:ext cx="7838161" cy="242236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Box 4"/>
            <p:cNvSpPr txBox="1">
              <a:spLocks noChangeArrowheads="1"/>
            </p:cNvSpPr>
            <p:nvPr/>
          </p:nvSpPr>
          <p:spPr bwMode="auto">
            <a:xfrm rot="16200000">
              <a:off x="873940" y="3530666"/>
              <a:ext cx="2133600" cy="299585"/>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00" dirty="0" err="1">
                  <a:solidFill>
                    <a:prstClr val="black">
                      <a:lumMod val="65000"/>
                      <a:lumOff val="35000"/>
                    </a:prstClr>
                  </a:solidFill>
                  <a:latin typeface="Century Gothic" panose="020F0302020204030204"/>
                  <a:ea typeface="+mn-ea"/>
                  <a:cs typeface="Arial"/>
                </a:rPr>
                <a:t>Probabilité</a:t>
              </a:r>
              <a:r>
                <a:rPr lang="da-DK" sz="1000" dirty="0">
                  <a:solidFill>
                    <a:prstClr val="black">
                      <a:lumMod val="65000"/>
                      <a:lumOff val="35000"/>
                    </a:prstClr>
                  </a:solidFill>
                  <a:latin typeface="Century Gothic" panose="020F0302020204030204"/>
                  <a:ea typeface="+mn-ea"/>
                  <a:cs typeface="Arial"/>
                </a:rPr>
                <a:t> de </a:t>
              </a:r>
              <a:r>
                <a:rPr lang="da-DK" sz="1000" dirty="0" err="1">
                  <a:solidFill>
                    <a:prstClr val="black">
                      <a:lumMod val="65000"/>
                      <a:lumOff val="35000"/>
                    </a:prstClr>
                  </a:solidFill>
                  <a:latin typeface="Century Gothic" panose="020F0302020204030204"/>
                  <a:ea typeface="+mn-ea"/>
                  <a:cs typeface="Arial"/>
                </a:rPr>
                <a:t>survie</a:t>
              </a:r>
              <a:endParaRPr lang="da-DK" sz="1000" dirty="0">
                <a:solidFill>
                  <a:prstClr val="black">
                    <a:lumMod val="65000"/>
                    <a:lumOff val="35000"/>
                  </a:prstClr>
                </a:solidFill>
                <a:latin typeface="Century Gothic" panose="020F0302020204030204"/>
                <a:ea typeface="+mn-ea"/>
                <a:cs typeface="Arial"/>
              </a:endParaRPr>
            </a:p>
          </p:txBody>
        </p:sp>
        <p:sp>
          <p:nvSpPr>
            <p:cNvPr id="18" name="Text Box 4"/>
            <p:cNvSpPr txBox="1">
              <a:spLocks noChangeArrowheads="1"/>
            </p:cNvSpPr>
            <p:nvPr/>
          </p:nvSpPr>
          <p:spPr bwMode="auto">
            <a:xfrm>
              <a:off x="2524927" y="4918034"/>
              <a:ext cx="8017683" cy="32133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00" dirty="0" err="1">
                  <a:solidFill>
                    <a:prstClr val="black">
                      <a:lumMod val="65000"/>
                      <a:lumOff val="35000"/>
                    </a:prstClr>
                  </a:solidFill>
                  <a:latin typeface="Century Gothic" panose="020F0302020204030204"/>
                  <a:ea typeface="+mn-ea"/>
                  <a:cs typeface="Arial"/>
                </a:rPr>
                <a:t>Temps</a:t>
              </a:r>
              <a:r>
                <a:rPr lang="da-DK" sz="1000" dirty="0">
                  <a:solidFill>
                    <a:prstClr val="black">
                      <a:lumMod val="65000"/>
                      <a:lumOff val="35000"/>
                    </a:prstClr>
                  </a:solidFill>
                  <a:latin typeface="Century Gothic" panose="020F0302020204030204"/>
                  <a:ea typeface="+mn-ea"/>
                  <a:cs typeface="Arial"/>
                </a:rPr>
                <a:t> (</a:t>
              </a:r>
              <a:r>
                <a:rPr lang="da-DK" sz="1000" dirty="0" err="1">
                  <a:solidFill>
                    <a:prstClr val="black">
                      <a:lumMod val="65000"/>
                      <a:lumOff val="35000"/>
                    </a:prstClr>
                  </a:solidFill>
                  <a:latin typeface="Century Gothic" panose="020F0302020204030204"/>
                  <a:ea typeface="+mn-ea"/>
                  <a:cs typeface="Arial"/>
                </a:rPr>
                <a:t>mois</a:t>
              </a:r>
              <a:r>
                <a:rPr lang="da-DK" sz="1000" dirty="0">
                  <a:solidFill>
                    <a:prstClr val="black">
                      <a:lumMod val="65000"/>
                      <a:lumOff val="35000"/>
                    </a:prstClr>
                  </a:solidFill>
                  <a:latin typeface="Century Gothic" panose="020F0302020204030204"/>
                  <a:ea typeface="+mn-ea"/>
                  <a:cs typeface="Arial"/>
                </a:rPr>
                <a:t>)</a:t>
              </a:r>
            </a:p>
          </p:txBody>
        </p:sp>
        <p:cxnSp>
          <p:nvCxnSpPr>
            <p:cNvPr id="19" name="Connecteur droit 18"/>
            <p:cNvCxnSpPr/>
            <p:nvPr/>
          </p:nvCxnSpPr>
          <p:spPr>
            <a:xfrm>
              <a:off x="3787950" y="3185160"/>
              <a:ext cx="0" cy="149352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4918710" y="3288030"/>
              <a:ext cx="0" cy="139065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7197090" y="3752850"/>
              <a:ext cx="0" cy="92583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9444990" y="4027170"/>
              <a:ext cx="0" cy="65151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Forme libre 22"/>
            <p:cNvSpPr/>
            <p:nvPr/>
          </p:nvSpPr>
          <p:spPr>
            <a:xfrm>
              <a:off x="3215640" y="2849880"/>
              <a:ext cx="7366000" cy="1107440"/>
            </a:xfrm>
            <a:custGeom>
              <a:avLst/>
              <a:gdLst>
                <a:gd name="connsiteX0" fmla="*/ 7366000 w 7366000"/>
                <a:gd name="connsiteY0" fmla="*/ 1107440 h 1107440"/>
                <a:gd name="connsiteX1" fmla="*/ 5928360 w 7366000"/>
                <a:gd name="connsiteY1" fmla="*/ 1107440 h 1107440"/>
                <a:gd name="connsiteX2" fmla="*/ 5928360 w 7366000"/>
                <a:gd name="connsiteY2" fmla="*/ 1061720 h 1107440"/>
                <a:gd name="connsiteX3" fmla="*/ 5882640 w 7366000"/>
                <a:gd name="connsiteY3" fmla="*/ 1061720 h 1107440"/>
                <a:gd name="connsiteX4" fmla="*/ 5882640 w 7366000"/>
                <a:gd name="connsiteY4" fmla="*/ 1041400 h 1107440"/>
                <a:gd name="connsiteX5" fmla="*/ 5542280 w 7366000"/>
                <a:gd name="connsiteY5" fmla="*/ 1041400 h 1107440"/>
                <a:gd name="connsiteX6" fmla="*/ 5542280 w 7366000"/>
                <a:gd name="connsiteY6" fmla="*/ 1021080 h 1107440"/>
                <a:gd name="connsiteX7" fmla="*/ 5334000 w 7366000"/>
                <a:gd name="connsiteY7" fmla="*/ 1021080 h 1107440"/>
                <a:gd name="connsiteX8" fmla="*/ 5334000 w 7366000"/>
                <a:gd name="connsiteY8" fmla="*/ 985520 h 1107440"/>
                <a:gd name="connsiteX9" fmla="*/ 5283200 w 7366000"/>
                <a:gd name="connsiteY9" fmla="*/ 985520 h 1107440"/>
                <a:gd name="connsiteX10" fmla="*/ 5283200 w 7366000"/>
                <a:gd name="connsiteY10" fmla="*/ 960120 h 1107440"/>
                <a:gd name="connsiteX11" fmla="*/ 5095240 w 7366000"/>
                <a:gd name="connsiteY11" fmla="*/ 960120 h 1107440"/>
                <a:gd name="connsiteX12" fmla="*/ 5095240 w 7366000"/>
                <a:gd name="connsiteY12" fmla="*/ 944880 h 1107440"/>
                <a:gd name="connsiteX13" fmla="*/ 4993640 w 7366000"/>
                <a:gd name="connsiteY13" fmla="*/ 944880 h 1107440"/>
                <a:gd name="connsiteX14" fmla="*/ 4993640 w 7366000"/>
                <a:gd name="connsiteY14" fmla="*/ 889000 h 1107440"/>
                <a:gd name="connsiteX15" fmla="*/ 4709160 w 7366000"/>
                <a:gd name="connsiteY15" fmla="*/ 889000 h 1107440"/>
                <a:gd name="connsiteX16" fmla="*/ 4709160 w 7366000"/>
                <a:gd name="connsiteY16" fmla="*/ 889000 h 1107440"/>
                <a:gd name="connsiteX17" fmla="*/ 4460240 w 7366000"/>
                <a:gd name="connsiteY17" fmla="*/ 889000 h 1107440"/>
                <a:gd name="connsiteX18" fmla="*/ 4460240 w 7366000"/>
                <a:gd name="connsiteY18" fmla="*/ 853440 h 1107440"/>
                <a:gd name="connsiteX19" fmla="*/ 4246880 w 7366000"/>
                <a:gd name="connsiteY19" fmla="*/ 853440 h 1107440"/>
                <a:gd name="connsiteX20" fmla="*/ 4246880 w 7366000"/>
                <a:gd name="connsiteY20" fmla="*/ 853440 h 1107440"/>
                <a:gd name="connsiteX21" fmla="*/ 4109720 w 7366000"/>
                <a:gd name="connsiteY21" fmla="*/ 853440 h 1107440"/>
                <a:gd name="connsiteX22" fmla="*/ 4109720 w 7366000"/>
                <a:gd name="connsiteY22" fmla="*/ 828040 h 1107440"/>
                <a:gd name="connsiteX23" fmla="*/ 3815080 w 7366000"/>
                <a:gd name="connsiteY23" fmla="*/ 828040 h 1107440"/>
                <a:gd name="connsiteX24" fmla="*/ 3754120 w 7366000"/>
                <a:gd name="connsiteY24" fmla="*/ 787400 h 1107440"/>
                <a:gd name="connsiteX25" fmla="*/ 3515360 w 7366000"/>
                <a:gd name="connsiteY25" fmla="*/ 787400 h 1107440"/>
                <a:gd name="connsiteX26" fmla="*/ 3515360 w 7366000"/>
                <a:gd name="connsiteY26" fmla="*/ 762000 h 1107440"/>
                <a:gd name="connsiteX27" fmla="*/ 3378200 w 7366000"/>
                <a:gd name="connsiteY27" fmla="*/ 762000 h 1107440"/>
                <a:gd name="connsiteX28" fmla="*/ 3378200 w 7366000"/>
                <a:gd name="connsiteY28" fmla="*/ 721360 h 1107440"/>
                <a:gd name="connsiteX29" fmla="*/ 3108960 w 7366000"/>
                <a:gd name="connsiteY29" fmla="*/ 721360 h 1107440"/>
                <a:gd name="connsiteX30" fmla="*/ 2931160 w 7366000"/>
                <a:gd name="connsiteY30" fmla="*/ 645160 h 1107440"/>
                <a:gd name="connsiteX31" fmla="*/ 2555240 w 7366000"/>
                <a:gd name="connsiteY31" fmla="*/ 645160 h 1107440"/>
                <a:gd name="connsiteX32" fmla="*/ 2026920 w 7366000"/>
                <a:gd name="connsiteY32" fmla="*/ 492760 h 1107440"/>
                <a:gd name="connsiteX33" fmla="*/ 1874520 w 7366000"/>
                <a:gd name="connsiteY33" fmla="*/ 492760 h 1107440"/>
                <a:gd name="connsiteX34" fmla="*/ 1767840 w 7366000"/>
                <a:gd name="connsiteY34" fmla="*/ 431800 h 1107440"/>
                <a:gd name="connsiteX35" fmla="*/ 1671320 w 7366000"/>
                <a:gd name="connsiteY35" fmla="*/ 431800 h 1107440"/>
                <a:gd name="connsiteX36" fmla="*/ 1574800 w 7366000"/>
                <a:gd name="connsiteY36" fmla="*/ 360680 h 1107440"/>
                <a:gd name="connsiteX37" fmla="*/ 1524000 w 7366000"/>
                <a:gd name="connsiteY37" fmla="*/ 360680 h 1107440"/>
                <a:gd name="connsiteX38" fmla="*/ 1376680 w 7366000"/>
                <a:gd name="connsiteY38" fmla="*/ 284480 h 1107440"/>
                <a:gd name="connsiteX39" fmla="*/ 1214120 w 7366000"/>
                <a:gd name="connsiteY39" fmla="*/ 284480 h 1107440"/>
                <a:gd name="connsiteX40" fmla="*/ 1178560 w 7366000"/>
                <a:gd name="connsiteY40" fmla="*/ 274320 h 1107440"/>
                <a:gd name="connsiteX41" fmla="*/ 1036320 w 7366000"/>
                <a:gd name="connsiteY41" fmla="*/ 274320 h 1107440"/>
                <a:gd name="connsiteX42" fmla="*/ 919480 w 7366000"/>
                <a:gd name="connsiteY42" fmla="*/ 213360 h 1107440"/>
                <a:gd name="connsiteX43" fmla="*/ 675640 w 7366000"/>
                <a:gd name="connsiteY43" fmla="*/ 213360 h 1107440"/>
                <a:gd name="connsiteX44" fmla="*/ 619760 w 7366000"/>
                <a:gd name="connsiteY44" fmla="*/ 187960 h 1107440"/>
                <a:gd name="connsiteX45" fmla="*/ 523240 w 7366000"/>
                <a:gd name="connsiteY45" fmla="*/ 162560 h 1107440"/>
                <a:gd name="connsiteX46" fmla="*/ 309880 w 7366000"/>
                <a:gd name="connsiteY46" fmla="*/ 162560 h 1107440"/>
                <a:gd name="connsiteX47" fmla="*/ 254000 w 7366000"/>
                <a:gd name="connsiteY47" fmla="*/ 76200 h 1107440"/>
                <a:gd name="connsiteX48" fmla="*/ 0 w 7366000"/>
                <a:gd name="connsiteY48" fmla="*/ 0 h 110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366000" h="1107440">
                  <a:moveTo>
                    <a:pt x="7366000" y="1107440"/>
                  </a:moveTo>
                  <a:lnTo>
                    <a:pt x="5928360" y="1107440"/>
                  </a:lnTo>
                  <a:lnTo>
                    <a:pt x="5928360" y="1061720"/>
                  </a:lnTo>
                  <a:lnTo>
                    <a:pt x="5882640" y="1061720"/>
                  </a:lnTo>
                  <a:lnTo>
                    <a:pt x="5882640" y="1041400"/>
                  </a:lnTo>
                  <a:lnTo>
                    <a:pt x="5542280" y="1041400"/>
                  </a:lnTo>
                  <a:lnTo>
                    <a:pt x="5542280" y="1021080"/>
                  </a:lnTo>
                  <a:lnTo>
                    <a:pt x="5334000" y="1021080"/>
                  </a:lnTo>
                  <a:lnTo>
                    <a:pt x="5334000" y="985520"/>
                  </a:lnTo>
                  <a:lnTo>
                    <a:pt x="5283200" y="985520"/>
                  </a:lnTo>
                  <a:lnTo>
                    <a:pt x="5283200" y="960120"/>
                  </a:lnTo>
                  <a:lnTo>
                    <a:pt x="5095240" y="960120"/>
                  </a:lnTo>
                  <a:lnTo>
                    <a:pt x="5095240" y="944880"/>
                  </a:lnTo>
                  <a:lnTo>
                    <a:pt x="4993640" y="944880"/>
                  </a:lnTo>
                  <a:lnTo>
                    <a:pt x="4993640" y="889000"/>
                  </a:lnTo>
                  <a:lnTo>
                    <a:pt x="4709160" y="889000"/>
                  </a:lnTo>
                  <a:lnTo>
                    <a:pt x="4709160" y="889000"/>
                  </a:lnTo>
                  <a:lnTo>
                    <a:pt x="4460240" y="889000"/>
                  </a:lnTo>
                  <a:lnTo>
                    <a:pt x="4460240" y="853440"/>
                  </a:lnTo>
                  <a:lnTo>
                    <a:pt x="4246880" y="853440"/>
                  </a:lnTo>
                  <a:lnTo>
                    <a:pt x="4246880" y="853440"/>
                  </a:lnTo>
                  <a:lnTo>
                    <a:pt x="4109720" y="853440"/>
                  </a:lnTo>
                  <a:lnTo>
                    <a:pt x="4109720" y="828040"/>
                  </a:lnTo>
                  <a:lnTo>
                    <a:pt x="3815080" y="828040"/>
                  </a:lnTo>
                  <a:lnTo>
                    <a:pt x="3754120" y="787400"/>
                  </a:lnTo>
                  <a:lnTo>
                    <a:pt x="3515360" y="787400"/>
                  </a:lnTo>
                  <a:lnTo>
                    <a:pt x="3515360" y="762000"/>
                  </a:lnTo>
                  <a:lnTo>
                    <a:pt x="3378200" y="762000"/>
                  </a:lnTo>
                  <a:lnTo>
                    <a:pt x="3378200" y="721360"/>
                  </a:lnTo>
                  <a:lnTo>
                    <a:pt x="3108960" y="721360"/>
                  </a:lnTo>
                  <a:lnTo>
                    <a:pt x="2931160" y="645160"/>
                  </a:lnTo>
                  <a:lnTo>
                    <a:pt x="2555240" y="645160"/>
                  </a:lnTo>
                  <a:lnTo>
                    <a:pt x="2026920" y="492760"/>
                  </a:lnTo>
                  <a:lnTo>
                    <a:pt x="1874520" y="492760"/>
                  </a:lnTo>
                  <a:lnTo>
                    <a:pt x="1767840" y="431800"/>
                  </a:lnTo>
                  <a:lnTo>
                    <a:pt x="1671320" y="431800"/>
                  </a:lnTo>
                  <a:lnTo>
                    <a:pt x="1574800" y="360680"/>
                  </a:lnTo>
                  <a:lnTo>
                    <a:pt x="1524000" y="360680"/>
                  </a:lnTo>
                  <a:lnTo>
                    <a:pt x="1376680" y="284480"/>
                  </a:lnTo>
                  <a:lnTo>
                    <a:pt x="1214120" y="284480"/>
                  </a:lnTo>
                  <a:lnTo>
                    <a:pt x="1178560" y="274320"/>
                  </a:lnTo>
                  <a:lnTo>
                    <a:pt x="1036320" y="274320"/>
                  </a:lnTo>
                  <a:lnTo>
                    <a:pt x="919480" y="213360"/>
                  </a:lnTo>
                  <a:lnTo>
                    <a:pt x="675640" y="213360"/>
                  </a:lnTo>
                  <a:lnTo>
                    <a:pt x="619760" y="187960"/>
                  </a:lnTo>
                  <a:lnTo>
                    <a:pt x="523240" y="162560"/>
                  </a:lnTo>
                  <a:lnTo>
                    <a:pt x="309880" y="162560"/>
                  </a:lnTo>
                  <a:lnTo>
                    <a:pt x="254000" y="76200"/>
                  </a:lnTo>
                  <a:lnTo>
                    <a:pt x="0" y="0"/>
                  </a:lnTo>
                </a:path>
              </a:pathLst>
            </a:custGeom>
            <a:noFill/>
            <a:ln w="38100">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200">
                <a:solidFill>
                  <a:prstClr val="white"/>
                </a:solidFill>
              </a:endParaRPr>
            </a:p>
          </p:txBody>
        </p:sp>
        <p:sp>
          <p:nvSpPr>
            <p:cNvPr id="24" name="Forme libre 23"/>
            <p:cNvSpPr/>
            <p:nvPr/>
          </p:nvSpPr>
          <p:spPr>
            <a:xfrm>
              <a:off x="2646680" y="2641600"/>
              <a:ext cx="574040" cy="203200"/>
            </a:xfrm>
            <a:custGeom>
              <a:avLst/>
              <a:gdLst>
                <a:gd name="connsiteX0" fmla="*/ 0 w 574040"/>
                <a:gd name="connsiteY0" fmla="*/ 0 h 203200"/>
                <a:gd name="connsiteX1" fmla="*/ 152400 w 574040"/>
                <a:gd name="connsiteY1" fmla="*/ 15240 h 203200"/>
                <a:gd name="connsiteX2" fmla="*/ 330200 w 574040"/>
                <a:gd name="connsiteY2" fmla="*/ 132080 h 203200"/>
                <a:gd name="connsiteX3" fmla="*/ 406400 w 574040"/>
                <a:gd name="connsiteY3" fmla="*/ 137160 h 203200"/>
                <a:gd name="connsiteX4" fmla="*/ 574040 w 574040"/>
                <a:gd name="connsiteY4" fmla="*/ 203200 h 203200"/>
                <a:gd name="connsiteX5" fmla="*/ 574040 w 574040"/>
                <a:gd name="connsiteY5"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40" h="203200">
                  <a:moveTo>
                    <a:pt x="0" y="0"/>
                  </a:moveTo>
                  <a:lnTo>
                    <a:pt x="152400" y="15240"/>
                  </a:lnTo>
                  <a:lnTo>
                    <a:pt x="330200" y="132080"/>
                  </a:lnTo>
                  <a:lnTo>
                    <a:pt x="406400" y="137160"/>
                  </a:lnTo>
                  <a:lnTo>
                    <a:pt x="574040" y="203200"/>
                  </a:lnTo>
                  <a:lnTo>
                    <a:pt x="574040" y="203200"/>
                  </a:lnTo>
                </a:path>
              </a:pathLst>
            </a:custGeom>
            <a:noFill/>
            <a:ln w="38100">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200">
                <a:solidFill>
                  <a:prstClr val="white"/>
                </a:solidFill>
              </a:endParaRPr>
            </a:p>
          </p:txBody>
        </p:sp>
        <p:sp>
          <p:nvSpPr>
            <p:cNvPr id="25" name="Forme libre 24"/>
            <p:cNvSpPr/>
            <p:nvPr/>
          </p:nvSpPr>
          <p:spPr>
            <a:xfrm>
              <a:off x="2677160" y="2667000"/>
              <a:ext cx="7924800" cy="1498600"/>
            </a:xfrm>
            <a:custGeom>
              <a:avLst/>
              <a:gdLst>
                <a:gd name="connsiteX0" fmla="*/ 7924800 w 7924800"/>
                <a:gd name="connsiteY0" fmla="*/ 1498600 h 1498600"/>
                <a:gd name="connsiteX1" fmla="*/ 6929120 w 7924800"/>
                <a:gd name="connsiteY1" fmla="*/ 1498600 h 1498600"/>
                <a:gd name="connsiteX2" fmla="*/ 6929120 w 7924800"/>
                <a:gd name="connsiteY2" fmla="*/ 1452880 h 1498600"/>
                <a:gd name="connsiteX3" fmla="*/ 6162040 w 7924800"/>
                <a:gd name="connsiteY3" fmla="*/ 1452880 h 1498600"/>
                <a:gd name="connsiteX4" fmla="*/ 6136640 w 7924800"/>
                <a:gd name="connsiteY4" fmla="*/ 1452880 h 1498600"/>
                <a:gd name="connsiteX5" fmla="*/ 5669280 w 7924800"/>
                <a:gd name="connsiteY5" fmla="*/ 1452880 h 1498600"/>
                <a:gd name="connsiteX6" fmla="*/ 5638800 w 7924800"/>
                <a:gd name="connsiteY6" fmla="*/ 1422400 h 1498600"/>
                <a:gd name="connsiteX7" fmla="*/ 5420360 w 7924800"/>
                <a:gd name="connsiteY7" fmla="*/ 1422400 h 1498600"/>
                <a:gd name="connsiteX8" fmla="*/ 5374640 w 7924800"/>
                <a:gd name="connsiteY8" fmla="*/ 1361440 h 1498600"/>
                <a:gd name="connsiteX9" fmla="*/ 5140960 w 7924800"/>
                <a:gd name="connsiteY9" fmla="*/ 1346200 h 1498600"/>
                <a:gd name="connsiteX10" fmla="*/ 4963160 w 7924800"/>
                <a:gd name="connsiteY10" fmla="*/ 1341120 h 1498600"/>
                <a:gd name="connsiteX11" fmla="*/ 4902200 w 7924800"/>
                <a:gd name="connsiteY11" fmla="*/ 1305560 h 1498600"/>
                <a:gd name="connsiteX12" fmla="*/ 4429760 w 7924800"/>
                <a:gd name="connsiteY12" fmla="*/ 1305560 h 1498600"/>
                <a:gd name="connsiteX13" fmla="*/ 4292600 w 7924800"/>
                <a:gd name="connsiteY13" fmla="*/ 1264920 h 1498600"/>
                <a:gd name="connsiteX14" fmla="*/ 4089400 w 7924800"/>
                <a:gd name="connsiteY14" fmla="*/ 1249680 h 1498600"/>
                <a:gd name="connsiteX15" fmla="*/ 3810000 w 7924800"/>
                <a:gd name="connsiteY15" fmla="*/ 1229360 h 1498600"/>
                <a:gd name="connsiteX16" fmla="*/ 3662680 w 7924800"/>
                <a:gd name="connsiteY16" fmla="*/ 1209040 h 1498600"/>
                <a:gd name="connsiteX17" fmla="*/ 3261360 w 7924800"/>
                <a:gd name="connsiteY17" fmla="*/ 1127760 h 1498600"/>
                <a:gd name="connsiteX18" fmla="*/ 2956560 w 7924800"/>
                <a:gd name="connsiteY18" fmla="*/ 1092200 h 1498600"/>
                <a:gd name="connsiteX19" fmla="*/ 2677160 w 7924800"/>
                <a:gd name="connsiteY19" fmla="*/ 1056640 h 1498600"/>
                <a:gd name="connsiteX20" fmla="*/ 2616200 w 7924800"/>
                <a:gd name="connsiteY20" fmla="*/ 1000760 h 1498600"/>
                <a:gd name="connsiteX21" fmla="*/ 2407920 w 7924800"/>
                <a:gd name="connsiteY21" fmla="*/ 980440 h 1498600"/>
                <a:gd name="connsiteX22" fmla="*/ 2230120 w 7924800"/>
                <a:gd name="connsiteY22" fmla="*/ 909320 h 1498600"/>
                <a:gd name="connsiteX23" fmla="*/ 2159000 w 7924800"/>
                <a:gd name="connsiteY23" fmla="*/ 894080 h 1498600"/>
                <a:gd name="connsiteX24" fmla="*/ 1742440 w 7924800"/>
                <a:gd name="connsiteY24" fmla="*/ 736600 h 1498600"/>
                <a:gd name="connsiteX25" fmla="*/ 1676400 w 7924800"/>
                <a:gd name="connsiteY25" fmla="*/ 736600 h 1498600"/>
                <a:gd name="connsiteX26" fmla="*/ 1402080 w 7924800"/>
                <a:gd name="connsiteY26" fmla="*/ 558800 h 1498600"/>
                <a:gd name="connsiteX27" fmla="*/ 1148080 w 7924800"/>
                <a:gd name="connsiteY27" fmla="*/ 477520 h 1498600"/>
                <a:gd name="connsiteX28" fmla="*/ 1082040 w 7924800"/>
                <a:gd name="connsiteY28" fmla="*/ 431800 h 1498600"/>
                <a:gd name="connsiteX29" fmla="*/ 944880 w 7924800"/>
                <a:gd name="connsiteY29" fmla="*/ 431800 h 1498600"/>
                <a:gd name="connsiteX30" fmla="*/ 853440 w 7924800"/>
                <a:gd name="connsiteY30" fmla="*/ 370840 h 1498600"/>
                <a:gd name="connsiteX31" fmla="*/ 695960 w 7924800"/>
                <a:gd name="connsiteY31" fmla="*/ 325120 h 1498600"/>
                <a:gd name="connsiteX32" fmla="*/ 609600 w 7924800"/>
                <a:gd name="connsiteY32" fmla="*/ 259080 h 1498600"/>
                <a:gd name="connsiteX33" fmla="*/ 513080 w 7924800"/>
                <a:gd name="connsiteY33" fmla="*/ 264160 h 1498600"/>
                <a:gd name="connsiteX34" fmla="*/ 411480 w 7924800"/>
                <a:gd name="connsiteY34" fmla="*/ 193040 h 1498600"/>
                <a:gd name="connsiteX35" fmla="*/ 314960 w 7924800"/>
                <a:gd name="connsiteY35" fmla="*/ 172720 h 1498600"/>
                <a:gd name="connsiteX36" fmla="*/ 228600 w 7924800"/>
                <a:gd name="connsiteY36" fmla="*/ 111760 h 1498600"/>
                <a:gd name="connsiteX37" fmla="*/ 0 w 7924800"/>
                <a:gd name="connsiteY37" fmla="*/ 0 h 1498600"/>
                <a:gd name="connsiteX38" fmla="*/ 0 w 7924800"/>
                <a:gd name="connsiteY38" fmla="*/ 25400 h 1498600"/>
                <a:gd name="connsiteX39" fmla="*/ 5080 w 7924800"/>
                <a:gd name="connsiteY39" fmla="*/ 2540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24800" h="1498600">
                  <a:moveTo>
                    <a:pt x="7924800" y="1498600"/>
                  </a:moveTo>
                  <a:lnTo>
                    <a:pt x="6929120" y="1498600"/>
                  </a:lnTo>
                  <a:lnTo>
                    <a:pt x="6929120" y="1452880"/>
                  </a:lnTo>
                  <a:lnTo>
                    <a:pt x="6162040" y="1452880"/>
                  </a:lnTo>
                  <a:lnTo>
                    <a:pt x="6136640" y="1452880"/>
                  </a:lnTo>
                  <a:lnTo>
                    <a:pt x="5669280" y="1452880"/>
                  </a:lnTo>
                  <a:lnTo>
                    <a:pt x="5638800" y="1422400"/>
                  </a:lnTo>
                  <a:lnTo>
                    <a:pt x="5420360" y="1422400"/>
                  </a:lnTo>
                  <a:lnTo>
                    <a:pt x="5374640" y="1361440"/>
                  </a:lnTo>
                  <a:lnTo>
                    <a:pt x="5140960" y="1346200"/>
                  </a:lnTo>
                  <a:lnTo>
                    <a:pt x="4963160" y="1341120"/>
                  </a:lnTo>
                  <a:lnTo>
                    <a:pt x="4902200" y="1305560"/>
                  </a:lnTo>
                  <a:lnTo>
                    <a:pt x="4429760" y="1305560"/>
                  </a:lnTo>
                  <a:lnTo>
                    <a:pt x="4292600" y="1264920"/>
                  </a:lnTo>
                  <a:lnTo>
                    <a:pt x="4089400" y="1249680"/>
                  </a:lnTo>
                  <a:lnTo>
                    <a:pt x="3810000" y="1229360"/>
                  </a:lnTo>
                  <a:lnTo>
                    <a:pt x="3662680" y="1209040"/>
                  </a:lnTo>
                  <a:lnTo>
                    <a:pt x="3261360" y="1127760"/>
                  </a:lnTo>
                  <a:lnTo>
                    <a:pt x="2956560" y="1092200"/>
                  </a:lnTo>
                  <a:lnTo>
                    <a:pt x="2677160" y="1056640"/>
                  </a:lnTo>
                  <a:lnTo>
                    <a:pt x="2616200" y="1000760"/>
                  </a:lnTo>
                  <a:lnTo>
                    <a:pt x="2407920" y="980440"/>
                  </a:lnTo>
                  <a:lnTo>
                    <a:pt x="2230120" y="909320"/>
                  </a:lnTo>
                  <a:lnTo>
                    <a:pt x="2159000" y="894080"/>
                  </a:lnTo>
                  <a:lnTo>
                    <a:pt x="1742440" y="736600"/>
                  </a:lnTo>
                  <a:lnTo>
                    <a:pt x="1676400" y="736600"/>
                  </a:lnTo>
                  <a:lnTo>
                    <a:pt x="1402080" y="558800"/>
                  </a:lnTo>
                  <a:lnTo>
                    <a:pt x="1148080" y="477520"/>
                  </a:lnTo>
                  <a:lnTo>
                    <a:pt x="1082040" y="431800"/>
                  </a:lnTo>
                  <a:lnTo>
                    <a:pt x="944880" y="431800"/>
                  </a:lnTo>
                  <a:lnTo>
                    <a:pt x="853440" y="370840"/>
                  </a:lnTo>
                  <a:lnTo>
                    <a:pt x="695960" y="325120"/>
                  </a:lnTo>
                  <a:lnTo>
                    <a:pt x="609600" y="259080"/>
                  </a:lnTo>
                  <a:lnTo>
                    <a:pt x="513080" y="264160"/>
                  </a:lnTo>
                  <a:lnTo>
                    <a:pt x="411480" y="193040"/>
                  </a:lnTo>
                  <a:lnTo>
                    <a:pt x="314960" y="172720"/>
                  </a:lnTo>
                  <a:lnTo>
                    <a:pt x="228600" y="111760"/>
                  </a:lnTo>
                  <a:lnTo>
                    <a:pt x="0" y="0"/>
                  </a:lnTo>
                  <a:lnTo>
                    <a:pt x="0" y="25400"/>
                  </a:lnTo>
                  <a:lnTo>
                    <a:pt x="5080" y="2540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200">
                <a:solidFill>
                  <a:prstClr val="white"/>
                </a:solidFill>
              </a:endParaRPr>
            </a:p>
          </p:txBody>
        </p:sp>
        <p:sp>
          <p:nvSpPr>
            <p:cNvPr id="26" name="Text Box 4"/>
            <p:cNvSpPr txBox="1">
              <a:spLocks noChangeArrowheads="1"/>
            </p:cNvSpPr>
            <p:nvPr/>
          </p:nvSpPr>
          <p:spPr bwMode="auto">
            <a:xfrm>
              <a:off x="2980301" y="2162555"/>
              <a:ext cx="1607133" cy="64265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b="1" dirty="0">
                  <a:solidFill>
                    <a:prstClr val="black"/>
                  </a:solidFill>
                  <a:latin typeface="Century Gothic" panose="020F0302020204030204"/>
                  <a:ea typeface="+mn-ea"/>
                  <a:cs typeface="Arial"/>
                </a:rPr>
                <a:t>SG 6 </a:t>
              </a:r>
              <a:r>
                <a:rPr lang="da-DK" sz="900" b="1" dirty="0" err="1">
                  <a:solidFill>
                    <a:prstClr val="black"/>
                  </a:solidFill>
                  <a:latin typeface="Century Gothic" panose="020F0302020204030204"/>
                  <a:ea typeface="+mn-ea"/>
                  <a:cs typeface="Arial"/>
                </a:rPr>
                <a:t>mois</a:t>
              </a:r>
              <a:r>
                <a:rPr lang="da-DK" sz="900" b="1" dirty="0">
                  <a:solidFill>
                    <a:prstClr val="black"/>
                  </a:solidFill>
                  <a:latin typeface="Century Gothic" panose="020F0302020204030204"/>
                  <a:ea typeface="+mn-ea"/>
                  <a:cs typeface="Arial"/>
                </a:rPr>
                <a:t> (95% CI)</a:t>
              </a:r>
            </a:p>
            <a:p>
              <a:pPr algn="ctr" eaLnBrk="1" hangingPunct="1">
                <a:defRPr/>
              </a:pPr>
              <a:r>
                <a:rPr lang="da-DK" sz="900" b="1" dirty="0">
                  <a:solidFill>
                    <a:srgbClr val="FF7F4D"/>
                  </a:solidFill>
                  <a:latin typeface="Century Gothic" panose="020F0302020204030204"/>
                  <a:ea typeface="+mn-ea"/>
                  <a:cs typeface="Arial"/>
                </a:rPr>
                <a:t>81,3% (75,1-88,0)</a:t>
              </a:r>
            </a:p>
            <a:p>
              <a:pPr algn="ctr" eaLnBrk="1" hangingPunct="1">
                <a:defRPr/>
              </a:pPr>
              <a:r>
                <a:rPr lang="da-DK" sz="900" b="1" dirty="0">
                  <a:solidFill>
                    <a:srgbClr val="005086"/>
                  </a:solidFill>
                  <a:latin typeface="Century Gothic" panose="020F0302020204030204"/>
                  <a:ea typeface="+mn-ea"/>
                  <a:cs typeface="Arial"/>
                </a:rPr>
                <a:t>77,1% (72,1-82,5)</a:t>
              </a:r>
            </a:p>
          </p:txBody>
        </p:sp>
        <p:sp>
          <p:nvSpPr>
            <p:cNvPr id="27" name="Text Box 4"/>
            <p:cNvSpPr txBox="1">
              <a:spLocks noChangeArrowheads="1"/>
            </p:cNvSpPr>
            <p:nvPr/>
          </p:nvSpPr>
          <p:spPr bwMode="auto">
            <a:xfrm>
              <a:off x="4271745" y="2508601"/>
              <a:ext cx="1607133" cy="64265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b="1" dirty="0">
                  <a:solidFill>
                    <a:prstClr val="black"/>
                  </a:solidFill>
                  <a:latin typeface="Century Gothic" panose="020F0302020204030204"/>
                  <a:ea typeface="+mn-ea"/>
                  <a:cs typeface="Arial"/>
                </a:rPr>
                <a:t>SG 12 </a:t>
              </a:r>
              <a:r>
                <a:rPr lang="da-DK" sz="900" b="1" dirty="0" err="1">
                  <a:solidFill>
                    <a:prstClr val="black"/>
                  </a:solidFill>
                  <a:latin typeface="Century Gothic" panose="020F0302020204030204"/>
                  <a:ea typeface="+mn-ea"/>
                  <a:cs typeface="Arial"/>
                </a:rPr>
                <a:t>mois</a:t>
              </a:r>
              <a:r>
                <a:rPr lang="da-DK" sz="900" b="1" dirty="0">
                  <a:solidFill>
                    <a:prstClr val="black"/>
                  </a:solidFill>
                  <a:latin typeface="Century Gothic" panose="020F0302020204030204"/>
                  <a:ea typeface="+mn-ea"/>
                  <a:cs typeface="Arial"/>
                </a:rPr>
                <a:t>(95% CI)</a:t>
              </a:r>
            </a:p>
            <a:p>
              <a:pPr algn="ctr" eaLnBrk="1" hangingPunct="1">
                <a:defRPr/>
              </a:pPr>
              <a:r>
                <a:rPr lang="da-DK" sz="900" b="1" dirty="0">
                  <a:solidFill>
                    <a:srgbClr val="FF7F4D"/>
                  </a:solidFill>
                  <a:latin typeface="Century Gothic" panose="020F0302020204030204"/>
                  <a:ea typeface="+mn-ea"/>
                  <a:cs typeface="Arial"/>
                </a:rPr>
                <a:t>69,1% (61,8-77,2)</a:t>
              </a:r>
            </a:p>
            <a:p>
              <a:pPr algn="ctr" eaLnBrk="1" hangingPunct="1">
                <a:defRPr/>
              </a:pPr>
              <a:r>
                <a:rPr lang="da-DK" sz="900" b="1" dirty="0">
                  <a:solidFill>
                    <a:srgbClr val="005086"/>
                  </a:solidFill>
                  <a:latin typeface="Century Gothic" panose="020F0302020204030204"/>
                  <a:ea typeface="+mn-ea"/>
                  <a:cs typeface="Arial"/>
                </a:rPr>
                <a:t>55,2% (49,4-61,8)</a:t>
              </a:r>
            </a:p>
          </p:txBody>
        </p:sp>
        <p:sp>
          <p:nvSpPr>
            <p:cNvPr id="28" name="Text Box 4"/>
            <p:cNvSpPr txBox="1">
              <a:spLocks noChangeArrowheads="1"/>
            </p:cNvSpPr>
            <p:nvPr/>
          </p:nvSpPr>
          <p:spPr bwMode="auto">
            <a:xfrm>
              <a:off x="6394321" y="2993558"/>
              <a:ext cx="1607133" cy="64265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b="1" dirty="0">
                  <a:solidFill>
                    <a:prstClr val="black"/>
                  </a:solidFill>
                  <a:latin typeface="Century Gothic" panose="020F0302020204030204"/>
                  <a:ea typeface="+mn-ea"/>
                  <a:cs typeface="Arial"/>
                </a:rPr>
                <a:t>SG 24 </a:t>
              </a:r>
              <a:r>
                <a:rPr lang="da-DK" sz="900" b="1" dirty="0" err="1">
                  <a:solidFill>
                    <a:prstClr val="black"/>
                  </a:solidFill>
                  <a:latin typeface="Century Gothic" panose="020F0302020204030204"/>
                  <a:ea typeface="+mn-ea"/>
                  <a:cs typeface="Arial"/>
                </a:rPr>
                <a:t>mois</a:t>
              </a:r>
              <a:r>
                <a:rPr lang="da-DK" sz="900" b="1" dirty="0">
                  <a:solidFill>
                    <a:prstClr val="black"/>
                  </a:solidFill>
                  <a:latin typeface="Century Gothic" panose="020F0302020204030204"/>
                  <a:ea typeface="+mn-ea"/>
                  <a:cs typeface="Arial"/>
                </a:rPr>
                <a:t> (95% CI)</a:t>
              </a:r>
            </a:p>
            <a:p>
              <a:pPr algn="ctr" eaLnBrk="1" hangingPunct="1">
                <a:defRPr/>
              </a:pPr>
              <a:r>
                <a:rPr lang="da-DK" sz="900" b="1" dirty="0">
                  <a:solidFill>
                    <a:srgbClr val="FF7F4D"/>
                  </a:solidFill>
                  <a:latin typeface="Century Gothic" panose="020F0302020204030204"/>
                  <a:ea typeface="+mn-ea"/>
                  <a:cs typeface="Arial"/>
                </a:rPr>
                <a:t>48,9% (41,3-58,0)</a:t>
              </a:r>
            </a:p>
            <a:p>
              <a:pPr algn="ctr" eaLnBrk="1" hangingPunct="1">
                <a:defRPr/>
              </a:pPr>
              <a:r>
                <a:rPr lang="da-DK" sz="900" b="1" dirty="0">
                  <a:solidFill>
                    <a:srgbClr val="005086"/>
                  </a:solidFill>
                  <a:latin typeface="Century Gothic" panose="020F0302020204030204"/>
                  <a:ea typeface="+mn-ea"/>
                  <a:cs typeface="Arial"/>
                </a:rPr>
                <a:t>35,3% (29,8-41,8)</a:t>
              </a:r>
            </a:p>
          </p:txBody>
        </p:sp>
        <p:sp>
          <p:nvSpPr>
            <p:cNvPr id="29" name="Text Box 4"/>
            <p:cNvSpPr txBox="1">
              <a:spLocks noChangeArrowheads="1"/>
            </p:cNvSpPr>
            <p:nvPr/>
          </p:nvSpPr>
          <p:spPr bwMode="auto">
            <a:xfrm>
              <a:off x="8623252" y="3261781"/>
              <a:ext cx="1607133" cy="64265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900" b="1" dirty="0">
                  <a:solidFill>
                    <a:prstClr val="black"/>
                  </a:solidFill>
                  <a:latin typeface="Century Gothic" panose="020F0302020204030204"/>
                  <a:ea typeface="+mn-ea"/>
                  <a:cs typeface="Arial"/>
                </a:rPr>
                <a:t>SG 36 </a:t>
              </a:r>
              <a:r>
                <a:rPr lang="da-DK" sz="900" b="1" dirty="0" err="1">
                  <a:solidFill>
                    <a:prstClr val="black"/>
                  </a:solidFill>
                  <a:latin typeface="Century Gothic" panose="020F0302020204030204"/>
                  <a:ea typeface="+mn-ea"/>
                  <a:cs typeface="Arial"/>
                </a:rPr>
                <a:t>mois</a:t>
              </a:r>
              <a:r>
                <a:rPr lang="da-DK" sz="900" b="1" dirty="0">
                  <a:solidFill>
                    <a:prstClr val="black"/>
                  </a:solidFill>
                  <a:latin typeface="Century Gothic" panose="020F0302020204030204"/>
                  <a:ea typeface="+mn-ea"/>
                  <a:cs typeface="Arial"/>
                </a:rPr>
                <a:t> (95% CI)</a:t>
              </a:r>
            </a:p>
            <a:p>
              <a:pPr algn="ctr" eaLnBrk="1" hangingPunct="1">
                <a:defRPr/>
              </a:pPr>
              <a:r>
                <a:rPr lang="da-DK" sz="900" b="1" dirty="0">
                  <a:solidFill>
                    <a:srgbClr val="FF7F4D"/>
                  </a:solidFill>
                  <a:latin typeface="Century Gothic" panose="020F0302020204030204"/>
                  <a:ea typeface="+mn-ea"/>
                  <a:cs typeface="Arial"/>
                </a:rPr>
                <a:t>36,2% (28,1-46,7)</a:t>
              </a:r>
            </a:p>
            <a:p>
              <a:pPr algn="ctr" eaLnBrk="1" hangingPunct="1">
                <a:defRPr/>
              </a:pPr>
              <a:r>
                <a:rPr lang="da-DK" sz="900" b="1" dirty="0">
                  <a:solidFill>
                    <a:srgbClr val="005086"/>
                  </a:solidFill>
                  <a:latin typeface="Century Gothic" panose="020F0302020204030204"/>
                  <a:ea typeface="+mn-ea"/>
                  <a:cs typeface="Arial"/>
                </a:rPr>
                <a:t>27,7% (22,4-34,2)</a:t>
              </a:r>
            </a:p>
          </p:txBody>
        </p:sp>
      </p:grpSp>
      <p:graphicFrame>
        <p:nvGraphicFramePr>
          <p:cNvPr id="30" name="Tableau 29"/>
          <p:cNvGraphicFramePr>
            <a:graphicFrameLocks noGrp="1"/>
          </p:cNvGraphicFramePr>
          <p:nvPr>
            <p:extLst/>
          </p:nvPr>
        </p:nvGraphicFramePr>
        <p:xfrm>
          <a:off x="7774641" y="2037659"/>
          <a:ext cx="3428682" cy="1087230"/>
        </p:xfrm>
        <a:graphic>
          <a:graphicData uri="http://schemas.openxmlformats.org/drawingml/2006/table">
            <a:tbl>
              <a:tblPr firstRow="1" bandRow="1">
                <a:tableStyleId>{5C22544A-7EE6-4342-B048-85BDC9FD1C3A}</a:tableStyleId>
              </a:tblPr>
              <a:tblGrid>
                <a:gridCol w="793902">
                  <a:extLst>
                    <a:ext uri="{9D8B030D-6E8A-4147-A177-3AD203B41FA5}">
                      <a16:colId xmlns:a16="http://schemas.microsoft.com/office/drawing/2014/main" xmlns="" val="20000"/>
                    </a:ext>
                  </a:extLst>
                </a:gridCol>
                <a:gridCol w="1234896">
                  <a:extLst>
                    <a:ext uri="{9D8B030D-6E8A-4147-A177-3AD203B41FA5}">
                      <a16:colId xmlns:a16="http://schemas.microsoft.com/office/drawing/2014/main" xmlns="" val="20002"/>
                    </a:ext>
                  </a:extLst>
                </a:gridCol>
                <a:gridCol w="1399884">
                  <a:extLst>
                    <a:ext uri="{9D8B030D-6E8A-4147-A177-3AD203B41FA5}">
                      <a16:colId xmlns:a16="http://schemas.microsoft.com/office/drawing/2014/main" xmlns="" val="20003"/>
                    </a:ext>
                  </a:extLst>
                </a:gridCol>
              </a:tblGrid>
              <a:tr h="463086">
                <a:tc>
                  <a:txBody>
                    <a:bodyPr/>
                    <a:lstStyle/>
                    <a:p>
                      <a:pPr algn="ctr">
                        <a:lnSpc>
                          <a:spcPts val="1300"/>
                        </a:lnSpc>
                      </a:pPr>
                      <a:endParaRPr lang="fr-FR" sz="900" b="0" dirty="0">
                        <a:solidFill>
                          <a:schemeClr val="tx1"/>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lnSpc>
                          <a:spcPts val="1300"/>
                        </a:lnSpc>
                      </a:pPr>
                      <a:r>
                        <a:rPr lang="fr-FR" sz="900" b="0" dirty="0">
                          <a:solidFill>
                            <a:schemeClr val="tx1"/>
                          </a:solidFill>
                          <a:latin typeface="+mj-lt"/>
                          <a:cs typeface="Arial" panose="020B0604020202020204" pitchFamily="34" charset="0"/>
                        </a:rPr>
                        <a:t>SG médiane(95% CI), mois</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609585" rtl="0" eaLnBrk="1" fontAlgn="auto" latinLnBrk="0" hangingPunct="1">
                        <a:lnSpc>
                          <a:spcPts val="1300"/>
                        </a:lnSpc>
                        <a:spcBef>
                          <a:spcPts val="0"/>
                        </a:spcBef>
                        <a:spcAft>
                          <a:spcPts val="0"/>
                        </a:spcAft>
                        <a:buClrTx/>
                        <a:buSzTx/>
                        <a:buFontTx/>
                        <a:buNone/>
                        <a:tabLst/>
                        <a:defRPr/>
                      </a:pPr>
                      <a:r>
                        <a:rPr lang="fr-FR" sz="900" b="0" dirty="0">
                          <a:solidFill>
                            <a:schemeClr val="tx1"/>
                          </a:solidFill>
                          <a:latin typeface="+mj-lt"/>
                          <a:cs typeface="Arial" panose="020B0604020202020204" pitchFamily="34" charset="0"/>
                        </a:rPr>
                        <a:t> HR </a:t>
                      </a:r>
                      <a:r>
                        <a:rPr lang="fr-FR" sz="900" b="0" dirty="0" smtClean="0">
                          <a:solidFill>
                            <a:schemeClr val="tx1"/>
                          </a:solidFill>
                          <a:latin typeface="+mj-lt"/>
                          <a:cs typeface="Arial" panose="020B0604020202020204" pitchFamily="34" charset="0"/>
                        </a:rPr>
                        <a:t>(</a:t>
                      </a:r>
                      <a:r>
                        <a:rPr lang="fr-FR" sz="900" b="0" dirty="0">
                          <a:solidFill>
                            <a:schemeClr val="tx1"/>
                          </a:solidFill>
                          <a:latin typeface="+mj-lt"/>
                          <a:cs typeface="Arial" panose="020B0604020202020204" pitchFamily="34" charset="0"/>
                        </a:rPr>
                        <a:t>95% CI)</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120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dirty="0" err="1">
                          <a:solidFill>
                            <a:srgbClr val="FF7F4D"/>
                          </a:solidFill>
                          <a:latin typeface="+mj-lt"/>
                          <a:cs typeface="Arial" panose="020B0604020202020204" pitchFamily="34" charset="0"/>
                        </a:rPr>
                        <a:t>imAE</a:t>
                      </a:r>
                      <a:endParaRPr lang="fr-FR" sz="900" b="1" dirty="0">
                        <a:solidFill>
                          <a:srgbClr val="FF7F4D"/>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900" b="1" dirty="0">
                          <a:solidFill>
                            <a:schemeClr val="tx1"/>
                          </a:solidFill>
                          <a:latin typeface="+mj-lt"/>
                          <a:cs typeface="Arial" panose="020B0604020202020204" pitchFamily="34" charset="0"/>
                        </a:rPr>
                        <a:t>23,2 (19,1-32,4)</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lnSpc>
                          <a:spcPct val="100000"/>
                        </a:lnSpc>
                      </a:pPr>
                      <a:r>
                        <a:rPr lang="fr-FR" sz="900" b="1" dirty="0">
                          <a:solidFill>
                            <a:schemeClr val="tx1"/>
                          </a:solidFill>
                          <a:latin typeface="+mj-lt"/>
                          <a:cs typeface="Arial" panose="020B0604020202020204" pitchFamily="34" charset="0"/>
                        </a:rPr>
                        <a:t>0,727 (0,557-0,948)</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20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latin typeface="+mj-lt"/>
                          <a:cs typeface="Arial" panose="020B0604020202020204" pitchFamily="34" charset="0"/>
                        </a:rPr>
                        <a:t>Pas de </a:t>
                      </a:r>
                      <a:r>
                        <a:rPr lang="fr-FR" sz="900" b="1" dirty="0" err="1">
                          <a:solidFill>
                            <a:schemeClr val="accent3"/>
                          </a:solidFill>
                          <a:latin typeface="+mj-lt"/>
                          <a:cs typeface="Arial" panose="020B0604020202020204" pitchFamily="34" charset="0"/>
                        </a:rPr>
                        <a:t>imAE</a:t>
                      </a:r>
                      <a:endParaRPr lang="fr-FR" sz="900" b="1" dirty="0">
                        <a:solidFill>
                          <a:schemeClr val="accent3"/>
                        </a:solidFill>
                        <a:latin typeface="+mj-lt"/>
                        <a:cs typeface="Arial" panose="020B0604020202020204" pitchFamily="34" charset="0"/>
                      </a:endParaRPr>
                    </a:p>
                  </a:txBody>
                  <a:tcPr marL="48000" marR="48000" marT="60960" marB="6096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ct val="100000"/>
                        </a:lnSpc>
                      </a:pPr>
                      <a:r>
                        <a:rPr lang="fr-FR" sz="900" b="1" dirty="0">
                          <a:solidFill>
                            <a:schemeClr val="tx1"/>
                          </a:solidFill>
                          <a:latin typeface="+mj-lt"/>
                          <a:cs typeface="Arial" panose="020B0604020202020204" pitchFamily="34" charset="0"/>
                        </a:rPr>
                        <a:t>14,1 (11,6-17,9)</a:t>
                      </a: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pPr algn="ctr">
                        <a:lnSpc>
                          <a:spcPts val="1000"/>
                        </a:lnSpc>
                      </a:pPr>
                      <a:endParaRPr lang="fr-FR" sz="1100" b="1" dirty="0">
                        <a:solidFill>
                          <a:schemeClr val="bg2"/>
                        </a:solidFill>
                        <a:latin typeface="Arial" panose="020B0604020202020204" pitchFamily="34" charset="0"/>
                        <a:cs typeface="Arial" panose="020B0604020202020204" pitchFamily="34" charset="0"/>
                      </a:endParaRPr>
                    </a:p>
                  </a:txBody>
                  <a:tcPr marL="48000" marR="48000" marT="60960" marB="6096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graphicFrame>
        <p:nvGraphicFramePr>
          <p:cNvPr id="31" name="Tableau 30"/>
          <p:cNvGraphicFramePr>
            <a:graphicFrameLocks noGrp="1"/>
          </p:cNvGraphicFramePr>
          <p:nvPr>
            <p:extLst/>
          </p:nvPr>
        </p:nvGraphicFramePr>
        <p:xfrm>
          <a:off x="1709964" y="4893533"/>
          <a:ext cx="7335222" cy="540924"/>
        </p:xfrm>
        <a:graphic>
          <a:graphicData uri="http://schemas.openxmlformats.org/drawingml/2006/table">
            <a:tbl>
              <a:tblPr firstRow="1" bandRow="1">
                <a:tableStyleId>{5C22544A-7EE6-4342-B048-85BDC9FD1C3A}</a:tableStyleId>
              </a:tblPr>
              <a:tblGrid>
                <a:gridCol w="893532">
                  <a:extLst>
                    <a:ext uri="{9D8B030D-6E8A-4147-A177-3AD203B41FA5}">
                      <a16:colId xmlns:a16="http://schemas.microsoft.com/office/drawing/2014/main" xmlns="" val="20000"/>
                    </a:ext>
                  </a:extLst>
                </a:gridCol>
                <a:gridCol w="644169">
                  <a:extLst>
                    <a:ext uri="{9D8B030D-6E8A-4147-A177-3AD203B41FA5}">
                      <a16:colId xmlns:a16="http://schemas.microsoft.com/office/drawing/2014/main" xmlns="" val="20001"/>
                    </a:ext>
                  </a:extLst>
                </a:gridCol>
                <a:gridCol w="644169">
                  <a:extLst>
                    <a:ext uri="{9D8B030D-6E8A-4147-A177-3AD203B41FA5}">
                      <a16:colId xmlns:a16="http://schemas.microsoft.com/office/drawing/2014/main" xmlns="" val="20006"/>
                    </a:ext>
                  </a:extLst>
                </a:gridCol>
                <a:gridCol w="644169">
                  <a:extLst>
                    <a:ext uri="{9D8B030D-6E8A-4147-A177-3AD203B41FA5}">
                      <a16:colId xmlns:a16="http://schemas.microsoft.com/office/drawing/2014/main" xmlns="" val="20002"/>
                    </a:ext>
                  </a:extLst>
                </a:gridCol>
                <a:gridCol w="644169">
                  <a:extLst>
                    <a:ext uri="{9D8B030D-6E8A-4147-A177-3AD203B41FA5}">
                      <a16:colId xmlns:a16="http://schemas.microsoft.com/office/drawing/2014/main" xmlns="" val="20007"/>
                    </a:ext>
                  </a:extLst>
                </a:gridCol>
                <a:gridCol w="644169">
                  <a:extLst>
                    <a:ext uri="{9D8B030D-6E8A-4147-A177-3AD203B41FA5}">
                      <a16:colId xmlns:a16="http://schemas.microsoft.com/office/drawing/2014/main" xmlns="" val="20003"/>
                    </a:ext>
                  </a:extLst>
                </a:gridCol>
                <a:gridCol w="644169">
                  <a:extLst>
                    <a:ext uri="{9D8B030D-6E8A-4147-A177-3AD203B41FA5}">
                      <a16:colId xmlns:a16="http://schemas.microsoft.com/office/drawing/2014/main" xmlns="" val="20008"/>
                    </a:ext>
                  </a:extLst>
                </a:gridCol>
                <a:gridCol w="644169">
                  <a:extLst>
                    <a:ext uri="{9D8B030D-6E8A-4147-A177-3AD203B41FA5}">
                      <a16:colId xmlns:a16="http://schemas.microsoft.com/office/drawing/2014/main" xmlns="" val="20004"/>
                    </a:ext>
                  </a:extLst>
                </a:gridCol>
                <a:gridCol w="644169">
                  <a:extLst>
                    <a:ext uri="{9D8B030D-6E8A-4147-A177-3AD203B41FA5}">
                      <a16:colId xmlns:a16="http://schemas.microsoft.com/office/drawing/2014/main" xmlns="" val="20009"/>
                    </a:ext>
                  </a:extLst>
                </a:gridCol>
                <a:gridCol w="644169">
                  <a:extLst>
                    <a:ext uri="{9D8B030D-6E8A-4147-A177-3AD203B41FA5}">
                      <a16:colId xmlns:a16="http://schemas.microsoft.com/office/drawing/2014/main" xmlns="" val="20005"/>
                    </a:ext>
                  </a:extLst>
                </a:gridCol>
                <a:gridCol w="644169">
                  <a:extLst>
                    <a:ext uri="{9D8B030D-6E8A-4147-A177-3AD203B41FA5}">
                      <a16:colId xmlns:a16="http://schemas.microsoft.com/office/drawing/2014/main" xmlns="" val="20010"/>
                    </a:ext>
                  </a:extLst>
                </a:gridCol>
              </a:tblGrid>
              <a:tr h="166438">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b="0" dirty="0" smtClean="0">
                          <a:solidFill>
                            <a:schemeClr val="tx1">
                              <a:lumMod val="65000"/>
                              <a:lumOff val="35000"/>
                            </a:schemeClr>
                          </a:solidFill>
                        </a:rPr>
                        <a:t>Nb à risque</a:t>
                      </a: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sz="900" dirty="0">
                        <a:solidFill>
                          <a:srgbClr val="6C6C6C"/>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xmlns="" val="10000"/>
                  </a:ext>
                </a:extLst>
              </a:tr>
              <a:tr h="18724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900" b="1" dirty="0" err="1">
                          <a:solidFill>
                            <a:srgbClr val="FF7F4D"/>
                          </a:solidFill>
                        </a:rPr>
                        <a:t>imAE</a:t>
                      </a:r>
                      <a:endParaRPr lang="fr-FR" sz="900" b="1" dirty="0">
                        <a:solidFill>
                          <a:srgbClr val="FF7F4D"/>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rgbClr val="FF7F4D"/>
                          </a:solidFill>
                        </a:rPr>
                        <a:t>139 (0)</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rgbClr val="FF7F4D"/>
                          </a:solidFill>
                        </a:rPr>
                        <a:t>97 (42)</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rgbClr val="FF7F4D"/>
                          </a:solidFill>
                        </a:rPr>
                        <a:t>69 (70)</a:t>
                      </a: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rgbClr val="FF7F4D"/>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rgbClr val="FF7F4D"/>
                          </a:solidFill>
                        </a:rPr>
                        <a:t>12 (82)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7243">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No </a:t>
                      </a:r>
                      <a:r>
                        <a:rPr lang="fr-FR" sz="900" b="1" dirty="0" err="1">
                          <a:solidFill>
                            <a:schemeClr val="accent3"/>
                          </a:solidFill>
                        </a:rPr>
                        <a:t>imAE</a:t>
                      </a:r>
                      <a:endParaRPr lang="fr-FR" sz="900" b="1" dirty="0">
                        <a:solidFill>
                          <a:schemeClr val="accent3"/>
                        </a:solidFill>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249 (0)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accent3"/>
                          </a:solidFill>
                        </a:rPr>
                        <a:t>137 (110)</a:t>
                      </a: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a:solidFill>
                            <a:schemeClr val="accent3"/>
                          </a:solidFill>
                        </a:rPr>
                        <a:t>88 (159)</a:t>
                      </a: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FR" sz="900" b="1" dirty="0">
                        <a:solidFill>
                          <a:schemeClr val="accent3"/>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a:solidFill>
                            <a:schemeClr val="accent3"/>
                          </a:solidFill>
                        </a:rPr>
                        <a:t>20 (175)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32" name="Rectangle 31"/>
          <p:cNvSpPr/>
          <p:nvPr/>
        </p:nvSpPr>
        <p:spPr>
          <a:xfrm>
            <a:off x="1649004" y="1881829"/>
            <a:ext cx="9814334" cy="3604571"/>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033714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a:extLst>
              <a:ext uri="{FF2B5EF4-FFF2-40B4-BE49-F238E27FC236}">
                <a16:creationId xmlns:a16="http://schemas.microsoft.com/office/drawing/2014/main" xmlns="" id="{FC1C765F-E179-44AC-A83A-DB5AC207AB51}"/>
              </a:ext>
            </a:extLst>
          </p:cNvPr>
          <p:cNvSpPr>
            <a:spLocks noGrp="1"/>
          </p:cNvSpPr>
          <p:nvPr/>
        </p:nvSpPr>
        <p:spPr>
          <a:xfrm>
            <a:off x="2198083" y="363539"/>
            <a:ext cx="8930207" cy="1850550"/>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spcBef>
                <a:spcPts val="2250"/>
              </a:spcBef>
              <a:spcAft>
                <a:spcPct val="0"/>
              </a:spcAft>
              <a:buFont typeface="Arial" panose="020B0604020202020204" pitchFamily="34" charset="0"/>
              <a:buChar char="•"/>
              <a:defRPr/>
            </a:pPr>
            <a:endParaRPr sz="1800">
              <a:solidFill>
                <a:prstClr val="black">
                  <a:lumMod val="50000"/>
                  <a:lumOff val="50000"/>
                </a:prstClr>
              </a:solidFill>
            </a:endParaRPr>
          </a:p>
        </p:txBody>
      </p:sp>
      <p:graphicFrame>
        <p:nvGraphicFramePr>
          <p:cNvPr id="12" name="Tableau 11"/>
          <p:cNvGraphicFramePr>
            <a:graphicFrameLocks noGrp="1"/>
          </p:cNvGraphicFramePr>
          <p:nvPr>
            <p:extLst/>
          </p:nvPr>
        </p:nvGraphicFramePr>
        <p:xfrm>
          <a:off x="1296348" y="3492486"/>
          <a:ext cx="4811245" cy="1645920"/>
        </p:xfrm>
        <a:graphic>
          <a:graphicData uri="http://schemas.openxmlformats.org/drawingml/2006/table">
            <a:tbl>
              <a:tblPr firstRow="1" bandRow="1"/>
              <a:tblGrid>
                <a:gridCol w="962249">
                  <a:extLst>
                    <a:ext uri="{9D8B030D-6E8A-4147-A177-3AD203B41FA5}">
                      <a16:colId xmlns:a16="http://schemas.microsoft.com/office/drawing/2014/main" xmlns="" val="3277668573"/>
                    </a:ext>
                  </a:extLst>
                </a:gridCol>
                <a:gridCol w="962249">
                  <a:extLst>
                    <a:ext uri="{9D8B030D-6E8A-4147-A177-3AD203B41FA5}">
                      <a16:colId xmlns:a16="http://schemas.microsoft.com/office/drawing/2014/main" xmlns="" val="1617811665"/>
                    </a:ext>
                  </a:extLst>
                </a:gridCol>
                <a:gridCol w="962249">
                  <a:extLst>
                    <a:ext uri="{9D8B030D-6E8A-4147-A177-3AD203B41FA5}">
                      <a16:colId xmlns:a16="http://schemas.microsoft.com/office/drawing/2014/main" xmlns="" val="1548382764"/>
                    </a:ext>
                  </a:extLst>
                </a:gridCol>
                <a:gridCol w="962249">
                  <a:extLst>
                    <a:ext uri="{9D8B030D-6E8A-4147-A177-3AD203B41FA5}">
                      <a16:colId xmlns:a16="http://schemas.microsoft.com/office/drawing/2014/main" xmlns="" val="468991490"/>
                    </a:ext>
                  </a:extLst>
                </a:gridCol>
                <a:gridCol w="962249">
                  <a:extLst>
                    <a:ext uri="{9D8B030D-6E8A-4147-A177-3AD203B41FA5}">
                      <a16:colId xmlns:a16="http://schemas.microsoft.com/office/drawing/2014/main" xmlns="" val="1510150055"/>
                    </a:ext>
                  </a:extLst>
                </a:gridCol>
              </a:tblGrid>
              <a:tr h="26534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fr-FR"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sz="1400" b="1" dirty="0" smtClean="0">
                          <a:solidFill>
                            <a:schemeClr val="tx1"/>
                          </a:solidFill>
                        </a:rPr>
                        <a:t>Contrôle Maladie</a:t>
                      </a:r>
                      <a:endParaRPr lang="fr-FR" sz="14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hMerge="1">
                  <a:txBody>
                    <a:bodyPr/>
                    <a:lstStyle/>
                    <a:p>
                      <a:endParaRPr lang="fr-FR" sz="1600" b="1" dirty="0"/>
                    </a:p>
                  </a:txBody>
                  <a:tcPr>
                    <a:solidFill>
                      <a:srgbClr val="DD2B99"/>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sz="1400" b="1" dirty="0" smtClean="0">
                          <a:solidFill>
                            <a:schemeClr val="tx1"/>
                          </a:solidFill>
                        </a:rPr>
                        <a:t>Pas de Contrôle</a:t>
                      </a:r>
                      <a:r>
                        <a:rPr lang="fr-FR" sz="1400" b="1" baseline="0" dirty="0" smtClean="0">
                          <a:solidFill>
                            <a:schemeClr val="tx1"/>
                          </a:solidFill>
                        </a:rPr>
                        <a:t> Maladie</a:t>
                      </a:r>
                      <a:endParaRPr lang="fr-FR" sz="14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hMerge="1">
                  <a:txBody>
                    <a:bodyPr/>
                    <a:lstStyle/>
                    <a:p>
                      <a:endParaRPr lang="fr-FR" sz="1600" b="1" dirty="0"/>
                    </a:p>
                  </a:txBody>
                  <a:tcPr>
                    <a:solidFill>
                      <a:srgbClr val="DD2B99"/>
                    </a:solidFill>
                  </a:tcPr>
                </a:tc>
                <a:extLst>
                  <a:ext uri="{0D108BD9-81ED-4DB2-BD59-A6C34878D82A}">
                    <a16:rowId xmlns:a16="http://schemas.microsoft.com/office/drawing/2014/main" xmlns="" val="161893627"/>
                  </a:ext>
                </a:extLst>
              </a:tr>
              <a:tr h="4510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r-FR"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smtClean="0">
                          <a:solidFill>
                            <a:schemeClr val="bg1"/>
                          </a:solidFill>
                        </a:rPr>
                        <a:t>STRIDE</a:t>
                      </a:r>
                    </a:p>
                    <a:p>
                      <a:pPr algn="ctr"/>
                      <a:r>
                        <a:rPr lang="fr-FR" sz="1400" b="1" dirty="0" smtClean="0">
                          <a:solidFill>
                            <a:schemeClr val="bg1"/>
                          </a:solidFill>
                        </a:rPr>
                        <a:t>N=393</a:t>
                      </a:r>
                      <a:endParaRPr lang="fr-FR" sz="1400" b="1"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2C4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err="1" smtClean="0">
                          <a:solidFill>
                            <a:schemeClr val="bg1"/>
                          </a:solidFill>
                        </a:rPr>
                        <a:t>Sorafénib</a:t>
                      </a:r>
                      <a:endParaRPr lang="fr-FR" sz="1400" b="1" dirty="0" smtClean="0">
                        <a:solidFill>
                          <a:schemeClr val="bg1"/>
                        </a:solidFill>
                      </a:endParaRPr>
                    </a:p>
                    <a:p>
                      <a:pPr algn="ctr"/>
                      <a:r>
                        <a:rPr lang="fr-FR" sz="1400" b="1" dirty="0" smtClean="0">
                          <a:solidFill>
                            <a:schemeClr val="bg1"/>
                          </a:solidFill>
                        </a:rPr>
                        <a:t>N=389</a:t>
                      </a:r>
                      <a:endParaRPr lang="fr-FR"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7F4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smtClean="0">
                          <a:solidFill>
                            <a:schemeClr val="bg1"/>
                          </a:solidFill>
                        </a:rPr>
                        <a:t>STRIDE</a:t>
                      </a:r>
                    </a:p>
                    <a:p>
                      <a:pPr algn="ctr"/>
                      <a:r>
                        <a:rPr lang="fr-FR" sz="1400" b="1" dirty="0" smtClean="0">
                          <a:solidFill>
                            <a:schemeClr val="bg1"/>
                          </a:solidFill>
                        </a:rPr>
                        <a:t>N=103</a:t>
                      </a:r>
                      <a:endParaRPr lang="fr-FR"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08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err="1" smtClean="0">
                          <a:solidFill>
                            <a:schemeClr val="bg1"/>
                          </a:solidFill>
                        </a:rPr>
                        <a:t>Sorafénib</a:t>
                      </a:r>
                      <a:endParaRPr lang="fr-FR" sz="1400" b="1" dirty="0" smtClean="0">
                        <a:solidFill>
                          <a:schemeClr val="bg1"/>
                        </a:solidFill>
                      </a:endParaRPr>
                    </a:p>
                    <a:p>
                      <a:pPr algn="ctr"/>
                      <a:r>
                        <a:rPr lang="fr-FR" sz="1400" b="1" dirty="0" smtClean="0">
                          <a:solidFill>
                            <a:schemeClr val="bg1"/>
                          </a:solidFill>
                        </a:rPr>
                        <a:t>N=64</a:t>
                      </a:r>
                      <a:endParaRPr lang="fr-FR" sz="1400" b="1" dirty="0">
                        <a:solidFill>
                          <a:schemeClr val="bg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xmlns="" val="697695003"/>
                  </a:ext>
                </a:extLst>
              </a:tr>
              <a:tr h="2653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1" dirty="0" smtClean="0"/>
                        <a:t>SG 36 m</a:t>
                      </a:r>
                      <a:endParaRPr lang="fr-FR"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1" dirty="0" smtClean="0"/>
                        <a:t>44,6%</a:t>
                      </a:r>
                      <a:endParaRPr lang="fr-FR"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1" dirty="0" smtClean="0"/>
                        <a:t>27,9%</a:t>
                      </a:r>
                      <a:endParaRPr lang="fr-FR"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1" dirty="0" smtClean="0"/>
                        <a:t>9,7%</a:t>
                      </a:r>
                      <a:endParaRPr lang="fr-FR"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1" dirty="0" smtClean="0"/>
                        <a:t>6,8%</a:t>
                      </a:r>
                      <a:endParaRPr lang="fr-FR"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22962083"/>
                  </a:ext>
                </a:extLst>
              </a:tr>
              <a:tr h="2653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1" dirty="0" smtClean="0"/>
                        <a:t>SG 48 m</a:t>
                      </a:r>
                      <a:endParaRPr lang="fr-FR"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0" dirty="0" smtClean="0"/>
                        <a:t>36,2%</a:t>
                      </a:r>
                      <a:endParaRPr lang="fr-FR"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0" dirty="0" smtClean="0"/>
                        <a:t>20,3%</a:t>
                      </a:r>
                      <a:endParaRPr lang="fr-FR"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0" dirty="0" smtClean="0"/>
                        <a:t>8,7%</a:t>
                      </a:r>
                      <a:endParaRPr lang="fr-FR"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400" b="0" dirty="0" smtClean="0"/>
                        <a:t>6,8</a:t>
                      </a:r>
                      <a:endParaRPr lang="fr-FR"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132100637"/>
                  </a:ext>
                </a:extLst>
              </a:tr>
            </a:tbl>
          </a:graphicData>
        </a:graphic>
      </p:graphicFrame>
      <p:sp>
        <p:nvSpPr>
          <p:cNvPr id="13" name="TextBox 14">
            <a:extLst>
              <a:ext uri="{FF2B5EF4-FFF2-40B4-BE49-F238E27FC236}">
                <a16:creationId xmlns:a16="http://schemas.microsoft.com/office/drawing/2014/main" xmlns="" id="{6DB1702D-8A0C-4979-9AB4-C54EED3C6D27}"/>
              </a:ext>
            </a:extLst>
          </p:cNvPr>
          <p:cNvSpPr txBox="1"/>
          <p:nvPr/>
        </p:nvSpPr>
        <p:spPr>
          <a:xfrm>
            <a:off x="1404791" y="2345235"/>
            <a:ext cx="5037802" cy="454292"/>
          </a:xfrm>
          <a:prstGeom prst="rect">
            <a:avLst/>
          </a:prstGeom>
          <a:noFill/>
        </p:spPr>
        <p:txBody>
          <a:bodyPr wrap="square" rtlCol="0">
            <a:spAutoFit/>
          </a:bodyPr>
          <a:lstStyle/>
          <a:p>
            <a:pPr marL="342900" indent="-342900">
              <a:lnSpc>
                <a:spcPct val="150000"/>
              </a:lnSpc>
              <a:buClr>
                <a:srgbClr val="FF7F4D"/>
              </a:buClr>
              <a:buFont typeface="Century Gothic" panose="020B0502020202020204" pitchFamily="34" charset="0"/>
              <a:buChar char="►"/>
            </a:pPr>
            <a:r>
              <a:rPr lang="en-GB" b="1" kern="0" dirty="0" smtClean="0">
                <a:solidFill>
                  <a:srgbClr val="002C4C"/>
                </a:solidFill>
                <a:cs typeface="Arial" panose="020B0604020202020204" pitchFamily="34" charset="0"/>
              </a:rPr>
              <a:t>SG selon le Contôle de la maladie :</a:t>
            </a:r>
          </a:p>
        </p:txBody>
      </p:sp>
      <p:sp>
        <p:nvSpPr>
          <p:cNvPr id="2" name="Titre 1"/>
          <p:cNvSpPr>
            <a:spLocks noGrp="1"/>
          </p:cNvSpPr>
          <p:nvPr>
            <p:ph type="title"/>
          </p:nvPr>
        </p:nvSpPr>
        <p:spPr>
          <a:xfrm>
            <a:off x="937845" y="22950"/>
            <a:ext cx="11254155" cy="584443"/>
          </a:xfrm>
        </p:spPr>
        <p:txBody>
          <a:bodyPr/>
          <a:lstStyle/>
          <a:p>
            <a:r>
              <a:rPr lang="fr-FR" dirty="0"/>
              <a:t>Histoire de la Maladie</a:t>
            </a:r>
            <a:br>
              <a:rPr lang="fr-FR" dirty="0"/>
            </a:br>
            <a:endParaRPr lang="fr-FR" dirty="0"/>
          </a:p>
        </p:txBody>
      </p:sp>
      <p:sp>
        <p:nvSpPr>
          <p:cNvPr id="11" name="Espace réservé du contenu 10"/>
          <p:cNvSpPr>
            <a:spLocks noGrp="1"/>
          </p:cNvSpPr>
          <p:nvPr>
            <p:ph sz="quarter" idx="19"/>
          </p:nvPr>
        </p:nvSpPr>
        <p:spPr>
          <a:xfrm>
            <a:off x="1264732" y="571803"/>
            <a:ext cx="9952526" cy="1336789"/>
          </a:xfrm>
        </p:spPr>
        <p:txBody>
          <a:bodyPr/>
          <a:lstStyle/>
          <a:p>
            <a:pPr>
              <a:lnSpc>
                <a:spcPct val="150000"/>
              </a:lnSpc>
            </a:pPr>
            <a:r>
              <a:rPr lang="fr-FR" sz="2000" dirty="0">
                <a:solidFill>
                  <a:srgbClr val="002C4C"/>
                </a:solidFill>
              </a:rPr>
              <a:t>Reprise du </a:t>
            </a:r>
            <a:r>
              <a:rPr lang="fr-FR" sz="2000" dirty="0" err="1">
                <a:solidFill>
                  <a:srgbClr val="002C4C"/>
                </a:solidFill>
              </a:rPr>
              <a:t>Durvalumab</a:t>
            </a:r>
            <a:r>
              <a:rPr lang="fr-FR" sz="2000" dirty="0">
                <a:solidFill>
                  <a:srgbClr val="002C4C"/>
                </a:solidFill>
              </a:rPr>
              <a:t> seul après normalisation du BH (4 semaines)</a:t>
            </a:r>
          </a:p>
          <a:p>
            <a:pPr>
              <a:lnSpc>
                <a:spcPct val="150000"/>
              </a:lnSpc>
            </a:pPr>
            <a:r>
              <a:rPr lang="fr-FR" sz="2000" dirty="0">
                <a:solidFill>
                  <a:srgbClr val="002C4C"/>
                </a:solidFill>
              </a:rPr>
              <a:t>Arrêt progressif de la corticothérapie et poursuite de l’AUDC</a:t>
            </a:r>
          </a:p>
          <a:p>
            <a:pPr>
              <a:lnSpc>
                <a:spcPct val="150000"/>
              </a:lnSpc>
            </a:pPr>
            <a:r>
              <a:rPr lang="fr-FR" sz="2000" dirty="0">
                <a:solidFill>
                  <a:srgbClr val="002C4C"/>
                </a:solidFill>
              </a:rPr>
              <a:t>Pas de récidive de la cytolyse</a:t>
            </a:r>
          </a:p>
          <a:p>
            <a:endParaRPr lang="fr-FR" sz="2000" dirty="0">
              <a:solidFill>
                <a:srgbClr val="002C4C"/>
              </a:solidFill>
            </a:endParaRPr>
          </a:p>
        </p:txBody>
      </p:sp>
      <p:sp>
        <p:nvSpPr>
          <p:cNvPr id="7" name="Espace réservé du texte 5">
            <a:extLst>
              <a:ext uri="{FF2B5EF4-FFF2-40B4-BE49-F238E27FC236}">
                <a16:creationId xmlns:a16="http://schemas.microsoft.com/office/drawing/2014/main" xmlns="" id="{FC1C765F-E179-44AC-A83A-DB5AC207AB51}"/>
              </a:ext>
            </a:extLst>
          </p:cNvPr>
          <p:cNvSpPr>
            <a:spLocks noGrp="1"/>
          </p:cNvSpPr>
          <p:nvPr/>
        </p:nvSpPr>
        <p:spPr>
          <a:xfrm>
            <a:off x="7590588" y="1709005"/>
            <a:ext cx="3537702" cy="399174"/>
          </a:xfrm>
          <a:prstGeom prst="rect">
            <a:avLst/>
          </a:prstGeom>
        </p:spPr>
        <p:txBody>
          <a:bodyPr lIns="0" tIns="0" rIns="0" bIns="0"/>
          <a:lstStyle>
            <a:lvl1pPr marL="0" indent="0" algn="l" defTabSz="914400" rtl="0" eaLnBrk="1" latinLnBrk="0" hangingPunct="1">
              <a:lnSpc>
                <a:spcPct val="90000"/>
              </a:lnSpc>
              <a:spcBef>
                <a:spcPts val="1000"/>
              </a:spcBef>
              <a:buFontTx/>
              <a:buNone/>
              <a:defRPr lang="fr-FR" sz="2400" b="0" i="0" kern="1200" dirty="0" smtClean="0">
                <a:solidFill>
                  <a:schemeClr val="bg2">
                    <a:lumMod val="50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rgbClr val="192E35"/>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rgbClr val="192E35"/>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192E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2250"/>
              </a:spcBef>
              <a:spcAft>
                <a:spcPct val="0"/>
              </a:spcAft>
              <a:defRPr/>
            </a:pPr>
            <a:r>
              <a:rPr altLang="fr-FR" sz="1600" b="1">
                <a:solidFill>
                  <a:srgbClr val="002C4C"/>
                </a:solidFill>
                <a:latin typeface="Century Gothic" panose="020F0302020204030204"/>
              </a:rPr>
              <a:t>Poursuite de la réponse au cycle 9</a:t>
            </a:r>
          </a:p>
        </p:txBody>
      </p:sp>
      <p:sp>
        <p:nvSpPr>
          <p:cNvPr id="8" name="Flèche droite 7"/>
          <p:cNvSpPr/>
          <p:nvPr/>
        </p:nvSpPr>
        <p:spPr>
          <a:xfrm>
            <a:off x="6910240" y="1709005"/>
            <a:ext cx="381000" cy="276225"/>
          </a:xfrm>
          <a:prstGeom prst="rightArrow">
            <a:avLst/>
          </a:prstGeom>
          <a:solidFill>
            <a:srgbClr val="FF7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aphicFrame>
        <p:nvGraphicFramePr>
          <p:cNvPr id="14" name="Graphique 13"/>
          <p:cNvGraphicFramePr/>
          <p:nvPr>
            <p:extLst/>
          </p:nvPr>
        </p:nvGraphicFramePr>
        <p:xfrm>
          <a:off x="6442593" y="2695791"/>
          <a:ext cx="5510166" cy="2885740"/>
        </p:xfrm>
        <a:graphic>
          <a:graphicData uri="http://schemas.openxmlformats.org/drawingml/2006/chart">
            <c:chart xmlns:c="http://schemas.openxmlformats.org/drawingml/2006/chart" xmlns:r="http://schemas.openxmlformats.org/officeDocument/2006/relationships" r:id="rId2"/>
          </a:graphicData>
        </a:graphic>
      </p:graphicFrame>
      <p:sp>
        <p:nvSpPr>
          <p:cNvPr id="4" name="Forme libre 3"/>
          <p:cNvSpPr/>
          <p:nvPr/>
        </p:nvSpPr>
        <p:spPr>
          <a:xfrm>
            <a:off x="7045234" y="2786743"/>
            <a:ext cx="4693920" cy="1567543"/>
          </a:xfrm>
          <a:custGeom>
            <a:avLst/>
            <a:gdLst>
              <a:gd name="connsiteX0" fmla="*/ 4693920 w 4693920"/>
              <a:gd name="connsiteY0" fmla="*/ 1567543 h 1567543"/>
              <a:gd name="connsiteX1" fmla="*/ 4153989 w 4693920"/>
              <a:gd name="connsiteY1" fmla="*/ 1567543 h 1567543"/>
              <a:gd name="connsiteX2" fmla="*/ 4110446 w 4693920"/>
              <a:gd name="connsiteY2" fmla="*/ 1532708 h 1567543"/>
              <a:gd name="connsiteX3" fmla="*/ 3910149 w 4693920"/>
              <a:gd name="connsiteY3" fmla="*/ 1524000 h 1567543"/>
              <a:gd name="connsiteX4" fmla="*/ 3796937 w 4693920"/>
              <a:gd name="connsiteY4" fmla="*/ 1515291 h 1567543"/>
              <a:gd name="connsiteX5" fmla="*/ 3718560 w 4693920"/>
              <a:gd name="connsiteY5" fmla="*/ 1489166 h 1567543"/>
              <a:gd name="connsiteX6" fmla="*/ 3561806 w 4693920"/>
              <a:gd name="connsiteY6" fmla="*/ 1489166 h 1567543"/>
              <a:gd name="connsiteX7" fmla="*/ 3439886 w 4693920"/>
              <a:gd name="connsiteY7" fmla="*/ 1445623 h 1567543"/>
              <a:gd name="connsiteX8" fmla="*/ 3335383 w 4693920"/>
              <a:gd name="connsiteY8" fmla="*/ 1463040 h 1567543"/>
              <a:gd name="connsiteX9" fmla="*/ 3283132 w 4693920"/>
              <a:gd name="connsiteY9" fmla="*/ 1419497 h 1567543"/>
              <a:gd name="connsiteX10" fmla="*/ 3161212 w 4693920"/>
              <a:gd name="connsiteY10" fmla="*/ 1419497 h 1567543"/>
              <a:gd name="connsiteX11" fmla="*/ 3135086 w 4693920"/>
              <a:gd name="connsiteY11" fmla="*/ 1358537 h 1567543"/>
              <a:gd name="connsiteX12" fmla="*/ 2952206 w 4693920"/>
              <a:gd name="connsiteY12" fmla="*/ 1349828 h 1567543"/>
              <a:gd name="connsiteX13" fmla="*/ 2943497 w 4693920"/>
              <a:gd name="connsiteY13" fmla="*/ 1341120 h 1567543"/>
              <a:gd name="connsiteX14" fmla="*/ 2847703 w 4693920"/>
              <a:gd name="connsiteY14" fmla="*/ 1314994 h 1567543"/>
              <a:gd name="connsiteX15" fmla="*/ 2734492 w 4693920"/>
              <a:gd name="connsiteY15" fmla="*/ 1306286 h 1567543"/>
              <a:gd name="connsiteX16" fmla="*/ 2664823 w 4693920"/>
              <a:gd name="connsiteY16" fmla="*/ 1280160 h 1567543"/>
              <a:gd name="connsiteX17" fmla="*/ 2603863 w 4693920"/>
              <a:gd name="connsiteY17" fmla="*/ 1280160 h 1567543"/>
              <a:gd name="connsiteX18" fmla="*/ 2516777 w 4693920"/>
              <a:gd name="connsiteY18" fmla="*/ 1236617 h 1567543"/>
              <a:gd name="connsiteX19" fmla="*/ 2455817 w 4693920"/>
              <a:gd name="connsiteY19" fmla="*/ 1236617 h 1567543"/>
              <a:gd name="connsiteX20" fmla="*/ 2255520 w 4693920"/>
              <a:gd name="connsiteY20" fmla="*/ 1149531 h 1567543"/>
              <a:gd name="connsiteX21" fmla="*/ 2185852 w 4693920"/>
              <a:gd name="connsiteY21" fmla="*/ 1105988 h 1567543"/>
              <a:gd name="connsiteX22" fmla="*/ 1968137 w 4693920"/>
              <a:gd name="connsiteY22" fmla="*/ 1062446 h 1567543"/>
              <a:gd name="connsiteX23" fmla="*/ 1863635 w 4693920"/>
              <a:gd name="connsiteY23" fmla="*/ 1053737 h 1567543"/>
              <a:gd name="connsiteX24" fmla="*/ 1767840 w 4693920"/>
              <a:gd name="connsiteY24" fmla="*/ 966651 h 1567543"/>
              <a:gd name="connsiteX25" fmla="*/ 1715589 w 4693920"/>
              <a:gd name="connsiteY25" fmla="*/ 966651 h 1567543"/>
              <a:gd name="connsiteX26" fmla="*/ 1645920 w 4693920"/>
              <a:gd name="connsiteY26" fmla="*/ 966651 h 1567543"/>
              <a:gd name="connsiteX27" fmla="*/ 1637212 w 4693920"/>
              <a:gd name="connsiteY27" fmla="*/ 923108 h 1567543"/>
              <a:gd name="connsiteX28" fmla="*/ 1550126 w 4693920"/>
              <a:gd name="connsiteY28" fmla="*/ 914400 h 1567543"/>
              <a:gd name="connsiteX29" fmla="*/ 1489166 w 4693920"/>
              <a:gd name="connsiteY29" fmla="*/ 888274 h 1567543"/>
              <a:gd name="connsiteX30" fmla="*/ 1463040 w 4693920"/>
              <a:gd name="connsiteY30" fmla="*/ 853440 h 1567543"/>
              <a:gd name="connsiteX31" fmla="*/ 1297577 w 4693920"/>
              <a:gd name="connsiteY31" fmla="*/ 827314 h 1567543"/>
              <a:gd name="connsiteX32" fmla="*/ 1245326 w 4693920"/>
              <a:gd name="connsiteY32" fmla="*/ 766354 h 1567543"/>
              <a:gd name="connsiteX33" fmla="*/ 1158240 w 4693920"/>
              <a:gd name="connsiteY33" fmla="*/ 740228 h 1567543"/>
              <a:gd name="connsiteX34" fmla="*/ 1114697 w 4693920"/>
              <a:gd name="connsiteY34" fmla="*/ 696686 h 1567543"/>
              <a:gd name="connsiteX35" fmla="*/ 1105989 w 4693920"/>
              <a:gd name="connsiteY35" fmla="*/ 644434 h 1567543"/>
              <a:gd name="connsiteX36" fmla="*/ 1018903 w 4693920"/>
              <a:gd name="connsiteY36" fmla="*/ 618308 h 1567543"/>
              <a:gd name="connsiteX37" fmla="*/ 949235 w 4693920"/>
              <a:gd name="connsiteY37" fmla="*/ 539931 h 1567543"/>
              <a:gd name="connsiteX38" fmla="*/ 905692 w 4693920"/>
              <a:gd name="connsiteY38" fmla="*/ 539931 h 1567543"/>
              <a:gd name="connsiteX39" fmla="*/ 870857 w 4693920"/>
              <a:gd name="connsiteY39" fmla="*/ 496388 h 1567543"/>
              <a:gd name="connsiteX40" fmla="*/ 844732 w 4693920"/>
              <a:gd name="connsiteY40" fmla="*/ 496388 h 1567543"/>
              <a:gd name="connsiteX41" fmla="*/ 792480 w 4693920"/>
              <a:gd name="connsiteY41" fmla="*/ 400594 h 1567543"/>
              <a:gd name="connsiteX42" fmla="*/ 757646 w 4693920"/>
              <a:gd name="connsiteY42" fmla="*/ 339634 h 1567543"/>
              <a:gd name="connsiteX43" fmla="*/ 696686 w 4693920"/>
              <a:gd name="connsiteY43" fmla="*/ 296091 h 1567543"/>
              <a:gd name="connsiteX44" fmla="*/ 505097 w 4693920"/>
              <a:gd name="connsiteY44" fmla="*/ 182880 h 1567543"/>
              <a:gd name="connsiteX45" fmla="*/ 426720 w 4693920"/>
              <a:gd name="connsiteY45" fmla="*/ 130628 h 1567543"/>
              <a:gd name="connsiteX46" fmla="*/ 383177 w 4693920"/>
              <a:gd name="connsiteY46" fmla="*/ 130628 h 1567543"/>
              <a:gd name="connsiteX47" fmla="*/ 322217 w 4693920"/>
              <a:gd name="connsiteY47" fmla="*/ 69668 h 1567543"/>
              <a:gd name="connsiteX48" fmla="*/ 287383 w 4693920"/>
              <a:gd name="connsiteY48" fmla="*/ 69668 h 1567543"/>
              <a:gd name="connsiteX49" fmla="*/ 252549 w 4693920"/>
              <a:gd name="connsiteY49" fmla="*/ 34834 h 1567543"/>
              <a:gd name="connsiteX50" fmla="*/ 191589 w 4693920"/>
              <a:gd name="connsiteY50" fmla="*/ 34834 h 1567543"/>
              <a:gd name="connsiteX51" fmla="*/ 165463 w 4693920"/>
              <a:gd name="connsiteY51" fmla="*/ 43543 h 1567543"/>
              <a:gd name="connsiteX52" fmla="*/ 139337 w 4693920"/>
              <a:gd name="connsiteY52" fmla="*/ 8708 h 1567543"/>
              <a:gd name="connsiteX53" fmla="*/ 0 w 4693920"/>
              <a:gd name="connsiteY53" fmla="*/ 0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93920" h="1567543">
                <a:moveTo>
                  <a:pt x="4693920" y="1567543"/>
                </a:moveTo>
                <a:lnTo>
                  <a:pt x="4153989" y="1567543"/>
                </a:lnTo>
                <a:lnTo>
                  <a:pt x="4110446" y="1532708"/>
                </a:lnTo>
                <a:lnTo>
                  <a:pt x="3910149" y="1524000"/>
                </a:lnTo>
                <a:lnTo>
                  <a:pt x="3796937" y="1515291"/>
                </a:lnTo>
                <a:lnTo>
                  <a:pt x="3718560" y="1489166"/>
                </a:lnTo>
                <a:lnTo>
                  <a:pt x="3561806" y="1489166"/>
                </a:lnTo>
                <a:lnTo>
                  <a:pt x="3439886" y="1445623"/>
                </a:lnTo>
                <a:lnTo>
                  <a:pt x="3335383" y="1463040"/>
                </a:lnTo>
                <a:lnTo>
                  <a:pt x="3283132" y="1419497"/>
                </a:lnTo>
                <a:lnTo>
                  <a:pt x="3161212" y="1419497"/>
                </a:lnTo>
                <a:lnTo>
                  <a:pt x="3135086" y="1358537"/>
                </a:lnTo>
                <a:lnTo>
                  <a:pt x="2952206" y="1349828"/>
                </a:lnTo>
                <a:lnTo>
                  <a:pt x="2943497" y="1341120"/>
                </a:lnTo>
                <a:lnTo>
                  <a:pt x="2847703" y="1314994"/>
                </a:lnTo>
                <a:lnTo>
                  <a:pt x="2734492" y="1306286"/>
                </a:lnTo>
                <a:lnTo>
                  <a:pt x="2664823" y="1280160"/>
                </a:lnTo>
                <a:lnTo>
                  <a:pt x="2603863" y="1280160"/>
                </a:lnTo>
                <a:lnTo>
                  <a:pt x="2516777" y="1236617"/>
                </a:lnTo>
                <a:lnTo>
                  <a:pt x="2455817" y="1236617"/>
                </a:lnTo>
                <a:lnTo>
                  <a:pt x="2255520" y="1149531"/>
                </a:lnTo>
                <a:lnTo>
                  <a:pt x="2185852" y="1105988"/>
                </a:lnTo>
                <a:lnTo>
                  <a:pt x="1968137" y="1062446"/>
                </a:lnTo>
                <a:lnTo>
                  <a:pt x="1863635" y="1053737"/>
                </a:lnTo>
                <a:lnTo>
                  <a:pt x="1767840" y="966651"/>
                </a:lnTo>
                <a:lnTo>
                  <a:pt x="1715589" y="966651"/>
                </a:lnTo>
                <a:lnTo>
                  <a:pt x="1645920" y="966651"/>
                </a:lnTo>
                <a:lnTo>
                  <a:pt x="1637212" y="923108"/>
                </a:lnTo>
                <a:lnTo>
                  <a:pt x="1550126" y="914400"/>
                </a:lnTo>
                <a:lnTo>
                  <a:pt x="1489166" y="888274"/>
                </a:lnTo>
                <a:lnTo>
                  <a:pt x="1463040" y="853440"/>
                </a:lnTo>
                <a:lnTo>
                  <a:pt x="1297577" y="827314"/>
                </a:lnTo>
                <a:lnTo>
                  <a:pt x="1245326" y="766354"/>
                </a:lnTo>
                <a:lnTo>
                  <a:pt x="1158240" y="740228"/>
                </a:lnTo>
                <a:lnTo>
                  <a:pt x="1114697" y="696686"/>
                </a:lnTo>
                <a:lnTo>
                  <a:pt x="1105989" y="644434"/>
                </a:lnTo>
                <a:lnTo>
                  <a:pt x="1018903" y="618308"/>
                </a:lnTo>
                <a:lnTo>
                  <a:pt x="949235" y="539931"/>
                </a:lnTo>
                <a:lnTo>
                  <a:pt x="905692" y="539931"/>
                </a:lnTo>
                <a:lnTo>
                  <a:pt x="870857" y="496388"/>
                </a:lnTo>
                <a:lnTo>
                  <a:pt x="844732" y="496388"/>
                </a:lnTo>
                <a:lnTo>
                  <a:pt x="792480" y="400594"/>
                </a:lnTo>
                <a:lnTo>
                  <a:pt x="757646" y="339634"/>
                </a:lnTo>
                <a:lnTo>
                  <a:pt x="696686" y="296091"/>
                </a:lnTo>
                <a:lnTo>
                  <a:pt x="505097" y="182880"/>
                </a:lnTo>
                <a:lnTo>
                  <a:pt x="426720" y="130628"/>
                </a:lnTo>
                <a:lnTo>
                  <a:pt x="383177" y="130628"/>
                </a:lnTo>
                <a:lnTo>
                  <a:pt x="322217" y="69668"/>
                </a:lnTo>
                <a:lnTo>
                  <a:pt x="287383" y="69668"/>
                </a:lnTo>
                <a:lnTo>
                  <a:pt x="252549" y="34834"/>
                </a:lnTo>
                <a:lnTo>
                  <a:pt x="191589" y="34834"/>
                </a:lnTo>
                <a:lnTo>
                  <a:pt x="165463" y="43543"/>
                </a:lnTo>
                <a:lnTo>
                  <a:pt x="139337" y="8708"/>
                </a:lnTo>
                <a:lnTo>
                  <a:pt x="0" y="0"/>
                </a:lnTo>
              </a:path>
            </a:pathLst>
          </a:custGeom>
          <a:noFill/>
          <a:ln w="28575">
            <a:solidFill>
              <a:srgbClr val="002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 name="Forme libre 4"/>
          <p:cNvSpPr/>
          <p:nvPr/>
        </p:nvSpPr>
        <p:spPr>
          <a:xfrm>
            <a:off x="7058025" y="2795588"/>
            <a:ext cx="4719638" cy="2319337"/>
          </a:xfrm>
          <a:custGeom>
            <a:avLst/>
            <a:gdLst>
              <a:gd name="connsiteX0" fmla="*/ 4719638 w 4719638"/>
              <a:gd name="connsiteY0" fmla="*/ 2319337 h 2319337"/>
              <a:gd name="connsiteX1" fmla="*/ 4705350 w 4719638"/>
              <a:gd name="connsiteY1" fmla="*/ 1862137 h 2319337"/>
              <a:gd name="connsiteX2" fmla="*/ 3786188 w 4719638"/>
              <a:gd name="connsiteY2" fmla="*/ 1871662 h 2319337"/>
              <a:gd name="connsiteX3" fmla="*/ 3705225 w 4719638"/>
              <a:gd name="connsiteY3" fmla="*/ 1828800 h 2319337"/>
              <a:gd name="connsiteX4" fmla="*/ 3567113 w 4719638"/>
              <a:gd name="connsiteY4" fmla="*/ 1833562 h 2319337"/>
              <a:gd name="connsiteX5" fmla="*/ 3548063 w 4719638"/>
              <a:gd name="connsiteY5" fmla="*/ 1809750 h 2319337"/>
              <a:gd name="connsiteX6" fmla="*/ 3433763 w 4719638"/>
              <a:gd name="connsiteY6" fmla="*/ 1819275 h 2319337"/>
              <a:gd name="connsiteX7" fmla="*/ 3409950 w 4719638"/>
              <a:gd name="connsiteY7" fmla="*/ 1800225 h 2319337"/>
              <a:gd name="connsiteX8" fmla="*/ 3157538 w 4719638"/>
              <a:gd name="connsiteY8" fmla="*/ 1800225 h 2319337"/>
              <a:gd name="connsiteX9" fmla="*/ 3148013 w 4719638"/>
              <a:gd name="connsiteY9" fmla="*/ 1762125 h 2319337"/>
              <a:gd name="connsiteX10" fmla="*/ 3090863 w 4719638"/>
              <a:gd name="connsiteY10" fmla="*/ 1776412 h 2319337"/>
              <a:gd name="connsiteX11" fmla="*/ 3052763 w 4719638"/>
              <a:gd name="connsiteY11" fmla="*/ 1752600 h 2319337"/>
              <a:gd name="connsiteX12" fmla="*/ 2962275 w 4719638"/>
              <a:gd name="connsiteY12" fmla="*/ 1762125 h 2319337"/>
              <a:gd name="connsiteX13" fmla="*/ 2924175 w 4719638"/>
              <a:gd name="connsiteY13" fmla="*/ 1709737 h 2319337"/>
              <a:gd name="connsiteX14" fmla="*/ 2819400 w 4719638"/>
              <a:gd name="connsiteY14" fmla="*/ 1695450 h 2319337"/>
              <a:gd name="connsiteX15" fmla="*/ 2733675 w 4719638"/>
              <a:gd name="connsiteY15" fmla="*/ 1662112 h 2319337"/>
              <a:gd name="connsiteX16" fmla="*/ 2647950 w 4719638"/>
              <a:gd name="connsiteY16" fmla="*/ 1638300 h 2319337"/>
              <a:gd name="connsiteX17" fmla="*/ 2543175 w 4719638"/>
              <a:gd name="connsiteY17" fmla="*/ 1633537 h 2319337"/>
              <a:gd name="connsiteX18" fmla="*/ 2466975 w 4719638"/>
              <a:gd name="connsiteY18" fmla="*/ 1633537 h 2319337"/>
              <a:gd name="connsiteX19" fmla="*/ 2381250 w 4719638"/>
              <a:gd name="connsiteY19" fmla="*/ 1547812 h 2319337"/>
              <a:gd name="connsiteX20" fmla="*/ 2262188 w 4719638"/>
              <a:gd name="connsiteY20" fmla="*/ 1533525 h 2319337"/>
              <a:gd name="connsiteX21" fmla="*/ 2195513 w 4719638"/>
              <a:gd name="connsiteY21" fmla="*/ 1504950 h 2319337"/>
              <a:gd name="connsiteX22" fmla="*/ 2119313 w 4719638"/>
              <a:gd name="connsiteY22" fmla="*/ 1466850 h 2319337"/>
              <a:gd name="connsiteX23" fmla="*/ 2071688 w 4719638"/>
              <a:gd name="connsiteY23" fmla="*/ 1414462 h 2319337"/>
              <a:gd name="connsiteX24" fmla="*/ 2057400 w 4719638"/>
              <a:gd name="connsiteY24" fmla="*/ 1400175 h 2319337"/>
              <a:gd name="connsiteX25" fmla="*/ 1990725 w 4719638"/>
              <a:gd name="connsiteY25" fmla="*/ 1395412 h 2319337"/>
              <a:gd name="connsiteX26" fmla="*/ 1938338 w 4719638"/>
              <a:gd name="connsiteY26" fmla="*/ 1347787 h 2319337"/>
              <a:gd name="connsiteX27" fmla="*/ 1890713 w 4719638"/>
              <a:gd name="connsiteY27" fmla="*/ 1309687 h 2319337"/>
              <a:gd name="connsiteX28" fmla="*/ 1681163 w 4719638"/>
              <a:gd name="connsiteY28" fmla="*/ 1214437 h 2319337"/>
              <a:gd name="connsiteX29" fmla="*/ 1609725 w 4719638"/>
              <a:gd name="connsiteY29" fmla="*/ 1143000 h 2319337"/>
              <a:gd name="connsiteX30" fmla="*/ 1590675 w 4719638"/>
              <a:gd name="connsiteY30" fmla="*/ 1123950 h 2319337"/>
              <a:gd name="connsiteX31" fmla="*/ 1481138 w 4719638"/>
              <a:gd name="connsiteY31" fmla="*/ 1133475 h 2319337"/>
              <a:gd name="connsiteX32" fmla="*/ 1438275 w 4719638"/>
              <a:gd name="connsiteY32" fmla="*/ 1090612 h 2319337"/>
              <a:gd name="connsiteX33" fmla="*/ 1304925 w 4719638"/>
              <a:gd name="connsiteY33" fmla="*/ 1042987 h 2319337"/>
              <a:gd name="connsiteX34" fmla="*/ 1243013 w 4719638"/>
              <a:gd name="connsiteY34" fmla="*/ 976312 h 2319337"/>
              <a:gd name="connsiteX35" fmla="*/ 1200150 w 4719638"/>
              <a:gd name="connsiteY35" fmla="*/ 909637 h 2319337"/>
              <a:gd name="connsiteX36" fmla="*/ 1190625 w 4719638"/>
              <a:gd name="connsiteY36" fmla="*/ 895350 h 2319337"/>
              <a:gd name="connsiteX37" fmla="*/ 1133475 w 4719638"/>
              <a:gd name="connsiteY37" fmla="*/ 900112 h 2319337"/>
              <a:gd name="connsiteX38" fmla="*/ 1109663 w 4719638"/>
              <a:gd name="connsiteY38" fmla="*/ 862012 h 2319337"/>
              <a:gd name="connsiteX39" fmla="*/ 1066800 w 4719638"/>
              <a:gd name="connsiteY39" fmla="*/ 862012 h 2319337"/>
              <a:gd name="connsiteX40" fmla="*/ 1009650 w 4719638"/>
              <a:gd name="connsiteY40" fmla="*/ 742950 h 2319337"/>
              <a:gd name="connsiteX41" fmla="*/ 966788 w 4719638"/>
              <a:gd name="connsiteY41" fmla="*/ 719137 h 2319337"/>
              <a:gd name="connsiteX42" fmla="*/ 866775 w 4719638"/>
              <a:gd name="connsiteY42" fmla="*/ 633412 h 2319337"/>
              <a:gd name="connsiteX43" fmla="*/ 800100 w 4719638"/>
              <a:gd name="connsiteY43" fmla="*/ 538162 h 2319337"/>
              <a:gd name="connsiteX44" fmla="*/ 747713 w 4719638"/>
              <a:gd name="connsiteY44" fmla="*/ 504825 h 2319337"/>
              <a:gd name="connsiteX45" fmla="*/ 671513 w 4719638"/>
              <a:gd name="connsiteY45" fmla="*/ 371475 h 2319337"/>
              <a:gd name="connsiteX46" fmla="*/ 571500 w 4719638"/>
              <a:gd name="connsiteY46" fmla="*/ 338137 h 2319337"/>
              <a:gd name="connsiteX47" fmla="*/ 461963 w 4719638"/>
              <a:gd name="connsiteY47" fmla="*/ 285750 h 2319337"/>
              <a:gd name="connsiteX48" fmla="*/ 457200 w 4719638"/>
              <a:gd name="connsiteY48" fmla="*/ 261937 h 2319337"/>
              <a:gd name="connsiteX49" fmla="*/ 409575 w 4719638"/>
              <a:gd name="connsiteY49" fmla="*/ 261937 h 2319337"/>
              <a:gd name="connsiteX50" fmla="*/ 366713 w 4719638"/>
              <a:gd name="connsiteY50" fmla="*/ 171450 h 2319337"/>
              <a:gd name="connsiteX51" fmla="*/ 338138 w 4719638"/>
              <a:gd name="connsiteY51" fmla="*/ 109537 h 2319337"/>
              <a:gd name="connsiteX52" fmla="*/ 300038 w 4719638"/>
              <a:gd name="connsiteY52" fmla="*/ 71437 h 2319337"/>
              <a:gd name="connsiteX53" fmla="*/ 238125 w 4719638"/>
              <a:gd name="connsiteY53" fmla="*/ 19050 h 2319337"/>
              <a:gd name="connsiteX54" fmla="*/ 133350 w 4719638"/>
              <a:gd name="connsiteY54" fmla="*/ 23812 h 2319337"/>
              <a:gd name="connsiteX55" fmla="*/ 133350 w 4719638"/>
              <a:gd name="connsiteY55" fmla="*/ 0 h 2319337"/>
              <a:gd name="connsiteX56" fmla="*/ 0 w 4719638"/>
              <a:gd name="connsiteY56" fmla="*/ 0 h 231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719638" h="2319337">
                <a:moveTo>
                  <a:pt x="4719638" y="2319337"/>
                </a:moveTo>
                <a:lnTo>
                  <a:pt x="4705350" y="1862137"/>
                </a:lnTo>
                <a:lnTo>
                  <a:pt x="3786188" y="1871662"/>
                </a:lnTo>
                <a:lnTo>
                  <a:pt x="3705225" y="1828800"/>
                </a:lnTo>
                <a:lnTo>
                  <a:pt x="3567113" y="1833562"/>
                </a:lnTo>
                <a:lnTo>
                  <a:pt x="3548063" y="1809750"/>
                </a:lnTo>
                <a:lnTo>
                  <a:pt x="3433763" y="1819275"/>
                </a:lnTo>
                <a:lnTo>
                  <a:pt x="3409950" y="1800225"/>
                </a:lnTo>
                <a:lnTo>
                  <a:pt x="3157538" y="1800225"/>
                </a:lnTo>
                <a:lnTo>
                  <a:pt x="3148013" y="1762125"/>
                </a:lnTo>
                <a:lnTo>
                  <a:pt x="3090863" y="1776412"/>
                </a:lnTo>
                <a:lnTo>
                  <a:pt x="3052763" y="1752600"/>
                </a:lnTo>
                <a:lnTo>
                  <a:pt x="2962275" y="1762125"/>
                </a:lnTo>
                <a:lnTo>
                  <a:pt x="2924175" y="1709737"/>
                </a:lnTo>
                <a:lnTo>
                  <a:pt x="2819400" y="1695450"/>
                </a:lnTo>
                <a:lnTo>
                  <a:pt x="2733675" y="1662112"/>
                </a:lnTo>
                <a:lnTo>
                  <a:pt x="2647950" y="1638300"/>
                </a:lnTo>
                <a:lnTo>
                  <a:pt x="2543175" y="1633537"/>
                </a:lnTo>
                <a:lnTo>
                  <a:pt x="2466975" y="1633537"/>
                </a:lnTo>
                <a:lnTo>
                  <a:pt x="2381250" y="1547812"/>
                </a:lnTo>
                <a:lnTo>
                  <a:pt x="2262188" y="1533525"/>
                </a:lnTo>
                <a:lnTo>
                  <a:pt x="2195513" y="1504950"/>
                </a:lnTo>
                <a:lnTo>
                  <a:pt x="2119313" y="1466850"/>
                </a:lnTo>
                <a:lnTo>
                  <a:pt x="2071688" y="1414462"/>
                </a:lnTo>
                <a:lnTo>
                  <a:pt x="2057400" y="1400175"/>
                </a:lnTo>
                <a:lnTo>
                  <a:pt x="1990725" y="1395412"/>
                </a:lnTo>
                <a:lnTo>
                  <a:pt x="1938338" y="1347787"/>
                </a:lnTo>
                <a:lnTo>
                  <a:pt x="1890713" y="1309687"/>
                </a:lnTo>
                <a:lnTo>
                  <a:pt x="1681163" y="1214437"/>
                </a:lnTo>
                <a:lnTo>
                  <a:pt x="1609725" y="1143000"/>
                </a:lnTo>
                <a:lnTo>
                  <a:pt x="1590675" y="1123950"/>
                </a:lnTo>
                <a:lnTo>
                  <a:pt x="1481138" y="1133475"/>
                </a:lnTo>
                <a:lnTo>
                  <a:pt x="1438275" y="1090612"/>
                </a:lnTo>
                <a:lnTo>
                  <a:pt x="1304925" y="1042987"/>
                </a:lnTo>
                <a:lnTo>
                  <a:pt x="1243013" y="976312"/>
                </a:lnTo>
                <a:lnTo>
                  <a:pt x="1200150" y="909637"/>
                </a:lnTo>
                <a:lnTo>
                  <a:pt x="1190625" y="895350"/>
                </a:lnTo>
                <a:lnTo>
                  <a:pt x="1133475" y="900112"/>
                </a:lnTo>
                <a:lnTo>
                  <a:pt x="1109663" y="862012"/>
                </a:lnTo>
                <a:lnTo>
                  <a:pt x="1066800" y="862012"/>
                </a:lnTo>
                <a:lnTo>
                  <a:pt x="1009650" y="742950"/>
                </a:lnTo>
                <a:lnTo>
                  <a:pt x="966788" y="719137"/>
                </a:lnTo>
                <a:lnTo>
                  <a:pt x="866775" y="633412"/>
                </a:lnTo>
                <a:lnTo>
                  <a:pt x="800100" y="538162"/>
                </a:lnTo>
                <a:lnTo>
                  <a:pt x="747713" y="504825"/>
                </a:lnTo>
                <a:lnTo>
                  <a:pt x="671513" y="371475"/>
                </a:lnTo>
                <a:lnTo>
                  <a:pt x="571500" y="338137"/>
                </a:lnTo>
                <a:lnTo>
                  <a:pt x="461963" y="285750"/>
                </a:lnTo>
                <a:lnTo>
                  <a:pt x="457200" y="261937"/>
                </a:lnTo>
                <a:lnTo>
                  <a:pt x="409575" y="261937"/>
                </a:lnTo>
                <a:lnTo>
                  <a:pt x="366713" y="171450"/>
                </a:lnTo>
                <a:lnTo>
                  <a:pt x="338138" y="109537"/>
                </a:lnTo>
                <a:lnTo>
                  <a:pt x="300038" y="71437"/>
                </a:lnTo>
                <a:lnTo>
                  <a:pt x="238125" y="19050"/>
                </a:lnTo>
                <a:lnTo>
                  <a:pt x="133350" y="23812"/>
                </a:lnTo>
                <a:lnTo>
                  <a:pt x="133350" y="0"/>
                </a:lnTo>
                <a:lnTo>
                  <a:pt x="0" y="0"/>
                </a:lnTo>
              </a:path>
            </a:pathLst>
          </a:custGeom>
          <a:noFill/>
          <a:ln w="28575">
            <a:solidFill>
              <a:srgbClr val="FF7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Forme libre 5"/>
          <p:cNvSpPr/>
          <p:nvPr/>
        </p:nvSpPr>
        <p:spPr>
          <a:xfrm>
            <a:off x="7029450" y="2800350"/>
            <a:ext cx="4557713" cy="2233613"/>
          </a:xfrm>
          <a:custGeom>
            <a:avLst/>
            <a:gdLst>
              <a:gd name="connsiteX0" fmla="*/ 4557713 w 4557713"/>
              <a:gd name="connsiteY0" fmla="*/ 2233613 h 2233613"/>
              <a:gd name="connsiteX1" fmla="*/ 4124325 w 4557713"/>
              <a:gd name="connsiteY1" fmla="*/ 2219325 h 2233613"/>
              <a:gd name="connsiteX2" fmla="*/ 4110038 w 4557713"/>
              <a:gd name="connsiteY2" fmla="*/ 2133600 h 2233613"/>
              <a:gd name="connsiteX3" fmla="*/ 3271838 w 4557713"/>
              <a:gd name="connsiteY3" fmla="*/ 2133600 h 2233613"/>
              <a:gd name="connsiteX4" fmla="*/ 3276600 w 4557713"/>
              <a:gd name="connsiteY4" fmla="*/ 2109788 h 2233613"/>
              <a:gd name="connsiteX5" fmla="*/ 2571750 w 4557713"/>
              <a:gd name="connsiteY5" fmla="*/ 2105025 h 2233613"/>
              <a:gd name="connsiteX6" fmla="*/ 2557463 w 4557713"/>
              <a:gd name="connsiteY6" fmla="*/ 2090738 h 2233613"/>
              <a:gd name="connsiteX7" fmla="*/ 2366963 w 4557713"/>
              <a:gd name="connsiteY7" fmla="*/ 2081213 h 2233613"/>
              <a:gd name="connsiteX8" fmla="*/ 2333625 w 4557713"/>
              <a:gd name="connsiteY8" fmla="*/ 2090738 h 2233613"/>
              <a:gd name="connsiteX9" fmla="*/ 2328863 w 4557713"/>
              <a:gd name="connsiteY9" fmla="*/ 2028825 h 2233613"/>
              <a:gd name="connsiteX10" fmla="*/ 2266950 w 4557713"/>
              <a:gd name="connsiteY10" fmla="*/ 2043113 h 2233613"/>
              <a:gd name="connsiteX11" fmla="*/ 2252663 w 4557713"/>
              <a:gd name="connsiteY11" fmla="*/ 2000250 h 2233613"/>
              <a:gd name="connsiteX12" fmla="*/ 2185988 w 4557713"/>
              <a:gd name="connsiteY12" fmla="*/ 2005013 h 2233613"/>
              <a:gd name="connsiteX13" fmla="*/ 2185988 w 4557713"/>
              <a:gd name="connsiteY13" fmla="*/ 1971675 h 2233613"/>
              <a:gd name="connsiteX14" fmla="*/ 2071688 w 4557713"/>
              <a:gd name="connsiteY14" fmla="*/ 1966913 h 2233613"/>
              <a:gd name="connsiteX15" fmla="*/ 2057400 w 4557713"/>
              <a:gd name="connsiteY15" fmla="*/ 1933575 h 2233613"/>
              <a:gd name="connsiteX16" fmla="*/ 1909763 w 4557713"/>
              <a:gd name="connsiteY16" fmla="*/ 1933575 h 2233613"/>
              <a:gd name="connsiteX17" fmla="*/ 1909763 w 4557713"/>
              <a:gd name="connsiteY17" fmla="*/ 1914525 h 2233613"/>
              <a:gd name="connsiteX18" fmla="*/ 1843088 w 4557713"/>
              <a:gd name="connsiteY18" fmla="*/ 1919288 h 2233613"/>
              <a:gd name="connsiteX19" fmla="*/ 1790700 w 4557713"/>
              <a:gd name="connsiteY19" fmla="*/ 1900238 h 2233613"/>
              <a:gd name="connsiteX20" fmla="*/ 1733550 w 4557713"/>
              <a:gd name="connsiteY20" fmla="*/ 1900238 h 2233613"/>
              <a:gd name="connsiteX21" fmla="*/ 1681163 w 4557713"/>
              <a:gd name="connsiteY21" fmla="*/ 1885950 h 2233613"/>
              <a:gd name="connsiteX22" fmla="*/ 1533525 w 4557713"/>
              <a:gd name="connsiteY22" fmla="*/ 1833563 h 2233613"/>
              <a:gd name="connsiteX23" fmla="*/ 1490663 w 4557713"/>
              <a:gd name="connsiteY23" fmla="*/ 1795463 h 2233613"/>
              <a:gd name="connsiteX24" fmla="*/ 1466850 w 4557713"/>
              <a:gd name="connsiteY24" fmla="*/ 1790700 h 2233613"/>
              <a:gd name="connsiteX25" fmla="*/ 1433513 w 4557713"/>
              <a:gd name="connsiteY25" fmla="*/ 1728788 h 2233613"/>
              <a:gd name="connsiteX26" fmla="*/ 1319213 w 4557713"/>
              <a:gd name="connsiteY26" fmla="*/ 1714500 h 2233613"/>
              <a:gd name="connsiteX27" fmla="*/ 1309688 w 4557713"/>
              <a:gd name="connsiteY27" fmla="*/ 1704975 h 2233613"/>
              <a:gd name="connsiteX28" fmla="*/ 1209675 w 4557713"/>
              <a:gd name="connsiteY28" fmla="*/ 1695450 h 2233613"/>
              <a:gd name="connsiteX29" fmla="*/ 1200150 w 4557713"/>
              <a:gd name="connsiteY29" fmla="*/ 1666875 h 2233613"/>
              <a:gd name="connsiteX30" fmla="*/ 1009650 w 4557713"/>
              <a:gd name="connsiteY30" fmla="*/ 1628775 h 2233613"/>
              <a:gd name="connsiteX31" fmla="*/ 995363 w 4557713"/>
              <a:gd name="connsiteY31" fmla="*/ 1562100 h 2233613"/>
              <a:gd name="connsiteX32" fmla="*/ 900113 w 4557713"/>
              <a:gd name="connsiteY32" fmla="*/ 1524000 h 2233613"/>
              <a:gd name="connsiteX33" fmla="*/ 885825 w 4557713"/>
              <a:gd name="connsiteY33" fmla="*/ 1481138 h 2233613"/>
              <a:gd name="connsiteX34" fmla="*/ 804863 w 4557713"/>
              <a:gd name="connsiteY34" fmla="*/ 1433513 h 2233613"/>
              <a:gd name="connsiteX35" fmla="*/ 728663 w 4557713"/>
              <a:gd name="connsiteY35" fmla="*/ 1419225 h 2233613"/>
              <a:gd name="connsiteX36" fmla="*/ 676275 w 4557713"/>
              <a:gd name="connsiteY36" fmla="*/ 1371600 h 2233613"/>
              <a:gd name="connsiteX37" fmla="*/ 647700 w 4557713"/>
              <a:gd name="connsiteY37" fmla="*/ 1276350 h 2233613"/>
              <a:gd name="connsiteX38" fmla="*/ 628650 w 4557713"/>
              <a:gd name="connsiteY38" fmla="*/ 1209675 h 2233613"/>
              <a:gd name="connsiteX39" fmla="*/ 561975 w 4557713"/>
              <a:gd name="connsiteY39" fmla="*/ 1162050 h 2233613"/>
              <a:gd name="connsiteX40" fmla="*/ 485775 w 4557713"/>
              <a:gd name="connsiteY40" fmla="*/ 1123950 h 2233613"/>
              <a:gd name="connsiteX41" fmla="*/ 481013 w 4557713"/>
              <a:gd name="connsiteY41" fmla="*/ 1076325 h 2233613"/>
              <a:gd name="connsiteX42" fmla="*/ 457200 w 4557713"/>
              <a:gd name="connsiteY42" fmla="*/ 1038225 h 2233613"/>
              <a:gd name="connsiteX43" fmla="*/ 404813 w 4557713"/>
              <a:gd name="connsiteY43" fmla="*/ 1038225 h 2233613"/>
              <a:gd name="connsiteX44" fmla="*/ 395288 w 4557713"/>
              <a:gd name="connsiteY44" fmla="*/ 985838 h 2233613"/>
              <a:gd name="connsiteX45" fmla="*/ 295275 w 4557713"/>
              <a:gd name="connsiteY45" fmla="*/ 804863 h 2233613"/>
              <a:gd name="connsiteX46" fmla="*/ 238125 w 4557713"/>
              <a:gd name="connsiteY46" fmla="*/ 666750 h 2233613"/>
              <a:gd name="connsiteX47" fmla="*/ 119063 w 4557713"/>
              <a:gd name="connsiteY47" fmla="*/ 390525 h 2233613"/>
              <a:gd name="connsiteX48" fmla="*/ 71438 w 4557713"/>
              <a:gd name="connsiteY48" fmla="*/ 95250 h 2233613"/>
              <a:gd name="connsiteX49" fmla="*/ 0 w 4557713"/>
              <a:gd name="connsiteY49" fmla="*/ 0 h 223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57713" h="2233613">
                <a:moveTo>
                  <a:pt x="4557713" y="2233613"/>
                </a:moveTo>
                <a:lnTo>
                  <a:pt x="4124325" y="2219325"/>
                </a:lnTo>
                <a:lnTo>
                  <a:pt x="4110038" y="2133600"/>
                </a:lnTo>
                <a:lnTo>
                  <a:pt x="3271838" y="2133600"/>
                </a:lnTo>
                <a:lnTo>
                  <a:pt x="3276600" y="2109788"/>
                </a:lnTo>
                <a:lnTo>
                  <a:pt x="2571750" y="2105025"/>
                </a:lnTo>
                <a:lnTo>
                  <a:pt x="2557463" y="2090738"/>
                </a:lnTo>
                <a:lnTo>
                  <a:pt x="2366963" y="2081213"/>
                </a:lnTo>
                <a:lnTo>
                  <a:pt x="2333625" y="2090738"/>
                </a:lnTo>
                <a:lnTo>
                  <a:pt x="2328863" y="2028825"/>
                </a:lnTo>
                <a:lnTo>
                  <a:pt x="2266950" y="2043113"/>
                </a:lnTo>
                <a:lnTo>
                  <a:pt x="2252663" y="2000250"/>
                </a:lnTo>
                <a:lnTo>
                  <a:pt x="2185988" y="2005013"/>
                </a:lnTo>
                <a:lnTo>
                  <a:pt x="2185988" y="1971675"/>
                </a:lnTo>
                <a:lnTo>
                  <a:pt x="2071688" y="1966913"/>
                </a:lnTo>
                <a:lnTo>
                  <a:pt x="2057400" y="1933575"/>
                </a:lnTo>
                <a:lnTo>
                  <a:pt x="1909763" y="1933575"/>
                </a:lnTo>
                <a:lnTo>
                  <a:pt x="1909763" y="1914525"/>
                </a:lnTo>
                <a:lnTo>
                  <a:pt x="1843088" y="1919288"/>
                </a:lnTo>
                <a:lnTo>
                  <a:pt x="1790700" y="1900238"/>
                </a:lnTo>
                <a:lnTo>
                  <a:pt x="1733550" y="1900238"/>
                </a:lnTo>
                <a:lnTo>
                  <a:pt x="1681163" y="1885950"/>
                </a:lnTo>
                <a:lnTo>
                  <a:pt x="1533525" y="1833563"/>
                </a:lnTo>
                <a:lnTo>
                  <a:pt x="1490663" y="1795463"/>
                </a:lnTo>
                <a:lnTo>
                  <a:pt x="1466850" y="1790700"/>
                </a:lnTo>
                <a:lnTo>
                  <a:pt x="1433513" y="1728788"/>
                </a:lnTo>
                <a:lnTo>
                  <a:pt x="1319213" y="1714500"/>
                </a:lnTo>
                <a:lnTo>
                  <a:pt x="1309688" y="1704975"/>
                </a:lnTo>
                <a:lnTo>
                  <a:pt x="1209675" y="1695450"/>
                </a:lnTo>
                <a:lnTo>
                  <a:pt x="1200150" y="1666875"/>
                </a:lnTo>
                <a:lnTo>
                  <a:pt x="1009650" y="1628775"/>
                </a:lnTo>
                <a:lnTo>
                  <a:pt x="995363" y="1562100"/>
                </a:lnTo>
                <a:lnTo>
                  <a:pt x="900113" y="1524000"/>
                </a:lnTo>
                <a:lnTo>
                  <a:pt x="885825" y="1481138"/>
                </a:lnTo>
                <a:lnTo>
                  <a:pt x="804863" y="1433513"/>
                </a:lnTo>
                <a:lnTo>
                  <a:pt x="728663" y="1419225"/>
                </a:lnTo>
                <a:lnTo>
                  <a:pt x="676275" y="1371600"/>
                </a:lnTo>
                <a:lnTo>
                  <a:pt x="647700" y="1276350"/>
                </a:lnTo>
                <a:lnTo>
                  <a:pt x="628650" y="1209675"/>
                </a:lnTo>
                <a:lnTo>
                  <a:pt x="561975" y="1162050"/>
                </a:lnTo>
                <a:lnTo>
                  <a:pt x="485775" y="1123950"/>
                </a:lnTo>
                <a:lnTo>
                  <a:pt x="481013" y="1076325"/>
                </a:lnTo>
                <a:lnTo>
                  <a:pt x="457200" y="1038225"/>
                </a:lnTo>
                <a:lnTo>
                  <a:pt x="404813" y="1038225"/>
                </a:lnTo>
                <a:lnTo>
                  <a:pt x="395288" y="985838"/>
                </a:lnTo>
                <a:lnTo>
                  <a:pt x="295275" y="804863"/>
                </a:lnTo>
                <a:lnTo>
                  <a:pt x="238125" y="666750"/>
                </a:lnTo>
                <a:lnTo>
                  <a:pt x="119063" y="390525"/>
                </a:lnTo>
                <a:lnTo>
                  <a:pt x="71438" y="95250"/>
                </a:lnTo>
                <a:lnTo>
                  <a:pt x="0" y="0"/>
                </a:lnTo>
              </a:path>
            </a:pathLst>
          </a:custGeom>
          <a:noFill/>
          <a:ln w="28575">
            <a:solidFill>
              <a:srgbClr val="005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 name="Forme libre 14"/>
          <p:cNvSpPr/>
          <p:nvPr/>
        </p:nvSpPr>
        <p:spPr>
          <a:xfrm>
            <a:off x="7005638" y="2814638"/>
            <a:ext cx="4419600" cy="2266950"/>
          </a:xfrm>
          <a:custGeom>
            <a:avLst/>
            <a:gdLst>
              <a:gd name="connsiteX0" fmla="*/ 4419600 w 4419600"/>
              <a:gd name="connsiteY0" fmla="*/ 2266950 h 2266950"/>
              <a:gd name="connsiteX1" fmla="*/ 4338637 w 4419600"/>
              <a:gd name="connsiteY1" fmla="*/ 2266950 h 2266950"/>
              <a:gd name="connsiteX2" fmla="*/ 4338637 w 4419600"/>
              <a:gd name="connsiteY2" fmla="*/ 2200275 h 2266950"/>
              <a:gd name="connsiteX3" fmla="*/ 4000500 w 4419600"/>
              <a:gd name="connsiteY3" fmla="*/ 2209800 h 2266950"/>
              <a:gd name="connsiteX4" fmla="*/ 3976687 w 4419600"/>
              <a:gd name="connsiteY4" fmla="*/ 2152650 h 2266950"/>
              <a:gd name="connsiteX5" fmla="*/ 2562225 w 4419600"/>
              <a:gd name="connsiteY5" fmla="*/ 2157412 h 2266950"/>
              <a:gd name="connsiteX6" fmla="*/ 2562225 w 4419600"/>
              <a:gd name="connsiteY6" fmla="*/ 2147887 h 2266950"/>
              <a:gd name="connsiteX7" fmla="*/ 2405062 w 4419600"/>
              <a:gd name="connsiteY7" fmla="*/ 2143125 h 2266950"/>
              <a:gd name="connsiteX8" fmla="*/ 2324100 w 4419600"/>
              <a:gd name="connsiteY8" fmla="*/ 2109787 h 2266950"/>
              <a:gd name="connsiteX9" fmla="*/ 2214562 w 4419600"/>
              <a:gd name="connsiteY9" fmla="*/ 2076450 h 2266950"/>
              <a:gd name="connsiteX10" fmla="*/ 2100262 w 4419600"/>
              <a:gd name="connsiteY10" fmla="*/ 2071687 h 2266950"/>
              <a:gd name="connsiteX11" fmla="*/ 2066925 w 4419600"/>
              <a:gd name="connsiteY11" fmla="*/ 2038350 h 2266950"/>
              <a:gd name="connsiteX12" fmla="*/ 1947862 w 4419600"/>
              <a:gd name="connsiteY12" fmla="*/ 2009775 h 2266950"/>
              <a:gd name="connsiteX13" fmla="*/ 1828800 w 4419600"/>
              <a:gd name="connsiteY13" fmla="*/ 2000250 h 2266950"/>
              <a:gd name="connsiteX14" fmla="*/ 1824037 w 4419600"/>
              <a:gd name="connsiteY14" fmla="*/ 1985962 h 2266950"/>
              <a:gd name="connsiteX15" fmla="*/ 1714500 w 4419600"/>
              <a:gd name="connsiteY15" fmla="*/ 1962150 h 2266950"/>
              <a:gd name="connsiteX16" fmla="*/ 1638300 w 4419600"/>
              <a:gd name="connsiteY16" fmla="*/ 1947862 h 2266950"/>
              <a:gd name="connsiteX17" fmla="*/ 1557337 w 4419600"/>
              <a:gd name="connsiteY17" fmla="*/ 1914525 h 2266950"/>
              <a:gd name="connsiteX18" fmla="*/ 1504950 w 4419600"/>
              <a:gd name="connsiteY18" fmla="*/ 1890712 h 2266950"/>
              <a:gd name="connsiteX19" fmla="*/ 1504950 w 4419600"/>
              <a:gd name="connsiteY19" fmla="*/ 1838325 h 2266950"/>
              <a:gd name="connsiteX20" fmla="*/ 1433512 w 4419600"/>
              <a:gd name="connsiteY20" fmla="*/ 1824037 h 2266950"/>
              <a:gd name="connsiteX21" fmla="*/ 1390650 w 4419600"/>
              <a:gd name="connsiteY21" fmla="*/ 1790700 h 2266950"/>
              <a:gd name="connsiteX22" fmla="*/ 1076325 w 4419600"/>
              <a:gd name="connsiteY22" fmla="*/ 1704975 h 2266950"/>
              <a:gd name="connsiteX23" fmla="*/ 1028700 w 4419600"/>
              <a:gd name="connsiteY23" fmla="*/ 1657350 h 2266950"/>
              <a:gd name="connsiteX24" fmla="*/ 1023937 w 4419600"/>
              <a:gd name="connsiteY24" fmla="*/ 1624012 h 2266950"/>
              <a:gd name="connsiteX25" fmla="*/ 952500 w 4419600"/>
              <a:gd name="connsiteY25" fmla="*/ 1590675 h 2266950"/>
              <a:gd name="connsiteX26" fmla="*/ 838200 w 4419600"/>
              <a:gd name="connsiteY26" fmla="*/ 1571625 h 2266950"/>
              <a:gd name="connsiteX27" fmla="*/ 785812 w 4419600"/>
              <a:gd name="connsiteY27" fmla="*/ 1524000 h 2266950"/>
              <a:gd name="connsiteX28" fmla="*/ 747712 w 4419600"/>
              <a:gd name="connsiteY28" fmla="*/ 1519237 h 2266950"/>
              <a:gd name="connsiteX29" fmla="*/ 695325 w 4419600"/>
              <a:gd name="connsiteY29" fmla="*/ 1500187 h 2266950"/>
              <a:gd name="connsiteX30" fmla="*/ 628650 w 4419600"/>
              <a:gd name="connsiteY30" fmla="*/ 1428750 h 2266950"/>
              <a:gd name="connsiteX31" fmla="*/ 600075 w 4419600"/>
              <a:gd name="connsiteY31" fmla="*/ 1428750 h 2266950"/>
              <a:gd name="connsiteX32" fmla="*/ 595312 w 4419600"/>
              <a:gd name="connsiteY32" fmla="*/ 1347787 h 2266950"/>
              <a:gd name="connsiteX33" fmla="*/ 571500 w 4419600"/>
              <a:gd name="connsiteY33" fmla="*/ 1304925 h 2266950"/>
              <a:gd name="connsiteX34" fmla="*/ 538162 w 4419600"/>
              <a:gd name="connsiteY34" fmla="*/ 1200150 h 2266950"/>
              <a:gd name="connsiteX35" fmla="*/ 490537 w 4419600"/>
              <a:gd name="connsiteY35" fmla="*/ 1138237 h 2266950"/>
              <a:gd name="connsiteX36" fmla="*/ 466725 w 4419600"/>
              <a:gd name="connsiteY36" fmla="*/ 1095375 h 2266950"/>
              <a:gd name="connsiteX37" fmla="*/ 428625 w 4419600"/>
              <a:gd name="connsiteY37" fmla="*/ 1076325 h 2266950"/>
              <a:gd name="connsiteX38" fmla="*/ 342900 w 4419600"/>
              <a:gd name="connsiteY38" fmla="*/ 909637 h 2266950"/>
              <a:gd name="connsiteX39" fmla="*/ 314325 w 4419600"/>
              <a:gd name="connsiteY39" fmla="*/ 800100 h 2266950"/>
              <a:gd name="connsiteX40" fmla="*/ 295275 w 4419600"/>
              <a:gd name="connsiteY40" fmla="*/ 709612 h 2266950"/>
              <a:gd name="connsiteX41" fmla="*/ 204787 w 4419600"/>
              <a:gd name="connsiteY41" fmla="*/ 466725 h 2266950"/>
              <a:gd name="connsiteX42" fmla="*/ 119062 w 4419600"/>
              <a:gd name="connsiteY42" fmla="*/ 323850 h 2266950"/>
              <a:gd name="connsiteX43" fmla="*/ 119062 w 4419600"/>
              <a:gd name="connsiteY43" fmla="*/ 157162 h 2266950"/>
              <a:gd name="connsiteX44" fmla="*/ 0 w 4419600"/>
              <a:gd name="connsiteY44" fmla="*/ 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19600" h="2266950">
                <a:moveTo>
                  <a:pt x="4419600" y="2266950"/>
                </a:moveTo>
                <a:lnTo>
                  <a:pt x="4338637" y="2266950"/>
                </a:lnTo>
                <a:lnTo>
                  <a:pt x="4338637" y="2200275"/>
                </a:lnTo>
                <a:lnTo>
                  <a:pt x="4000500" y="2209800"/>
                </a:lnTo>
                <a:lnTo>
                  <a:pt x="3976687" y="2152650"/>
                </a:lnTo>
                <a:lnTo>
                  <a:pt x="2562225" y="2157412"/>
                </a:lnTo>
                <a:lnTo>
                  <a:pt x="2562225" y="2147887"/>
                </a:lnTo>
                <a:lnTo>
                  <a:pt x="2405062" y="2143125"/>
                </a:lnTo>
                <a:lnTo>
                  <a:pt x="2324100" y="2109787"/>
                </a:lnTo>
                <a:lnTo>
                  <a:pt x="2214562" y="2076450"/>
                </a:lnTo>
                <a:lnTo>
                  <a:pt x="2100262" y="2071687"/>
                </a:lnTo>
                <a:lnTo>
                  <a:pt x="2066925" y="2038350"/>
                </a:lnTo>
                <a:lnTo>
                  <a:pt x="1947862" y="2009775"/>
                </a:lnTo>
                <a:lnTo>
                  <a:pt x="1828800" y="2000250"/>
                </a:lnTo>
                <a:lnTo>
                  <a:pt x="1824037" y="1985962"/>
                </a:lnTo>
                <a:lnTo>
                  <a:pt x="1714500" y="1962150"/>
                </a:lnTo>
                <a:lnTo>
                  <a:pt x="1638300" y="1947862"/>
                </a:lnTo>
                <a:lnTo>
                  <a:pt x="1557337" y="1914525"/>
                </a:lnTo>
                <a:lnTo>
                  <a:pt x="1504950" y="1890712"/>
                </a:lnTo>
                <a:lnTo>
                  <a:pt x="1504950" y="1838325"/>
                </a:lnTo>
                <a:lnTo>
                  <a:pt x="1433512" y="1824037"/>
                </a:lnTo>
                <a:lnTo>
                  <a:pt x="1390650" y="1790700"/>
                </a:lnTo>
                <a:lnTo>
                  <a:pt x="1076325" y="1704975"/>
                </a:lnTo>
                <a:lnTo>
                  <a:pt x="1028700" y="1657350"/>
                </a:lnTo>
                <a:lnTo>
                  <a:pt x="1023937" y="1624012"/>
                </a:lnTo>
                <a:lnTo>
                  <a:pt x="952500" y="1590675"/>
                </a:lnTo>
                <a:lnTo>
                  <a:pt x="838200" y="1571625"/>
                </a:lnTo>
                <a:lnTo>
                  <a:pt x="785812" y="1524000"/>
                </a:lnTo>
                <a:lnTo>
                  <a:pt x="747712" y="1519237"/>
                </a:lnTo>
                <a:lnTo>
                  <a:pt x="695325" y="1500187"/>
                </a:lnTo>
                <a:lnTo>
                  <a:pt x="628650" y="1428750"/>
                </a:lnTo>
                <a:lnTo>
                  <a:pt x="600075" y="1428750"/>
                </a:lnTo>
                <a:lnTo>
                  <a:pt x="595312" y="1347787"/>
                </a:lnTo>
                <a:lnTo>
                  <a:pt x="571500" y="1304925"/>
                </a:lnTo>
                <a:lnTo>
                  <a:pt x="538162" y="1200150"/>
                </a:lnTo>
                <a:lnTo>
                  <a:pt x="490537" y="1138237"/>
                </a:lnTo>
                <a:lnTo>
                  <a:pt x="466725" y="1095375"/>
                </a:lnTo>
                <a:lnTo>
                  <a:pt x="428625" y="1076325"/>
                </a:lnTo>
                <a:lnTo>
                  <a:pt x="342900" y="909637"/>
                </a:lnTo>
                <a:lnTo>
                  <a:pt x="314325" y="800100"/>
                </a:lnTo>
                <a:lnTo>
                  <a:pt x="295275" y="709612"/>
                </a:lnTo>
                <a:lnTo>
                  <a:pt x="204787" y="466725"/>
                </a:lnTo>
                <a:lnTo>
                  <a:pt x="119062" y="323850"/>
                </a:lnTo>
                <a:lnTo>
                  <a:pt x="119062" y="157162"/>
                </a:lnTo>
                <a:lnTo>
                  <a:pt x="0" y="0"/>
                </a:ln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Espace réservé du contenu 11"/>
          <p:cNvSpPr>
            <a:spLocks noGrp="1"/>
          </p:cNvSpPr>
          <p:nvPr>
            <p:ph sz="quarter" idx="16"/>
          </p:nvPr>
        </p:nvSpPr>
        <p:spPr>
          <a:xfrm>
            <a:off x="1036866" y="6296322"/>
            <a:ext cx="7573734" cy="395203"/>
          </a:xfrm>
        </p:spPr>
        <p:txBody>
          <a:bodyPr/>
          <a:lstStyle/>
          <a:p>
            <a:r>
              <a:rPr lang="fr-FR" dirty="0" err="1"/>
              <a:t>Sangro</a:t>
            </a:r>
            <a:r>
              <a:rPr lang="fr-FR" dirty="0"/>
              <a:t> B et al. </a:t>
            </a:r>
            <a:r>
              <a:rPr lang="fr-FR" dirty="0" smtClean="0"/>
              <a:t>ESMO</a:t>
            </a:r>
            <a:r>
              <a:rPr lang="fr-FR" dirty="0" smtClean="0">
                <a:latin typeface="Calibri" panose="020F0502020204030204" pitchFamily="34" charset="0"/>
                <a:cs typeface="Calibri" panose="020F0502020204030204" pitchFamily="34" charset="0"/>
              </a:rPr>
              <a:t>®</a:t>
            </a:r>
            <a:r>
              <a:rPr lang="fr-FR" dirty="0" smtClean="0"/>
              <a:t> </a:t>
            </a:r>
            <a:r>
              <a:rPr lang="fr-FR" dirty="0"/>
              <a:t>GI 2023</a:t>
            </a:r>
          </a:p>
          <a:p>
            <a:endParaRPr lang="fr-FR" dirty="0"/>
          </a:p>
        </p:txBody>
      </p:sp>
      <p:sp>
        <p:nvSpPr>
          <p:cNvPr id="17" name="Text Box 4"/>
          <p:cNvSpPr txBox="1">
            <a:spLocks noChangeArrowheads="1"/>
          </p:cNvSpPr>
          <p:nvPr/>
        </p:nvSpPr>
        <p:spPr bwMode="auto">
          <a:xfrm rot="16200000">
            <a:off x="5462519" y="3847169"/>
            <a:ext cx="2078571" cy="25086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00" dirty="0" err="1">
                <a:solidFill>
                  <a:prstClr val="black">
                    <a:lumMod val="65000"/>
                    <a:lumOff val="35000"/>
                  </a:prstClr>
                </a:solidFill>
                <a:latin typeface="Century Gothic" panose="020F0302020204030204"/>
                <a:ea typeface="+mn-ea"/>
                <a:cs typeface="Arial"/>
              </a:rPr>
              <a:t>Probabilité</a:t>
            </a:r>
            <a:r>
              <a:rPr lang="da-DK" sz="1000" dirty="0">
                <a:solidFill>
                  <a:prstClr val="black">
                    <a:lumMod val="65000"/>
                    <a:lumOff val="35000"/>
                  </a:prstClr>
                </a:solidFill>
                <a:latin typeface="Century Gothic" panose="020F0302020204030204"/>
                <a:ea typeface="+mn-ea"/>
                <a:cs typeface="Arial"/>
              </a:rPr>
              <a:t> de </a:t>
            </a:r>
            <a:r>
              <a:rPr lang="da-DK" sz="1000" dirty="0" err="1">
                <a:solidFill>
                  <a:prstClr val="black">
                    <a:lumMod val="65000"/>
                    <a:lumOff val="35000"/>
                  </a:prstClr>
                </a:solidFill>
                <a:latin typeface="Century Gothic" panose="020F0302020204030204"/>
                <a:ea typeface="+mn-ea"/>
                <a:cs typeface="Arial"/>
              </a:rPr>
              <a:t>survie</a:t>
            </a:r>
            <a:endParaRPr lang="da-DK" sz="1000" dirty="0">
              <a:solidFill>
                <a:prstClr val="black">
                  <a:lumMod val="65000"/>
                  <a:lumOff val="35000"/>
                </a:prstClr>
              </a:solidFill>
              <a:latin typeface="Century Gothic" panose="020F0302020204030204"/>
              <a:ea typeface="+mn-ea"/>
              <a:cs typeface="Arial"/>
            </a:endParaRPr>
          </a:p>
        </p:txBody>
      </p:sp>
      <p:sp>
        <p:nvSpPr>
          <p:cNvPr id="18" name="Text Box 4"/>
          <p:cNvSpPr txBox="1">
            <a:spLocks noChangeArrowheads="1"/>
          </p:cNvSpPr>
          <p:nvPr/>
        </p:nvSpPr>
        <p:spPr bwMode="auto">
          <a:xfrm>
            <a:off x="8558661" y="5464945"/>
            <a:ext cx="2078571" cy="250862"/>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00" dirty="0" smtClean="0">
                <a:solidFill>
                  <a:prstClr val="black">
                    <a:lumMod val="65000"/>
                    <a:lumOff val="35000"/>
                  </a:prstClr>
                </a:solidFill>
                <a:latin typeface="Century Gothic" panose="020F0302020204030204"/>
                <a:ea typeface="+mn-ea"/>
                <a:cs typeface="Arial"/>
              </a:rPr>
              <a:t>Mois depuis la randomisation </a:t>
            </a:r>
            <a:endParaRPr lang="da-DK" sz="1000" dirty="0">
              <a:solidFill>
                <a:prstClr val="black">
                  <a:lumMod val="65000"/>
                  <a:lumOff val="35000"/>
                </a:prstClr>
              </a:solidFill>
              <a:latin typeface="Century Gothic" panose="020F0302020204030204"/>
              <a:ea typeface="+mn-ea"/>
              <a:cs typeface="Arial"/>
            </a:endParaRPr>
          </a:p>
        </p:txBody>
      </p:sp>
      <p:cxnSp>
        <p:nvCxnSpPr>
          <p:cNvPr id="19" name="Connecteur droit 18"/>
          <p:cNvCxnSpPr/>
          <p:nvPr/>
        </p:nvCxnSpPr>
        <p:spPr>
          <a:xfrm>
            <a:off x="9858375" y="4067175"/>
            <a:ext cx="9199" cy="115623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0818019" y="4377167"/>
            <a:ext cx="0" cy="87199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Text Box 4"/>
          <p:cNvSpPr txBox="1">
            <a:spLocks noChangeArrowheads="1"/>
          </p:cNvSpPr>
          <p:nvPr/>
        </p:nvSpPr>
        <p:spPr bwMode="auto">
          <a:xfrm>
            <a:off x="8828288" y="3680171"/>
            <a:ext cx="2078571" cy="40011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00" b="1" dirty="0" smtClean="0">
                <a:solidFill>
                  <a:prstClr val="black"/>
                </a:solidFill>
                <a:latin typeface="Century Gothic" panose="020F0302020204030204"/>
                <a:ea typeface="+mn-ea"/>
                <a:cs typeface="Arial"/>
              </a:rPr>
              <a:t>36 mois</a:t>
            </a:r>
          </a:p>
          <a:p>
            <a:pPr algn="ctr" eaLnBrk="1" hangingPunct="1">
              <a:defRPr/>
            </a:pPr>
            <a:r>
              <a:rPr lang="da-DK" sz="1000" b="1" dirty="0" smtClean="0">
                <a:solidFill>
                  <a:prstClr val="black"/>
                </a:solidFill>
                <a:latin typeface="Century Gothic" panose="020F0302020204030204"/>
                <a:ea typeface="+mn-ea"/>
                <a:cs typeface="Arial"/>
              </a:rPr>
              <a:t>SG</a:t>
            </a:r>
          </a:p>
        </p:txBody>
      </p:sp>
      <p:sp>
        <p:nvSpPr>
          <p:cNvPr id="24" name="Text Box 4"/>
          <p:cNvSpPr txBox="1">
            <a:spLocks noChangeArrowheads="1"/>
          </p:cNvSpPr>
          <p:nvPr/>
        </p:nvSpPr>
        <p:spPr bwMode="auto">
          <a:xfrm>
            <a:off x="9771866" y="3860435"/>
            <a:ext cx="2078571" cy="40011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000" b="1" dirty="0" smtClean="0">
                <a:solidFill>
                  <a:prstClr val="black"/>
                </a:solidFill>
                <a:latin typeface="Century Gothic" panose="020F0302020204030204"/>
                <a:ea typeface="+mn-ea"/>
                <a:cs typeface="Arial"/>
              </a:rPr>
              <a:t>48 mois</a:t>
            </a:r>
          </a:p>
          <a:p>
            <a:pPr algn="ctr" eaLnBrk="1" hangingPunct="1">
              <a:defRPr/>
            </a:pPr>
            <a:r>
              <a:rPr lang="da-DK" sz="1000" b="1" dirty="0" smtClean="0">
                <a:solidFill>
                  <a:prstClr val="black"/>
                </a:solidFill>
                <a:latin typeface="Century Gothic" panose="020F0302020204030204"/>
                <a:ea typeface="+mn-ea"/>
                <a:cs typeface="Arial"/>
              </a:rPr>
              <a:t>SG</a:t>
            </a:r>
          </a:p>
        </p:txBody>
      </p:sp>
      <p:sp>
        <p:nvSpPr>
          <p:cNvPr id="25" name="Rectangle 24"/>
          <p:cNvSpPr/>
          <p:nvPr/>
        </p:nvSpPr>
        <p:spPr>
          <a:xfrm>
            <a:off x="1200425" y="2457445"/>
            <a:ext cx="10818553" cy="341201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29451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au 28">
            <a:extLst>
              <a:ext uri="{FF2B5EF4-FFF2-40B4-BE49-F238E27FC236}">
                <a16:creationId xmlns:a16="http://schemas.microsoft.com/office/drawing/2014/main" xmlns="" id="{D49C22EE-18AF-D88F-AC22-65B531302A19}"/>
              </a:ext>
            </a:extLst>
          </p:cNvPr>
          <p:cNvGraphicFramePr>
            <a:graphicFrameLocks noGrp="1"/>
          </p:cNvGraphicFramePr>
          <p:nvPr>
            <p:extLst>
              <p:ext uri="{D42A27DB-BD31-4B8C-83A1-F6EECF244321}">
                <p14:modId xmlns:p14="http://schemas.microsoft.com/office/powerpoint/2010/main" val="3540035950"/>
              </p:ext>
            </p:extLst>
          </p:nvPr>
        </p:nvGraphicFramePr>
        <p:xfrm>
          <a:off x="7209459" y="4394673"/>
          <a:ext cx="4254229" cy="529009"/>
        </p:xfrm>
        <a:graphic>
          <a:graphicData uri="http://schemas.openxmlformats.org/drawingml/2006/table">
            <a:tbl>
              <a:tblPr firstRow="1" bandRow="1">
                <a:tableStyleId>{5C22544A-7EE6-4342-B048-85BDC9FD1C3A}</a:tableStyleId>
              </a:tblPr>
              <a:tblGrid>
                <a:gridCol w="617603">
                  <a:extLst>
                    <a:ext uri="{9D8B030D-6E8A-4147-A177-3AD203B41FA5}">
                      <a16:colId xmlns:a16="http://schemas.microsoft.com/office/drawing/2014/main" xmlns="" val="20001"/>
                    </a:ext>
                  </a:extLst>
                </a:gridCol>
                <a:gridCol w="617603">
                  <a:extLst>
                    <a:ext uri="{9D8B030D-6E8A-4147-A177-3AD203B41FA5}">
                      <a16:colId xmlns:a16="http://schemas.microsoft.com/office/drawing/2014/main" xmlns="" val="20006"/>
                    </a:ext>
                  </a:extLst>
                </a:gridCol>
                <a:gridCol w="552345">
                  <a:extLst>
                    <a:ext uri="{9D8B030D-6E8A-4147-A177-3AD203B41FA5}">
                      <a16:colId xmlns:a16="http://schemas.microsoft.com/office/drawing/2014/main" xmlns="" val="20002"/>
                    </a:ext>
                  </a:extLst>
                </a:gridCol>
                <a:gridCol w="628613">
                  <a:extLst>
                    <a:ext uri="{9D8B030D-6E8A-4147-A177-3AD203B41FA5}">
                      <a16:colId xmlns:a16="http://schemas.microsoft.com/office/drawing/2014/main" xmlns="" val="20007"/>
                    </a:ext>
                  </a:extLst>
                </a:gridCol>
                <a:gridCol w="692603">
                  <a:extLst>
                    <a:ext uri="{9D8B030D-6E8A-4147-A177-3AD203B41FA5}">
                      <a16:colId xmlns:a16="http://schemas.microsoft.com/office/drawing/2014/main" xmlns="" val="20003"/>
                    </a:ext>
                  </a:extLst>
                </a:gridCol>
                <a:gridCol w="578583">
                  <a:extLst>
                    <a:ext uri="{9D8B030D-6E8A-4147-A177-3AD203B41FA5}">
                      <a16:colId xmlns:a16="http://schemas.microsoft.com/office/drawing/2014/main" xmlns="" val="20008"/>
                    </a:ext>
                  </a:extLst>
                </a:gridCol>
                <a:gridCol w="566879">
                  <a:extLst>
                    <a:ext uri="{9D8B030D-6E8A-4147-A177-3AD203B41FA5}">
                      <a16:colId xmlns:a16="http://schemas.microsoft.com/office/drawing/2014/main" xmlns="" val="20004"/>
                    </a:ext>
                  </a:extLst>
                </a:gridCol>
              </a:tblGrid>
              <a:tr h="314611">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900" b="0" dirty="0">
                        <a:solidFill>
                          <a:srgbClr val="002C4C"/>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43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smtClean="0">
                          <a:solidFill>
                            <a:srgbClr val="002C4C"/>
                          </a:solidFill>
                        </a:rPr>
                        <a:t>41</a:t>
                      </a:r>
                      <a:endParaRPr lang="fr-FR" sz="1000" b="1" dirty="0">
                        <a:solidFill>
                          <a:srgbClr val="002C4C"/>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smtClean="0">
                          <a:solidFill>
                            <a:srgbClr val="002C4C"/>
                          </a:solidFill>
                        </a:rPr>
                        <a:t>28</a:t>
                      </a:r>
                      <a:endParaRPr lang="fr-FR" sz="1000" b="1" dirty="0">
                        <a:solidFill>
                          <a:srgbClr val="002C4C"/>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smtClean="0">
                          <a:solidFill>
                            <a:srgbClr val="002C4C"/>
                          </a:solidFill>
                        </a:rPr>
                        <a:t>15</a:t>
                      </a:r>
                      <a:endParaRPr lang="fr-FR" sz="1000" b="1" dirty="0">
                        <a:solidFill>
                          <a:srgbClr val="002C4C"/>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smtClean="0">
                          <a:solidFill>
                            <a:srgbClr val="002C4C"/>
                          </a:solidFill>
                        </a:rPr>
                        <a:t>13</a:t>
                      </a:r>
                      <a:endParaRPr lang="fr-FR" sz="1000" b="1" dirty="0">
                        <a:solidFill>
                          <a:srgbClr val="002C4C"/>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smtClean="0">
                          <a:solidFill>
                            <a:srgbClr val="002C4C"/>
                          </a:solidFill>
                        </a:rPr>
                        <a:t>9</a:t>
                      </a:r>
                      <a:endParaRPr lang="fr-FR" sz="1000" b="1" dirty="0">
                        <a:solidFill>
                          <a:srgbClr val="002C4C"/>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smtClean="0">
                          <a:solidFill>
                            <a:srgbClr val="002C4C"/>
                          </a:solidFill>
                        </a:rPr>
                        <a:t>2</a:t>
                      </a:r>
                      <a:endParaRPr lang="fr-FR" sz="1000" b="1" dirty="0">
                        <a:solidFill>
                          <a:srgbClr val="002C4C"/>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000" b="1" dirty="0" smtClean="0">
                          <a:solidFill>
                            <a:srgbClr val="002C4C"/>
                          </a:solidFill>
                        </a:rPr>
                        <a:t>0</a:t>
                      </a:r>
                      <a:endParaRPr lang="fr-FR" sz="1000" b="1" dirty="0">
                        <a:solidFill>
                          <a:srgbClr val="002C4C"/>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2" name="Espace réservé du contenu 1"/>
          <p:cNvSpPr>
            <a:spLocks noGrp="1"/>
          </p:cNvSpPr>
          <p:nvPr>
            <p:ph sz="quarter" idx="16"/>
          </p:nvPr>
        </p:nvSpPr>
        <p:spPr/>
        <p:txBody>
          <a:bodyPr/>
          <a:lstStyle/>
          <a:p>
            <a:r>
              <a:rPr lang="fr-FR" dirty="0"/>
              <a:t>De la Torre, JITC 2023</a:t>
            </a:r>
          </a:p>
          <a:p>
            <a:endParaRPr lang="fr-FR" dirty="0"/>
          </a:p>
        </p:txBody>
      </p:sp>
      <p:sp>
        <p:nvSpPr>
          <p:cNvPr id="4" name="Titre 3"/>
          <p:cNvSpPr>
            <a:spLocks noGrp="1"/>
          </p:cNvSpPr>
          <p:nvPr>
            <p:ph type="title"/>
          </p:nvPr>
        </p:nvSpPr>
        <p:spPr/>
        <p:txBody>
          <a:bodyPr/>
          <a:lstStyle/>
          <a:p>
            <a:r>
              <a:rPr lang="fr-FR" dirty="0"/>
              <a:t>Immunothérapie en association aux traitements intra-artériels ?</a:t>
            </a:r>
          </a:p>
        </p:txBody>
      </p:sp>
      <p:sp>
        <p:nvSpPr>
          <p:cNvPr id="5" name="Espace réservé du contenu 4"/>
          <p:cNvSpPr>
            <a:spLocks noGrp="1"/>
          </p:cNvSpPr>
          <p:nvPr>
            <p:ph sz="quarter" idx="19"/>
          </p:nvPr>
        </p:nvSpPr>
        <p:spPr>
          <a:xfrm>
            <a:off x="1322378" y="921780"/>
            <a:ext cx="4045095" cy="4244487"/>
          </a:xfrm>
        </p:spPr>
        <p:txBody>
          <a:bodyPr/>
          <a:lstStyle/>
          <a:p>
            <a:pPr>
              <a:lnSpc>
                <a:spcPct val="150000"/>
              </a:lnSpc>
            </a:pPr>
            <a:r>
              <a:rPr lang="fr-FR" sz="2000" dirty="0"/>
              <a:t>SIRT + nivo</a:t>
            </a:r>
          </a:p>
          <a:p>
            <a:pPr lvl="1">
              <a:lnSpc>
                <a:spcPct val="150000"/>
              </a:lnSpc>
              <a:spcAft>
                <a:spcPts val="600"/>
              </a:spcAft>
            </a:pPr>
            <a:r>
              <a:rPr lang="fr-FR" sz="1800" dirty="0"/>
              <a:t>BCLC-B2 ou TVP</a:t>
            </a:r>
          </a:p>
          <a:p>
            <a:pPr>
              <a:lnSpc>
                <a:spcPct val="150000"/>
              </a:lnSpc>
            </a:pPr>
            <a:r>
              <a:rPr lang="fr-FR" sz="2000" dirty="0"/>
              <a:t>N=41, 31 BCLC-B2</a:t>
            </a:r>
          </a:p>
          <a:p>
            <a:pPr lvl="1">
              <a:lnSpc>
                <a:spcPct val="150000"/>
              </a:lnSpc>
            </a:pPr>
            <a:r>
              <a:rPr lang="fr-FR" sz="1800" dirty="0"/>
              <a:t>Taux réponse 41,5%</a:t>
            </a:r>
          </a:p>
          <a:p>
            <a:pPr lvl="1">
              <a:lnSpc>
                <a:spcPct val="150000"/>
              </a:lnSpc>
            </a:pPr>
            <a:r>
              <a:rPr lang="fr-FR" sz="1800" dirty="0"/>
              <a:t>Contrôle de la maladie 92%</a:t>
            </a:r>
          </a:p>
          <a:p>
            <a:pPr lvl="1">
              <a:lnSpc>
                <a:spcPct val="150000"/>
              </a:lnSpc>
            </a:pPr>
            <a:r>
              <a:rPr lang="fr-FR" sz="1800" dirty="0" err="1"/>
              <a:t>mTTP</a:t>
            </a:r>
            <a:r>
              <a:rPr lang="fr-FR" sz="1800" dirty="0"/>
              <a:t> 8,8 mois</a:t>
            </a:r>
          </a:p>
          <a:p>
            <a:pPr lvl="1">
              <a:lnSpc>
                <a:spcPct val="150000"/>
              </a:lnSpc>
              <a:spcAft>
                <a:spcPts val="600"/>
              </a:spcAft>
            </a:pPr>
            <a:r>
              <a:rPr lang="fr-FR" sz="1800" dirty="0" err="1" smtClean="0"/>
              <a:t>mSG</a:t>
            </a:r>
            <a:r>
              <a:rPr lang="fr-FR" sz="1800" dirty="0" smtClean="0"/>
              <a:t> 20,9 mois</a:t>
            </a:r>
          </a:p>
          <a:p>
            <a:pPr>
              <a:lnSpc>
                <a:spcPct val="150000"/>
              </a:lnSpc>
            </a:pPr>
            <a:r>
              <a:rPr lang="fr-FR" sz="2000" dirty="0" smtClean="0"/>
              <a:t>Pas </a:t>
            </a:r>
            <a:r>
              <a:rPr lang="fr-FR" sz="2000" dirty="0"/>
              <a:t>de bras contrôle…</a:t>
            </a:r>
          </a:p>
          <a:p>
            <a:endParaRPr lang="fr-FR" sz="2000" dirty="0"/>
          </a:p>
        </p:txBody>
      </p:sp>
      <p:sp>
        <p:nvSpPr>
          <p:cNvPr id="6" name="Rectangle 5"/>
          <p:cNvSpPr/>
          <p:nvPr/>
        </p:nvSpPr>
        <p:spPr>
          <a:xfrm>
            <a:off x="2670623" y="4893277"/>
            <a:ext cx="3293571" cy="995610"/>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Résultats en 2024 des essais TACE +/- IO</a:t>
            </a:r>
            <a:endParaRPr lang="fr-FR" sz="1600" dirty="0"/>
          </a:p>
        </p:txBody>
      </p:sp>
      <p:graphicFrame>
        <p:nvGraphicFramePr>
          <p:cNvPr id="8" name="Chart 16">
            <a:extLst>
              <a:ext uri="{FF2B5EF4-FFF2-40B4-BE49-F238E27FC236}">
                <a16:creationId xmlns="" xmlns:a16="http://schemas.microsoft.com/office/drawing/2014/main" id="{2D5EAF9C-9129-DAB9-934C-2FD37A41F641}"/>
              </a:ext>
            </a:extLst>
          </p:cNvPr>
          <p:cNvGraphicFramePr/>
          <p:nvPr>
            <p:extLst>
              <p:ext uri="{D42A27DB-BD31-4B8C-83A1-F6EECF244321}">
                <p14:modId xmlns:p14="http://schemas.microsoft.com/office/powerpoint/2010/main" val="2615398650"/>
              </p:ext>
            </p:extLst>
          </p:nvPr>
        </p:nvGraphicFramePr>
        <p:xfrm>
          <a:off x="6737134" y="1087654"/>
          <a:ext cx="4659177" cy="3912741"/>
        </p:xfrm>
        <a:graphic>
          <a:graphicData uri="http://schemas.openxmlformats.org/drawingml/2006/chart">
            <c:chart xmlns:c="http://schemas.openxmlformats.org/drawingml/2006/chart" xmlns:r="http://schemas.openxmlformats.org/officeDocument/2006/relationships" r:id="rId2"/>
          </a:graphicData>
        </a:graphic>
      </p:graphicFrame>
      <p:sp>
        <p:nvSpPr>
          <p:cNvPr id="9" name="Forme libre 8"/>
          <p:cNvSpPr/>
          <p:nvPr/>
        </p:nvSpPr>
        <p:spPr>
          <a:xfrm>
            <a:off x="7613583" y="1771048"/>
            <a:ext cx="3426594" cy="2204186"/>
          </a:xfrm>
          <a:custGeom>
            <a:avLst/>
            <a:gdLst>
              <a:gd name="connsiteX0" fmla="*/ 3426594 w 3426594"/>
              <a:gd name="connsiteY0" fmla="*/ 9626 h 2204186"/>
              <a:gd name="connsiteX1" fmla="*/ 2714324 w 3426594"/>
              <a:gd name="connsiteY1" fmla="*/ 0 h 2204186"/>
              <a:gd name="connsiteX2" fmla="*/ 2704699 w 3426594"/>
              <a:gd name="connsiteY2" fmla="*/ 154005 h 2204186"/>
              <a:gd name="connsiteX3" fmla="*/ 2560320 w 3426594"/>
              <a:gd name="connsiteY3" fmla="*/ 163630 h 2204186"/>
              <a:gd name="connsiteX4" fmla="*/ 2560320 w 3426594"/>
              <a:gd name="connsiteY4" fmla="*/ 308009 h 2204186"/>
              <a:gd name="connsiteX5" fmla="*/ 2435192 w 3426594"/>
              <a:gd name="connsiteY5" fmla="*/ 298384 h 2204186"/>
              <a:gd name="connsiteX6" fmla="*/ 2415941 w 3426594"/>
              <a:gd name="connsiteY6" fmla="*/ 413887 h 2204186"/>
              <a:gd name="connsiteX7" fmla="*/ 2040556 w 3426594"/>
              <a:gd name="connsiteY7" fmla="*/ 423512 h 2204186"/>
              <a:gd name="connsiteX8" fmla="*/ 2002055 w 3426594"/>
              <a:gd name="connsiteY8" fmla="*/ 519765 h 2204186"/>
              <a:gd name="connsiteX9" fmla="*/ 1694046 w 3426594"/>
              <a:gd name="connsiteY9" fmla="*/ 519765 h 2204186"/>
              <a:gd name="connsiteX10" fmla="*/ 1645920 w 3426594"/>
              <a:gd name="connsiteY10" fmla="*/ 587141 h 2204186"/>
              <a:gd name="connsiteX11" fmla="*/ 1078030 w 3426594"/>
              <a:gd name="connsiteY11" fmla="*/ 596767 h 2204186"/>
              <a:gd name="connsiteX12" fmla="*/ 1058779 w 3426594"/>
              <a:gd name="connsiteY12" fmla="*/ 683394 h 2204186"/>
              <a:gd name="connsiteX13" fmla="*/ 952901 w 3426594"/>
              <a:gd name="connsiteY13" fmla="*/ 683394 h 2204186"/>
              <a:gd name="connsiteX14" fmla="*/ 895150 w 3426594"/>
              <a:gd name="connsiteY14" fmla="*/ 818148 h 2204186"/>
              <a:gd name="connsiteX15" fmla="*/ 866274 w 3426594"/>
              <a:gd name="connsiteY15" fmla="*/ 895150 h 2204186"/>
              <a:gd name="connsiteX16" fmla="*/ 798897 w 3426594"/>
              <a:gd name="connsiteY16" fmla="*/ 904775 h 2204186"/>
              <a:gd name="connsiteX17" fmla="*/ 818148 w 3426594"/>
              <a:gd name="connsiteY17" fmla="*/ 972152 h 2204186"/>
              <a:gd name="connsiteX18" fmla="*/ 789272 w 3426594"/>
              <a:gd name="connsiteY18" fmla="*/ 1029904 h 2204186"/>
              <a:gd name="connsiteX19" fmla="*/ 789272 w 3426594"/>
              <a:gd name="connsiteY19" fmla="*/ 1106906 h 2204186"/>
              <a:gd name="connsiteX20" fmla="*/ 712270 w 3426594"/>
              <a:gd name="connsiteY20" fmla="*/ 1126156 h 2204186"/>
              <a:gd name="connsiteX21" fmla="*/ 702644 w 3426594"/>
              <a:gd name="connsiteY21" fmla="*/ 1232034 h 2204186"/>
              <a:gd name="connsiteX22" fmla="*/ 644893 w 3426594"/>
              <a:gd name="connsiteY22" fmla="*/ 1260910 h 2204186"/>
              <a:gd name="connsiteX23" fmla="*/ 616017 w 3426594"/>
              <a:gd name="connsiteY23" fmla="*/ 1463040 h 2204186"/>
              <a:gd name="connsiteX24" fmla="*/ 519764 w 3426594"/>
              <a:gd name="connsiteY24" fmla="*/ 1472666 h 2204186"/>
              <a:gd name="connsiteX25" fmla="*/ 471638 w 3426594"/>
              <a:gd name="connsiteY25" fmla="*/ 1540043 h 2204186"/>
              <a:gd name="connsiteX26" fmla="*/ 375385 w 3426594"/>
              <a:gd name="connsiteY26" fmla="*/ 1530417 h 2204186"/>
              <a:gd name="connsiteX27" fmla="*/ 346510 w 3426594"/>
              <a:gd name="connsiteY27" fmla="*/ 1742173 h 2204186"/>
              <a:gd name="connsiteX28" fmla="*/ 250257 w 3426594"/>
              <a:gd name="connsiteY28" fmla="*/ 1751798 h 2204186"/>
              <a:gd name="connsiteX29" fmla="*/ 250257 w 3426594"/>
              <a:gd name="connsiteY29" fmla="*/ 1838426 h 2204186"/>
              <a:gd name="connsiteX30" fmla="*/ 221381 w 3426594"/>
              <a:gd name="connsiteY30" fmla="*/ 1828800 h 2204186"/>
              <a:gd name="connsiteX31" fmla="*/ 211756 w 3426594"/>
              <a:gd name="connsiteY31" fmla="*/ 2059807 h 2204186"/>
              <a:gd name="connsiteX32" fmla="*/ 163630 w 3426594"/>
              <a:gd name="connsiteY32" fmla="*/ 2079057 h 2204186"/>
              <a:gd name="connsiteX33" fmla="*/ 154004 w 3426594"/>
              <a:gd name="connsiteY33" fmla="*/ 2136809 h 2204186"/>
              <a:gd name="connsiteX34" fmla="*/ 96253 w 3426594"/>
              <a:gd name="connsiteY34" fmla="*/ 2146434 h 2204186"/>
              <a:gd name="connsiteX35" fmla="*/ 105878 w 3426594"/>
              <a:gd name="connsiteY35" fmla="*/ 2204186 h 2204186"/>
              <a:gd name="connsiteX36" fmla="*/ 0 w 3426594"/>
              <a:gd name="connsiteY36" fmla="*/ 2204186 h 22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26594" h="2204186">
                <a:moveTo>
                  <a:pt x="3426594" y="9626"/>
                </a:moveTo>
                <a:lnTo>
                  <a:pt x="2714324" y="0"/>
                </a:lnTo>
                <a:lnTo>
                  <a:pt x="2704699" y="154005"/>
                </a:lnTo>
                <a:lnTo>
                  <a:pt x="2560320" y="163630"/>
                </a:lnTo>
                <a:lnTo>
                  <a:pt x="2560320" y="308009"/>
                </a:lnTo>
                <a:lnTo>
                  <a:pt x="2435192" y="298384"/>
                </a:lnTo>
                <a:lnTo>
                  <a:pt x="2415941" y="413887"/>
                </a:lnTo>
                <a:lnTo>
                  <a:pt x="2040556" y="423512"/>
                </a:lnTo>
                <a:lnTo>
                  <a:pt x="2002055" y="519765"/>
                </a:lnTo>
                <a:lnTo>
                  <a:pt x="1694046" y="519765"/>
                </a:lnTo>
                <a:lnTo>
                  <a:pt x="1645920" y="587141"/>
                </a:lnTo>
                <a:lnTo>
                  <a:pt x="1078030" y="596767"/>
                </a:lnTo>
                <a:lnTo>
                  <a:pt x="1058779" y="683394"/>
                </a:lnTo>
                <a:lnTo>
                  <a:pt x="952901" y="683394"/>
                </a:lnTo>
                <a:lnTo>
                  <a:pt x="895150" y="818148"/>
                </a:lnTo>
                <a:lnTo>
                  <a:pt x="866274" y="895150"/>
                </a:lnTo>
                <a:lnTo>
                  <a:pt x="798897" y="904775"/>
                </a:lnTo>
                <a:lnTo>
                  <a:pt x="818148" y="972152"/>
                </a:lnTo>
                <a:lnTo>
                  <a:pt x="789272" y="1029904"/>
                </a:lnTo>
                <a:lnTo>
                  <a:pt x="789272" y="1106906"/>
                </a:lnTo>
                <a:lnTo>
                  <a:pt x="712270" y="1126156"/>
                </a:lnTo>
                <a:lnTo>
                  <a:pt x="702644" y="1232034"/>
                </a:lnTo>
                <a:lnTo>
                  <a:pt x="644893" y="1260910"/>
                </a:lnTo>
                <a:lnTo>
                  <a:pt x="616017" y="1463040"/>
                </a:lnTo>
                <a:lnTo>
                  <a:pt x="519764" y="1472666"/>
                </a:lnTo>
                <a:lnTo>
                  <a:pt x="471638" y="1540043"/>
                </a:lnTo>
                <a:lnTo>
                  <a:pt x="375385" y="1530417"/>
                </a:lnTo>
                <a:lnTo>
                  <a:pt x="346510" y="1742173"/>
                </a:lnTo>
                <a:lnTo>
                  <a:pt x="250257" y="1751798"/>
                </a:lnTo>
                <a:lnTo>
                  <a:pt x="250257" y="1838426"/>
                </a:lnTo>
                <a:lnTo>
                  <a:pt x="221381" y="1828800"/>
                </a:lnTo>
                <a:lnTo>
                  <a:pt x="211756" y="2059807"/>
                </a:lnTo>
                <a:lnTo>
                  <a:pt x="163630" y="2079057"/>
                </a:lnTo>
                <a:lnTo>
                  <a:pt x="154004" y="2136809"/>
                </a:lnTo>
                <a:lnTo>
                  <a:pt x="96253" y="2146434"/>
                </a:lnTo>
                <a:lnTo>
                  <a:pt x="105878" y="2204186"/>
                </a:lnTo>
                <a:lnTo>
                  <a:pt x="0" y="2204186"/>
                </a:lnTo>
              </a:path>
            </a:pathLst>
          </a:custGeom>
          <a:noFill/>
          <a:ln w="28575">
            <a:solidFill>
              <a:srgbClr val="002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9879945" y="2095100"/>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0503983" y="1702067"/>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9416328" y="2191353"/>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8577326" y="2383858"/>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1030164" y="1702067"/>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0951557" y="1702067"/>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9321679" y="2191353"/>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0090097" y="1998847"/>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587979" y="2178519"/>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0385271" y="1708484"/>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8015853" y="3208421"/>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9968177" y="2095100"/>
            <a:ext cx="0" cy="192505"/>
          </a:xfrm>
          <a:prstGeom prst="line">
            <a:avLst/>
          </a:prstGeom>
          <a:ln w="19050">
            <a:solidFill>
              <a:srgbClr val="002C4C"/>
            </a:solidFill>
          </a:ln>
        </p:spPr>
        <p:style>
          <a:lnRef idx="1">
            <a:schemeClr val="accent1"/>
          </a:lnRef>
          <a:fillRef idx="0">
            <a:schemeClr val="accent1"/>
          </a:fillRef>
          <a:effectRef idx="0">
            <a:schemeClr val="accent1"/>
          </a:effectRef>
          <a:fontRef idx="minor">
            <a:schemeClr val="tx1"/>
          </a:fontRef>
        </p:style>
      </p:cxnSp>
      <p:sp>
        <p:nvSpPr>
          <p:cNvPr id="27" name="Text Box 4">
            <a:extLst>
              <a:ext uri="{FF2B5EF4-FFF2-40B4-BE49-F238E27FC236}">
                <a16:creationId xmlns:a16="http://schemas.microsoft.com/office/drawing/2014/main" xmlns="" id="{BCFF3881-8D33-5A8B-0482-8D414032E0B4}"/>
              </a:ext>
            </a:extLst>
          </p:cNvPr>
          <p:cNvSpPr txBox="1">
            <a:spLocks noChangeArrowheads="1"/>
          </p:cNvSpPr>
          <p:nvPr/>
        </p:nvSpPr>
        <p:spPr bwMode="auto">
          <a:xfrm rot="16200000">
            <a:off x="5677687" y="2587146"/>
            <a:ext cx="2499176"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200" dirty="0" smtClean="0">
                <a:solidFill>
                  <a:prstClr val="black">
                    <a:lumMod val="65000"/>
                    <a:lumOff val="35000"/>
                  </a:prstClr>
                </a:solidFill>
                <a:latin typeface="Century Gothic" panose="020F0302020204030204"/>
                <a:ea typeface="+mn-ea"/>
                <a:cs typeface="Arial"/>
              </a:rPr>
              <a:t>Probabilité de progression</a:t>
            </a:r>
            <a:endParaRPr lang="da-DK" sz="1200" dirty="0">
              <a:solidFill>
                <a:prstClr val="black">
                  <a:lumMod val="65000"/>
                  <a:lumOff val="35000"/>
                </a:prstClr>
              </a:solidFill>
              <a:latin typeface="Century Gothic" panose="020F0302020204030204"/>
              <a:ea typeface="+mn-ea"/>
              <a:cs typeface="Arial"/>
            </a:endParaRPr>
          </a:p>
        </p:txBody>
      </p:sp>
      <p:sp>
        <p:nvSpPr>
          <p:cNvPr id="28" name="Text Box 4">
            <a:extLst>
              <a:ext uri="{FF2B5EF4-FFF2-40B4-BE49-F238E27FC236}">
                <a16:creationId xmlns:a16="http://schemas.microsoft.com/office/drawing/2014/main" xmlns="" id="{BCFF3881-8D33-5A8B-0482-8D414032E0B4}"/>
              </a:ext>
            </a:extLst>
          </p:cNvPr>
          <p:cNvSpPr txBox="1">
            <a:spLocks noChangeArrowheads="1"/>
          </p:cNvSpPr>
          <p:nvPr/>
        </p:nvSpPr>
        <p:spPr bwMode="auto">
          <a:xfrm>
            <a:off x="8166740" y="4349315"/>
            <a:ext cx="2499176" cy="276999"/>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200" dirty="0" smtClean="0">
                <a:solidFill>
                  <a:prstClr val="black">
                    <a:lumMod val="65000"/>
                    <a:lumOff val="35000"/>
                  </a:prstClr>
                </a:solidFill>
                <a:latin typeface="Century Gothic" panose="020F0302020204030204"/>
                <a:ea typeface="+mn-ea"/>
                <a:cs typeface="Arial"/>
              </a:rPr>
              <a:t>Mois après SIRT </a:t>
            </a:r>
            <a:endParaRPr lang="da-DK" sz="1200" dirty="0">
              <a:solidFill>
                <a:prstClr val="black">
                  <a:lumMod val="65000"/>
                  <a:lumOff val="35000"/>
                </a:prstClr>
              </a:solidFill>
              <a:latin typeface="Century Gothic" panose="020F0302020204030204"/>
              <a:ea typeface="+mn-ea"/>
              <a:cs typeface="Arial"/>
            </a:endParaRPr>
          </a:p>
        </p:txBody>
      </p:sp>
      <p:sp>
        <p:nvSpPr>
          <p:cNvPr id="30" name="Rectangle 29">
            <a:extLst>
              <a:ext uri="{FF2B5EF4-FFF2-40B4-BE49-F238E27FC236}">
                <a16:creationId xmlns:a16="http://schemas.microsoft.com/office/drawing/2014/main" xmlns="" id="{CC724340-82C0-DFC6-551F-04B759D86435}"/>
              </a:ext>
            </a:extLst>
          </p:cNvPr>
          <p:cNvSpPr/>
          <p:nvPr/>
        </p:nvSpPr>
        <p:spPr>
          <a:xfrm>
            <a:off x="6500654" y="4465490"/>
            <a:ext cx="1370265" cy="253916"/>
          </a:xfrm>
          <a:prstGeom prst="rect">
            <a:avLst/>
          </a:prstGeom>
        </p:spPr>
        <p:txBody>
          <a:bodyPr wrap="square">
            <a:spAutoFit/>
          </a:bodyPr>
          <a:lstStyle/>
          <a:p>
            <a:pPr algn="r" defTabSz="457200">
              <a:defRPr/>
            </a:pPr>
            <a:r>
              <a:rPr lang="fr-FR" sz="1050" dirty="0">
                <a:solidFill>
                  <a:prstClr val="black">
                    <a:lumMod val="65000"/>
                    <a:lumOff val="35000"/>
                  </a:prstClr>
                </a:solidFill>
              </a:rPr>
              <a:t>Nb à risque</a:t>
            </a:r>
          </a:p>
        </p:txBody>
      </p:sp>
      <p:sp>
        <p:nvSpPr>
          <p:cNvPr id="31" name="ZoneTexte 30"/>
          <p:cNvSpPr txBox="1"/>
          <p:nvPr/>
        </p:nvSpPr>
        <p:spPr>
          <a:xfrm>
            <a:off x="6927275" y="5027283"/>
            <a:ext cx="4783756" cy="461665"/>
          </a:xfrm>
          <a:prstGeom prst="rect">
            <a:avLst/>
          </a:prstGeom>
          <a:noFill/>
        </p:spPr>
        <p:txBody>
          <a:bodyPr wrap="square" rtlCol="0">
            <a:spAutoFit/>
          </a:bodyPr>
          <a:lstStyle/>
          <a:p>
            <a:r>
              <a:rPr lang="en-US" sz="800" dirty="0">
                <a:solidFill>
                  <a:schemeClr val="bg1">
                    <a:lumMod val="50000"/>
                  </a:schemeClr>
                </a:solidFill>
              </a:rPr>
              <a:t>Figure 2 Kaplan-Meier plot of time to progression (TTP) per Investigator assessment. TTP rates at 1 and 2 years were</a:t>
            </a:r>
          </a:p>
          <a:p>
            <a:r>
              <a:rPr lang="en-US" sz="800" dirty="0">
                <a:solidFill>
                  <a:schemeClr val="bg1">
                    <a:lumMod val="50000"/>
                  </a:schemeClr>
                </a:solidFill>
              </a:rPr>
              <a:t>58% and 65%, respectively. SIRT, selective internal radiation therapy.</a:t>
            </a:r>
          </a:p>
        </p:txBody>
      </p:sp>
      <p:sp>
        <p:nvSpPr>
          <p:cNvPr id="32" name="Rectangle à coins arrondis 33">
            <a:extLst>
              <a:ext uri="{FF2B5EF4-FFF2-40B4-BE49-F238E27FC236}">
                <a16:creationId xmlns:a16="http://schemas.microsoft.com/office/drawing/2014/main" xmlns="" id="{07DC04E2-A176-739A-417D-A5CAC7276E37}"/>
              </a:ext>
            </a:extLst>
          </p:cNvPr>
          <p:cNvSpPr/>
          <p:nvPr/>
        </p:nvSpPr>
        <p:spPr>
          <a:xfrm>
            <a:off x="6715718" y="760397"/>
            <a:ext cx="5152231" cy="4824858"/>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400">
              <a:solidFill>
                <a:prstClr val="white"/>
              </a:solidFill>
              <a:cs typeface="Arial" panose="020B0604020202020204" pitchFamily="34" charset="0"/>
            </a:endParaRPr>
          </a:p>
        </p:txBody>
      </p:sp>
    </p:spTree>
    <p:extLst>
      <p:ext uri="{BB962C8B-B14F-4D97-AF65-F5344CB8AC3E}">
        <p14:creationId xmlns:p14="http://schemas.microsoft.com/office/powerpoint/2010/main" val="1786350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600" dirty="0">
                <a:solidFill>
                  <a:srgbClr val="FF7F4D"/>
                </a:solidFill>
              </a:rPr>
              <a:t>Nouvelles immunothérapies ?</a:t>
            </a:r>
            <a:br>
              <a:rPr lang="fr-FR" sz="2600" dirty="0">
                <a:solidFill>
                  <a:srgbClr val="FF7F4D"/>
                </a:solidFill>
              </a:rPr>
            </a:br>
            <a:r>
              <a:rPr lang="fr-FR" sz="2600" dirty="0">
                <a:solidFill>
                  <a:srgbClr val="FF7F4D"/>
                </a:solidFill>
              </a:rPr>
              <a:t>MORPHEUS</a:t>
            </a:r>
            <a:endParaRPr lang="fr-FR" sz="2600" dirty="0"/>
          </a:p>
        </p:txBody>
      </p:sp>
      <p:sp>
        <p:nvSpPr>
          <p:cNvPr id="3" name="Espace réservé du contenu 2"/>
          <p:cNvSpPr>
            <a:spLocks noGrp="1"/>
          </p:cNvSpPr>
          <p:nvPr>
            <p:ph idx="1"/>
          </p:nvPr>
        </p:nvSpPr>
        <p:spPr>
          <a:xfrm>
            <a:off x="1222210" y="1024969"/>
            <a:ext cx="10515600" cy="4351338"/>
          </a:xfrm>
        </p:spPr>
        <p:txBody>
          <a:bodyPr/>
          <a:lstStyle/>
          <a:p>
            <a:pPr>
              <a:lnSpc>
                <a:spcPct val="100000"/>
              </a:lnSpc>
              <a:spcBef>
                <a:spcPts val="0"/>
              </a:spcBef>
            </a:pPr>
            <a:r>
              <a:rPr lang="fr-FR" sz="1800" dirty="0"/>
              <a:t>En situation avancée, l’immunothérapie est le standard</a:t>
            </a:r>
          </a:p>
          <a:p>
            <a:pPr>
              <a:lnSpc>
                <a:spcPct val="100000"/>
              </a:lnSpc>
              <a:spcBef>
                <a:spcPts val="0"/>
              </a:spcBef>
            </a:pPr>
            <a:r>
              <a:rPr lang="fr-FR" sz="1800" dirty="0"/>
              <a:t>De nouvelles immunothérapies sont en cours de développement dans de nombreux types tumoraux</a:t>
            </a:r>
          </a:p>
          <a:p>
            <a:pPr>
              <a:lnSpc>
                <a:spcPct val="100000"/>
              </a:lnSpc>
              <a:spcBef>
                <a:spcPts val="0"/>
              </a:spcBef>
            </a:pPr>
            <a:r>
              <a:rPr lang="fr-FR" sz="1800" dirty="0"/>
              <a:t>L’essai MORPHEUS-HCC est une étude de phase 1/2 plateforme testant l’ajout à </a:t>
            </a:r>
            <a:r>
              <a:rPr lang="fr-FR" sz="1800" dirty="0" smtClean="0"/>
              <a:t>l’atézolizumab-bévacizumab </a:t>
            </a:r>
            <a:r>
              <a:rPr lang="fr-FR" sz="1800" dirty="0"/>
              <a:t>de plusieurs autres molécules</a:t>
            </a:r>
          </a:p>
        </p:txBody>
      </p:sp>
      <p:sp>
        <p:nvSpPr>
          <p:cNvPr id="6" name="Rectangle à coins arrondis 5"/>
          <p:cNvSpPr/>
          <p:nvPr/>
        </p:nvSpPr>
        <p:spPr>
          <a:xfrm>
            <a:off x="1318054" y="3501081"/>
            <a:ext cx="1730889" cy="744544"/>
          </a:xfrm>
          <a:prstGeom prst="roundRect">
            <a:avLst>
              <a:gd name="adj" fmla="val 0"/>
            </a:avLst>
          </a:pr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smtClean="0">
                <a:solidFill>
                  <a:prstClr val="white"/>
                </a:solidFill>
              </a:rPr>
              <a:t>CHC avancé</a:t>
            </a:r>
            <a:endParaRPr lang="fr-FR" sz="1400" dirty="0">
              <a:solidFill>
                <a:prstClr val="white"/>
              </a:solidFill>
            </a:endParaRPr>
          </a:p>
        </p:txBody>
      </p:sp>
      <p:sp>
        <p:nvSpPr>
          <p:cNvPr id="7" name="Ellipse 6"/>
          <p:cNvSpPr/>
          <p:nvPr/>
        </p:nvSpPr>
        <p:spPr>
          <a:xfrm>
            <a:off x="3718334" y="3617261"/>
            <a:ext cx="532391" cy="485183"/>
          </a:xfrm>
          <a:prstGeom prst="ellipse">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prstClr val="white"/>
                </a:solidFill>
              </a:rPr>
              <a:t>R</a:t>
            </a:r>
          </a:p>
        </p:txBody>
      </p:sp>
      <p:sp>
        <p:nvSpPr>
          <p:cNvPr id="8" name="Rectangle 7"/>
          <p:cNvSpPr/>
          <p:nvPr/>
        </p:nvSpPr>
        <p:spPr>
          <a:xfrm>
            <a:off x="5094553" y="2885865"/>
            <a:ext cx="2871437" cy="505379"/>
          </a:xfrm>
          <a:prstGeom prst="rect">
            <a:avLst/>
          </a:prstGeom>
          <a:solidFill>
            <a:srgbClr val="00508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smtClean="0">
                <a:solidFill>
                  <a:prstClr val="white"/>
                </a:solidFill>
              </a:rPr>
              <a:t>Bras contrôle Atézolizumab-bévacizumab</a:t>
            </a:r>
          </a:p>
        </p:txBody>
      </p:sp>
      <p:sp>
        <p:nvSpPr>
          <p:cNvPr id="9" name="Rectangle 8"/>
          <p:cNvSpPr/>
          <p:nvPr/>
        </p:nvSpPr>
        <p:spPr>
          <a:xfrm>
            <a:off x="5089541" y="3613446"/>
            <a:ext cx="2868211" cy="480759"/>
          </a:xfrm>
          <a:prstGeom prst="rect">
            <a:avLst/>
          </a:prstGeom>
          <a:solidFill>
            <a:srgbClr val="FD7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prstClr val="white"/>
                </a:solidFill>
              </a:rPr>
              <a:t>Atézo-bev</a:t>
            </a:r>
            <a:r>
              <a:rPr lang="fr-FR" sz="1400" dirty="0" smtClean="0">
                <a:solidFill>
                  <a:prstClr val="white"/>
                </a:solidFill>
              </a:rPr>
              <a:t> + molécule A</a:t>
            </a:r>
            <a:endParaRPr lang="fr-FR" sz="1400" dirty="0">
              <a:solidFill>
                <a:prstClr val="white"/>
              </a:solidFill>
            </a:endParaRPr>
          </a:p>
        </p:txBody>
      </p:sp>
      <p:cxnSp>
        <p:nvCxnSpPr>
          <p:cNvPr id="10" name="Connecteur droit avec flèche 9"/>
          <p:cNvCxnSpPr>
            <a:stCxn id="6" idx="3"/>
            <a:endCxn id="7" idx="2"/>
          </p:cNvCxnSpPr>
          <p:nvPr/>
        </p:nvCxnSpPr>
        <p:spPr>
          <a:xfrm flipV="1">
            <a:off x="3048943" y="3859853"/>
            <a:ext cx="669391" cy="13500"/>
          </a:xfrm>
          <a:prstGeom prst="straightConnector1">
            <a:avLst/>
          </a:prstGeom>
          <a:ln w="57150">
            <a:solidFill>
              <a:srgbClr val="3A383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7"/>
          </p:cNvCxnSpPr>
          <p:nvPr/>
        </p:nvCxnSpPr>
        <p:spPr>
          <a:xfrm flipV="1">
            <a:off x="4172758" y="3097427"/>
            <a:ext cx="860561" cy="590887"/>
          </a:xfrm>
          <a:prstGeom prst="straightConnector1">
            <a:avLst/>
          </a:prstGeom>
          <a:ln w="57150">
            <a:solidFill>
              <a:srgbClr val="00508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7" idx="6"/>
          </p:cNvCxnSpPr>
          <p:nvPr/>
        </p:nvCxnSpPr>
        <p:spPr>
          <a:xfrm flipV="1">
            <a:off x="4250725" y="3855308"/>
            <a:ext cx="757881" cy="4545"/>
          </a:xfrm>
          <a:prstGeom prst="straightConnector1">
            <a:avLst/>
          </a:prstGeom>
          <a:ln w="57150">
            <a:solidFill>
              <a:srgbClr val="FD7E4E"/>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97779" y="4350061"/>
            <a:ext cx="2892924" cy="510264"/>
          </a:xfrm>
          <a:prstGeom prst="rect">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prstClr val="white"/>
                </a:solidFill>
              </a:rPr>
              <a:t>Atézo-bev</a:t>
            </a:r>
            <a:r>
              <a:rPr lang="fr-FR" sz="1400" dirty="0" smtClean="0">
                <a:solidFill>
                  <a:prstClr val="white"/>
                </a:solidFill>
              </a:rPr>
              <a:t> + </a:t>
            </a:r>
            <a:r>
              <a:rPr lang="fr-FR" sz="1400" dirty="0" err="1" smtClean="0">
                <a:solidFill>
                  <a:prstClr val="white"/>
                </a:solidFill>
              </a:rPr>
              <a:t>tiragolumab</a:t>
            </a:r>
            <a:endParaRPr lang="fr-FR" sz="1400" dirty="0">
              <a:solidFill>
                <a:prstClr val="white"/>
              </a:solidFill>
            </a:endParaRPr>
          </a:p>
        </p:txBody>
      </p:sp>
      <p:cxnSp>
        <p:nvCxnSpPr>
          <p:cNvPr id="24" name="Connecteur droit avec flèche 23"/>
          <p:cNvCxnSpPr>
            <a:stCxn id="7" idx="5"/>
          </p:cNvCxnSpPr>
          <p:nvPr/>
        </p:nvCxnSpPr>
        <p:spPr>
          <a:xfrm>
            <a:off x="4172758" y="4031391"/>
            <a:ext cx="835033" cy="626148"/>
          </a:xfrm>
          <a:prstGeom prst="straightConnector1">
            <a:avLst/>
          </a:prstGeom>
          <a:ln w="57150">
            <a:solidFill>
              <a:srgbClr val="FD7E4E"/>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161480" y="4608489"/>
            <a:ext cx="595035" cy="584775"/>
          </a:xfrm>
          <a:prstGeom prst="rect">
            <a:avLst/>
          </a:prstGeom>
          <a:noFill/>
        </p:spPr>
        <p:txBody>
          <a:bodyPr wrap="none" rtlCol="0">
            <a:spAutoFit/>
          </a:bodyPr>
          <a:lstStyle/>
          <a:p>
            <a:r>
              <a:rPr lang="fr-FR" sz="3200" b="1" dirty="0" smtClean="0">
                <a:solidFill>
                  <a:srgbClr val="005086"/>
                </a:solidFill>
              </a:rPr>
              <a:t>…</a:t>
            </a:r>
            <a:endParaRPr lang="fr-FR" sz="3200" b="1" dirty="0">
              <a:solidFill>
                <a:srgbClr val="005086"/>
              </a:solidFill>
            </a:endParaRPr>
          </a:p>
        </p:txBody>
      </p:sp>
      <p:sp>
        <p:nvSpPr>
          <p:cNvPr id="35" name="ZoneTexte 34"/>
          <p:cNvSpPr txBox="1"/>
          <p:nvPr/>
        </p:nvSpPr>
        <p:spPr>
          <a:xfrm>
            <a:off x="8468916" y="3012836"/>
            <a:ext cx="3253527" cy="2031325"/>
          </a:xfrm>
          <a:prstGeom prst="rect">
            <a:avLst/>
          </a:prstGeom>
          <a:solidFill>
            <a:srgbClr val="005086"/>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dirty="0" smtClean="0">
                <a:solidFill>
                  <a:prstClr val="white"/>
                </a:solidFill>
              </a:rPr>
              <a:t>A l’ASCO</a:t>
            </a:r>
            <a:r>
              <a:rPr lang="fr-FR" dirty="0" smtClean="0">
                <a:solidFill>
                  <a:prstClr val="white"/>
                </a:solidFill>
                <a:latin typeface="Calibri" panose="020F0502020204030204" pitchFamily="34" charset="0"/>
                <a:cs typeface="Calibri" panose="020F0502020204030204" pitchFamily="34" charset="0"/>
              </a:rPr>
              <a:t>®</a:t>
            </a:r>
            <a:r>
              <a:rPr lang="fr-FR" dirty="0" smtClean="0">
                <a:solidFill>
                  <a:prstClr val="white"/>
                </a:solidFill>
              </a:rPr>
              <a:t> 2023 ont été présentés les résultats du bras ajoutant le </a:t>
            </a:r>
            <a:r>
              <a:rPr lang="fr-FR" dirty="0" err="1" smtClean="0">
                <a:solidFill>
                  <a:prstClr val="white"/>
                </a:solidFill>
              </a:rPr>
              <a:t>tiragolumab</a:t>
            </a:r>
            <a:r>
              <a:rPr lang="fr-FR" dirty="0" smtClean="0">
                <a:solidFill>
                  <a:prstClr val="white"/>
                </a:solidFill>
              </a:rPr>
              <a:t>, un anti-TIGIT (checkpoint immunitaire notamment présent sur les cellules NK)</a:t>
            </a:r>
            <a:endParaRPr lang="fr-FR" dirty="0">
              <a:solidFill>
                <a:prstClr val="white"/>
              </a:solidFill>
            </a:endParaRPr>
          </a:p>
        </p:txBody>
      </p:sp>
      <p:sp>
        <p:nvSpPr>
          <p:cNvPr id="38" name="Espace réservé du contenu 1"/>
          <p:cNvSpPr txBox="1">
            <a:spLocks/>
          </p:cNvSpPr>
          <p:nvPr/>
        </p:nvSpPr>
        <p:spPr>
          <a:xfrm>
            <a:off x="968389" y="6317889"/>
            <a:ext cx="5159375" cy="247196"/>
          </a:xfrm>
          <a:prstGeom prst="rect">
            <a:avLst/>
          </a:prstGeom>
          <a:solidFill>
            <a:srgbClr val="002C4C"/>
          </a:solidFill>
        </p:spPr>
        <p:txBody>
          <a:bodyPr/>
          <a:lstStyle>
            <a:lvl1pPr marL="315913" indent="-315913" algn="l" defTabSz="914400" rtl="0" eaLnBrk="1" latinLnBrk="0" hangingPunct="1">
              <a:lnSpc>
                <a:spcPct val="90000"/>
              </a:lnSpc>
              <a:spcBef>
                <a:spcPts val="1000"/>
              </a:spcBef>
              <a:buClr>
                <a:schemeClr val="bg2"/>
              </a:buClr>
              <a:buSzPct val="70000"/>
              <a:buFont typeface="Wingdings" panose="05000000000000000000" pitchFamily="2" charset="2"/>
              <a:buChar char="n"/>
              <a:defRPr sz="2400" kern="1200">
                <a:solidFill>
                  <a:schemeClr val="tx1"/>
                </a:solidFill>
                <a:latin typeface="+mn-lt"/>
                <a:ea typeface="+mn-ea"/>
                <a:cs typeface="+mn-cs"/>
              </a:defRPr>
            </a:lvl1pPr>
            <a:lvl2pPr marL="620713" indent="-292100" algn="l" defTabSz="914400" rtl="0" eaLnBrk="1" latinLnBrk="0" hangingPunct="1">
              <a:lnSpc>
                <a:spcPct val="90000"/>
              </a:lnSpc>
              <a:spcBef>
                <a:spcPts val="500"/>
              </a:spcBef>
              <a:buClr>
                <a:schemeClr val="accent3"/>
              </a:buClr>
              <a:buSzPct val="100000"/>
              <a:buFont typeface="Wingdings 3" panose="05040102010807070707" pitchFamily="18" charset="2"/>
              <a:buChar char=""/>
              <a:defRPr sz="2000" kern="1200">
                <a:solidFill>
                  <a:schemeClr val="accent3"/>
                </a:solidFill>
                <a:latin typeface="+mn-lt"/>
                <a:ea typeface="+mn-ea"/>
                <a:cs typeface="+mn-cs"/>
              </a:defRPr>
            </a:lvl2pPr>
            <a:lvl3pPr marL="820738" indent="-187325" algn="l" defTabSz="914400" rtl="0" eaLnBrk="1" latinLnBrk="0" hangingPunct="1">
              <a:lnSpc>
                <a:spcPct val="90000"/>
              </a:lnSpc>
              <a:spcBef>
                <a:spcPts val="500"/>
              </a:spcBef>
              <a:buClr>
                <a:schemeClr val="tx1">
                  <a:lumMod val="65000"/>
                  <a:lumOff val="35000"/>
                </a:schemeClr>
              </a:buClr>
              <a:buFont typeface="Wingdings" panose="05000000000000000000" pitchFamily="2" charset="2"/>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7F4D"/>
              </a:buClr>
              <a:buFont typeface="Wingdings" panose="05000000000000000000" pitchFamily="2" charset="2"/>
              <a:buNone/>
            </a:pPr>
            <a:r>
              <a:rPr lang="fr-FR" sz="1200" i="1" dirty="0">
                <a:solidFill>
                  <a:prstClr val="white"/>
                </a:solidFill>
              </a:rPr>
              <a:t>Finn, ASCO</a:t>
            </a:r>
            <a:r>
              <a:rPr lang="fr-FR" sz="1200" i="1" baseline="30000" dirty="0">
                <a:solidFill>
                  <a:prstClr val="white"/>
                </a:solidFill>
              </a:rPr>
              <a:t>® </a:t>
            </a:r>
            <a:r>
              <a:rPr lang="fr-FR" sz="1200" i="1" dirty="0">
                <a:solidFill>
                  <a:prstClr val="white"/>
                </a:solidFill>
              </a:rPr>
              <a:t>2023</a:t>
            </a:r>
          </a:p>
          <a:p>
            <a:pPr marL="0" indent="0">
              <a:buClr>
                <a:srgbClr val="FF7F4D"/>
              </a:buClr>
              <a:buFont typeface="Wingdings" panose="05000000000000000000" pitchFamily="2" charset="2"/>
              <a:buNone/>
            </a:pPr>
            <a:endParaRPr lang="fr-FR" sz="1200" i="1" dirty="0">
              <a:solidFill>
                <a:prstClr val="white"/>
              </a:solidFill>
            </a:endParaRPr>
          </a:p>
        </p:txBody>
      </p:sp>
      <p:sp>
        <p:nvSpPr>
          <p:cNvPr id="54" name="Rectangle à coins arrondis 33">
            <a:extLst>
              <a:ext uri="{FF2B5EF4-FFF2-40B4-BE49-F238E27FC236}">
                <a16:creationId xmlns="" xmlns:a16="http://schemas.microsoft.com/office/drawing/2014/main" id="{07DC04E2-A176-739A-417D-A5CAC7276E37}"/>
              </a:ext>
            </a:extLst>
          </p:cNvPr>
          <p:cNvSpPr/>
          <p:nvPr/>
        </p:nvSpPr>
        <p:spPr>
          <a:xfrm>
            <a:off x="1208389" y="2686487"/>
            <a:ext cx="7070638" cy="2725774"/>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400">
              <a:solidFill>
                <a:prstClr val="white"/>
              </a:solidFill>
              <a:cs typeface="Arial" panose="020B0604020202020204" pitchFamily="34" charset="0"/>
            </a:endParaRPr>
          </a:p>
        </p:txBody>
      </p:sp>
    </p:spTree>
    <p:extLst>
      <p:ext uri="{BB962C8B-B14F-4D97-AF65-F5344CB8AC3E}">
        <p14:creationId xmlns:p14="http://schemas.microsoft.com/office/powerpoint/2010/main" val="168527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Tableau 68"/>
          <p:cNvGraphicFramePr>
            <a:graphicFrameLocks noGrp="1"/>
          </p:cNvGraphicFramePr>
          <p:nvPr>
            <p:extLst>
              <p:ext uri="{D42A27DB-BD31-4B8C-83A1-F6EECF244321}">
                <p14:modId xmlns:p14="http://schemas.microsoft.com/office/powerpoint/2010/main" val="770963203"/>
              </p:ext>
            </p:extLst>
          </p:nvPr>
        </p:nvGraphicFramePr>
        <p:xfrm>
          <a:off x="6216008" y="977978"/>
          <a:ext cx="5707552" cy="1203960"/>
        </p:xfrm>
        <a:graphic>
          <a:graphicData uri="http://schemas.openxmlformats.org/drawingml/2006/table">
            <a:tbl>
              <a:tblPr firstRow="1" bandRow="1">
                <a:tableStyleId>{5C22544A-7EE6-4342-B048-85BDC9FD1C3A}</a:tableStyleId>
              </a:tblPr>
              <a:tblGrid>
                <a:gridCol w="1585163"/>
                <a:gridCol w="1323975"/>
                <a:gridCol w="1189292"/>
                <a:gridCol w="1609122"/>
              </a:tblGrid>
              <a:tr h="124132">
                <a:tc>
                  <a:txBody>
                    <a:bodyPr/>
                    <a:lstStyle/>
                    <a:p>
                      <a:endParaRPr lang="fr-FR" sz="700" b="0" dirty="0">
                        <a:solidFill>
                          <a:schemeClr val="tx1"/>
                        </a:solidFill>
                      </a:endParaRP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700" b="1" dirty="0" smtClean="0">
                          <a:solidFill>
                            <a:schemeClr val="tx1"/>
                          </a:solidFill>
                        </a:rPr>
                        <a:t>IMbrave150</a:t>
                      </a:r>
                      <a:r>
                        <a:rPr lang="fr-FR" sz="700" b="1" baseline="30000" dirty="0" smtClean="0">
                          <a:solidFill>
                            <a:schemeClr val="tx1"/>
                          </a:solidFill>
                        </a:rPr>
                        <a:t>1</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2">
                  <a:txBody>
                    <a:bodyPr/>
                    <a:lstStyle/>
                    <a:p>
                      <a:pPr algn="ctr"/>
                      <a:r>
                        <a:rPr lang="fr-FR" sz="700" b="1" dirty="0" smtClean="0">
                          <a:solidFill>
                            <a:schemeClr val="tx1"/>
                          </a:solidFill>
                        </a:rPr>
                        <a:t>MORPHEUS-</a:t>
                      </a:r>
                      <a:r>
                        <a:rPr lang="fr-FR" sz="700" b="1" dirty="0" err="1" smtClean="0">
                          <a:solidFill>
                            <a:schemeClr val="tx1"/>
                          </a:solidFill>
                        </a:rPr>
                        <a:t>liver</a:t>
                      </a:r>
                      <a:endParaRPr lang="fr-FR" sz="700" b="1" dirty="0" smtClean="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fr-FR" sz="9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324652">
                <a:tc>
                  <a:txBody>
                    <a:bodyPr/>
                    <a:lstStyle/>
                    <a:p>
                      <a:endParaRPr lang="fr-FR" sz="700" b="0" dirty="0">
                        <a:solidFill>
                          <a:schemeClr val="tx1"/>
                        </a:solidFill>
                      </a:endParaRPr>
                    </a:p>
                  </a:txBody>
                  <a:tcP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700" b="1" dirty="0" smtClean="0">
                          <a:solidFill>
                            <a:schemeClr val="bg1"/>
                          </a:solidFill>
                        </a:rPr>
                        <a:t>Atézolizumab +</a:t>
                      </a:r>
                    </a:p>
                    <a:p>
                      <a:pPr algn="ctr"/>
                      <a:r>
                        <a:rPr lang="fr-FR" sz="700" b="1" dirty="0" smtClean="0">
                          <a:solidFill>
                            <a:schemeClr val="bg1"/>
                          </a:solidFill>
                        </a:rPr>
                        <a:t>bévacizumab</a:t>
                      </a:r>
                    </a:p>
                    <a:p>
                      <a:pPr algn="ctr"/>
                      <a:r>
                        <a:rPr lang="fr-FR" sz="700" b="1" dirty="0" smtClean="0">
                          <a:solidFill>
                            <a:schemeClr val="bg1"/>
                          </a:solidFill>
                        </a:rPr>
                        <a:t>(n=336)</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6">
                        <a:lumMod val="75000"/>
                      </a:schemeClr>
                    </a:solidFill>
                  </a:tcPr>
                </a:tc>
                <a:tc>
                  <a:txBody>
                    <a:bodyPr/>
                    <a:lstStyle/>
                    <a:p>
                      <a:pPr algn="ctr"/>
                      <a:r>
                        <a:rPr lang="fr-FR" sz="700" b="1" dirty="0" smtClean="0">
                          <a:solidFill>
                            <a:schemeClr val="bg1"/>
                          </a:solidFill>
                        </a:rPr>
                        <a:t>Atézolizumab +</a:t>
                      </a:r>
                    </a:p>
                    <a:p>
                      <a:pPr algn="ctr"/>
                      <a:r>
                        <a:rPr lang="fr-FR" sz="700" b="1" dirty="0" smtClean="0">
                          <a:solidFill>
                            <a:schemeClr val="bg1"/>
                          </a:solidFill>
                        </a:rPr>
                        <a:t>bévacizumab</a:t>
                      </a:r>
                    </a:p>
                    <a:p>
                      <a:pPr algn="ctr"/>
                      <a:r>
                        <a:rPr lang="fr-FR" sz="700" b="1" dirty="0" smtClean="0">
                          <a:solidFill>
                            <a:schemeClr val="bg1"/>
                          </a:solidFill>
                        </a:rPr>
                        <a:t>(n=18)</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086"/>
                    </a:solidFill>
                  </a:tcPr>
                </a:tc>
                <a:tc>
                  <a:txBody>
                    <a:bodyPr/>
                    <a:lstStyle/>
                    <a:p>
                      <a:pPr algn="ctr"/>
                      <a:r>
                        <a:rPr lang="fr-FR" sz="700" b="1" dirty="0" err="1" smtClean="0">
                          <a:solidFill>
                            <a:schemeClr val="bg1"/>
                          </a:solidFill>
                        </a:rPr>
                        <a:t>Tiragolumab</a:t>
                      </a:r>
                      <a:r>
                        <a:rPr lang="fr-FR" sz="700" b="1" dirty="0" smtClean="0">
                          <a:solidFill>
                            <a:schemeClr val="bg1"/>
                          </a:solidFill>
                        </a:rPr>
                        <a:t> +</a:t>
                      </a:r>
                    </a:p>
                    <a:p>
                      <a:pPr algn="ctr"/>
                      <a:r>
                        <a:rPr lang="fr-FR" sz="700" b="1" dirty="0" smtClean="0">
                          <a:solidFill>
                            <a:schemeClr val="bg1"/>
                          </a:solidFill>
                        </a:rPr>
                        <a:t>Atézolizumab + bévacizumab</a:t>
                      </a:r>
                    </a:p>
                    <a:p>
                      <a:pPr algn="ctr"/>
                      <a:r>
                        <a:rPr lang="fr-FR" sz="700" b="1" dirty="0" smtClean="0">
                          <a:solidFill>
                            <a:schemeClr val="bg1"/>
                          </a:solidFill>
                        </a:rPr>
                        <a:t>(n=40)</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D7E4E"/>
                    </a:solidFill>
                  </a:tcPr>
                </a:tc>
              </a:tr>
              <a:tr h="190972">
                <a:tc>
                  <a:txBody>
                    <a:bodyPr/>
                    <a:lstStyle/>
                    <a:p>
                      <a:r>
                        <a:rPr lang="fr-FR" sz="700" b="1" dirty="0" smtClean="0">
                          <a:solidFill>
                            <a:schemeClr val="tx1"/>
                          </a:solidFill>
                        </a:rPr>
                        <a:t>Patients avec </a:t>
                      </a:r>
                      <a:r>
                        <a:rPr lang="fr-FR" sz="700" b="1" dirty="0" err="1" smtClean="0">
                          <a:solidFill>
                            <a:schemeClr val="tx1"/>
                          </a:solidFill>
                        </a:rPr>
                        <a:t>évts</a:t>
                      </a:r>
                      <a:r>
                        <a:rPr lang="fr-FR" sz="700" b="1" dirty="0" smtClean="0">
                          <a:solidFill>
                            <a:schemeClr val="tx1"/>
                          </a:solidFill>
                        </a:rPr>
                        <a:t>, %</a:t>
                      </a:r>
                      <a:endParaRPr lang="fr-FR" sz="7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700" b="0" dirty="0" smtClean="0">
                          <a:solidFill>
                            <a:schemeClr val="tx1"/>
                          </a:solidFill>
                        </a:rPr>
                        <a:t>76.5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700" b="0" dirty="0" smtClean="0">
                          <a:solidFill>
                            <a:schemeClr val="tx1"/>
                          </a:solidFill>
                        </a:rPr>
                        <a:t>83.3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700" b="0" dirty="0" smtClean="0">
                          <a:solidFill>
                            <a:schemeClr val="tx1"/>
                          </a:solidFill>
                        </a:rPr>
                        <a:t>57.5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190972">
                <a:tc>
                  <a:txBody>
                    <a:bodyPr/>
                    <a:lstStyle/>
                    <a:p>
                      <a:r>
                        <a:rPr lang="en-US" sz="700" b="1" dirty="0" err="1" smtClean="0">
                          <a:solidFill>
                            <a:schemeClr val="tx1"/>
                          </a:solidFill>
                        </a:rPr>
                        <a:t>Médiane</a:t>
                      </a:r>
                      <a:r>
                        <a:rPr lang="en-US" sz="700" b="1" dirty="0" smtClean="0">
                          <a:solidFill>
                            <a:schemeClr val="tx1"/>
                          </a:solidFill>
                        </a:rPr>
                        <a:t> SSP, mois (IC95%)</a:t>
                      </a:r>
                      <a:endParaRPr lang="fr-FR" sz="7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700" b="0" dirty="0" smtClean="0">
                          <a:solidFill>
                            <a:schemeClr val="tx1"/>
                          </a:solidFill>
                        </a:rPr>
                        <a:t>6.9 (5.7,8.6)*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700" b="0" dirty="0" smtClean="0">
                          <a:solidFill>
                            <a:schemeClr val="tx1"/>
                          </a:solidFill>
                        </a:rPr>
                        <a:t>4.2 (1.6, 7.4)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fr-FR" sz="700" b="0" dirty="0" smtClean="0">
                          <a:solidFill>
                            <a:schemeClr val="tx1"/>
                          </a:solidFill>
                        </a:rPr>
                        <a:t>11.1 (8.2, NE)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124132">
                <a:tc>
                  <a:txBody>
                    <a:bodyPr/>
                    <a:lstStyle/>
                    <a:p>
                      <a:r>
                        <a:rPr lang="fr-FR" sz="700" b="1" dirty="0" smtClean="0">
                          <a:solidFill>
                            <a:schemeClr val="tx1"/>
                          </a:solidFill>
                        </a:rPr>
                        <a:t>HR (IC95%)</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fr-FR" sz="700" b="0" dirty="0">
                        <a:solidFill>
                          <a:schemeClr val="tx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gridSpan="2">
                  <a:txBody>
                    <a:bodyPr/>
                    <a:lstStyle/>
                    <a:p>
                      <a:pPr algn="ctr"/>
                      <a:r>
                        <a:rPr lang="fr-FR" sz="700" b="0" dirty="0" smtClean="0">
                          <a:solidFill>
                            <a:schemeClr val="tx1"/>
                          </a:solidFill>
                        </a:rPr>
                        <a:t>0.42 (0.22, 0.82)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fr-FR" sz="900"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sp>
        <p:nvSpPr>
          <p:cNvPr id="2" name="Espace réservé du contenu 1"/>
          <p:cNvSpPr>
            <a:spLocks noGrp="1"/>
          </p:cNvSpPr>
          <p:nvPr>
            <p:ph sz="quarter" idx="16"/>
          </p:nvPr>
        </p:nvSpPr>
        <p:spPr/>
        <p:txBody>
          <a:bodyPr/>
          <a:lstStyle/>
          <a:p>
            <a:r>
              <a:rPr lang="fr-FR" dirty="0"/>
              <a:t>Finn, </a:t>
            </a:r>
            <a:r>
              <a:rPr lang="fr-FR" dirty="0" smtClean="0"/>
              <a:t>ASCO</a:t>
            </a:r>
            <a:r>
              <a:rPr lang="fr-FR" dirty="0" smtClean="0">
                <a:latin typeface="Calibri" panose="020F0502020204030204" pitchFamily="34" charset="0"/>
                <a:cs typeface="Calibri" panose="020F0502020204030204" pitchFamily="34" charset="0"/>
              </a:rPr>
              <a:t>®</a:t>
            </a:r>
            <a:r>
              <a:rPr lang="fr-FR" dirty="0" smtClean="0"/>
              <a:t> </a:t>
            </a:r>
            <a:r>
              <a:rPr lang="fr-FR" dirty="0"/>
              <a:t>2023</a:t>
            </a:r>
          </a:p>
          <a:p>
            <a:endParaRPr lang="fr-FR" dirty="0"/>
          </a:p>
        </p:txBody>
      </p:sp>
      <p:sp>
        <p:nvSpPr>
          <p:cNvPr id="4" name="Titre 3"/>
          <p:cNvSpPr>
            <a:spLocks noGrp="1"/>
          </p:cNvSpPr>
          <p:nvPr>
            <p:ph type="title"/>
          </p:nvPr>
        </p:nvSpPr>
        <p:spPr/>
        <p:txBody>
          <a:bodyPr/>
          <a:lstStyle/>
          <a:p>
            <a:r>
              <a:rPr lang="fr-FR" dirty="0"/>
              <a:t>Nouvelles immunothérapies ?</a:t>
            </a:r>
            <a:br>
              <a:rPr lang="fr-FR" dirty="0"/>
            </a:br>
            <a:r>
              <a:rPr lang="fr-FR" dirty="0"/>
              <a:t>MORPHEUS</a:t>
            </a:r>
          </a:p>
        </p:txBody>
      </p:sp>
      <p:sp>
        <p:nvSpPr>
          <p:cNvPr id="5" name="Espace réservé du contenu 4"/>
          <p:cNvSpPr>
            <a:spLocks noGrp="1"/>
          </p:cNvSpPr>
          <p:nvPr>
            <p:ph sz="quarter" idx="19"/>
          </p:nvPr>
        </p:nvSpPr>
        <p:spPr>
          <a:xfrm>
            <a:off x="1152184" y="1040028"/>
            <a:ext cx="4487958" cy="475095"/>
          </a:xfrm>
        </p:spPr>
        <p:txBody>
          <a:bodyPr/>
          <a:lstStyle/>
          <a:p>
            <a:r>
              <a:rPr lang="fr-FR" sz="1800" dirty="0"/>
              <a:t>Essai plateforme </a:t>
            </a:r>
            <a:r>
              <a:rPr lang="fr-FR" sz="1800" dirty="0" err="1" smtClean="0"/>
              <a:t>Atézo-Bev</a:t>
            </a:r>
            <a:r>
              <a:rPr lang="fr-FR" sz="1800" dirty="0" smtClean="0"/>
              <a:t> </a:t>
            </a:r>
            <a:r>
              <a:rPr lang="fr-FR" sz="1800" dirty="0"/>
              <a:t>+/- autres </a:t>
            </a:r>
            <a:r>
              <a:rPr lang="fr-FR" sz="1800" dirty="0" err="1"/>
              <a:t>immuno</a:t>
            </a:r>
            <a:endParaRPr lang="fr-FR" sz="1800" dirty="0"/>
          </a:p>
          <a:p>
            <a:endParaRPr lang="fr-FR" sz="1800" dirty="0"/>
          </a:p>
        </p:txBody>
      </p:sp>
      <p:graphicFrame>
        <p:nvGraphicFramePr>
          <p:cNvPr id="22" name="Chart 16">
            <a:extLst>
              <a:ext uri="{FF2B5EF4-FFF2-40B4-BE49-F238E27FC236}">
                <a16:creationId xmlns="" xmlns:a16="http://schemas.microsoft.com/office/drawing/2014/main" id="{2D5EAF9C-9129-DAB9-934C-2FD37A41F641}"/>
              </a:ext>
            </a:extLst>
          </p:cNvPr>
          <p:cNvGraphicFramePr/>
          <p:nvPr>
            <p:extLst>
              <p:ext uri="{D42A27DB-BD31-4B8C-83A1-F6EECF244321}">
                <p14:modId xmlns:p14="http://schemas.microsoft.com/office/powerpoint/2010/main" val="210526835"/>
              </p:ext>
            </p:extLst>
          </p:nvPr>
        </p:nvGraphicFramePr>
        <p:xfrm>
          <a:off x="5895331" y="2265440"/>
          <a:ext cx="6083299" cy="2794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Forme libre 22"/>
          <p:cNvSpPr/>
          <p:nvPr/>
        </p:nvSpPr>
        <p:spPr>
          <a:xfrm>
            <a:off x="6885930" y="2360690"/>
            <a:ext cx="4127500" cy="1320800"/>
          </a:xfrm>
          <a:custGeom>
            <a:avLst/>
            <a:gdLst>
              <a:gd name="connsiteX0" fmla="*/ 4127500 w 4127500"/>
              <a:gd name="connsiteY0" fmla="*/ 1314450 h 1320800"/>
              <a:gd name="connsiteX1" fmla="*/ 3048000 w 4127500"/>
              <a:gd name="connsiteY1" fmla="*/ 1320800 h 1320800"/>
              <a:gd name="connsiteX2" fmla="*/ 3041650 w 4127500"/>
              <a:gd name="connsiteY2" fmla="*/ 1187450 h 1320800"/>
              <a:gd name="connsiteX3" fmla="*/ 2533650 w 4127500"/>
              <a:gd name="connsiteY3" fmla="*/ 1181100 h 1320800"/>
              <a:gd name="connsiteX4" fmla="*/ 2533650 w 4127500"/>
              <a:gd name="connsiteY4" fmla="*/ 1085850 h 1320800"/>
              <a:gd name="connsiteX5" fmla="*/ 2476500 w 4127500"/>
              <a:gd name="connsiteY5" fmla="*/ 1085850 h 1320800"/>
              <a:gd name="connsiteX6" fmla="*/ 2476500 w 4127500"/>
              <a:gd name="connsiteY6" fmla="*/ 1022350 h 1320800"/>
              <a:gd name="connsiteX7" fmla="*/ 2012950 w 4127500"/>
              <a:gd name="connsiteY7" fmla="*/ 1041400 h 1320800"/>
              <a:gd name="connsiteX8" fmla="*/ 2000250 w 4127500"/>
              <a:gd name="connsiteY8" fmla="*/ 977900 h 1320800"/>
              <a:gd name="connsiteX9" fmla="*/ 1778000 w 4127500"/>
              <a:gd name="connsiteY9" fmla="*/ 971550 h 1320800"/>
              <a:gd name="connsiteX10" fmla="*/ 1771650 w 4127500"/>
              <a:gd name="connsiteY10" fmla="*/ 914400 h 1320800"/>
              <a:gd name="connsiteX11" fmla="*/ 1733550 w 4127500"/>
              <a:gd name="connsiteY11" fmla="*/ 908050 h 1320800"/>
              <a:gd name="connsiteX12" fmla="*/ 1739900 w 4127500"/>
              <a:gd name="connsiteY12" fmla="*/ 857250 h 1320800"/>
              <a:gd name="connsiteX13" fmla="*/ 1720850 w 4127500"/>
              <a:gd name="connsiteY13" fmla="*/ 863600 h 1320800"/>
              <a:gd name="connsiteX14" fmla="*/ 1720850 w 4127500"/>
              <a:gd name="connsiteY14" fmla="*/ 812800 h 1320800"/>
              <a:gd name="connsiteX15" fmla="*/ 1625600 w 4127500"/>
              <a:gd name="connsiteY15" fmla="*/ 800100 h 1320800"/>
              <a:gd name="connsiteX16" fmla="*/ 1631950 w 4127500"/>
              <a:gd name="connsiteY16" fmla="*/ 742950 h 1320800"/>
              <a:gd name="connsiteX17" fmla="*/ 1466850 w 4127500"/>
              <a:gd name="connsiteY17" fmla="*/ 749300 h 1320800"/>
              <a:gd name="connsiteX18" fmla="*/ 1466850 w 4127500"/>
              <a:gd name="connsiteY18" fmla="*/ 698500 h 1320800"/>
              <a:gd name="connsiteX19" fmla="*/ 1270000 w 4127500"/>
              <a:gd name="connsiteY19" fmla="*/ 692150 h 1320800"/>
              <a:gd name="connsiteX20" fmla="*/ 1263650 w 4127500"/>
              <a:gd name="connsiteY20" fmla="*/ 654050 h 1320800"/>
              <a:gd name="connsiteX21" fmla="*/ 1231900 w 4127500"/>
              <a:gd name="connsiteY21" fmla="*/ 660400 h 1320800"/>
              <a:gd name="connsiteX22" fmla="*/ 1231900 w 4127500"/>
              <a:gd name="connsiteY22" fmla="*/ 558800 h 1320800"/>
              <a:gd name="connsiteX23" fmla="*/ 1187450 w 4127500"/>
              <a:gd name="connsiteY23" fmla="*/ 552450 h 1320800"/>
              <a:gd name="connsiteX24" fmla="*/ 1187450 w 4127500"/>
              <a:gd name="connsiteY24" fmla="*/ 501650 h 1320800"/>
              <a:gd name="connsiteX25" fmla="*/ 977900 w 4127500"/>
              <a:gd name="connsiteY25" fmla="*/ 501650 h 1320800"/>
              <a:gd name="connsiteX26" fmla="*/ 977900 w 4127500"/>
              <a:gd name="connsiteY26" fmla="*/ 457200 h 1320800"/>
              <a:gd name="connsiteX27" fmla="*/ 698500 w 4127500"/>
              <a:gd name="connsiteY27" fmla="*/ 450850 h 1320800"/>
              <a:gd name="connsiteX28" fmla="*/ 698500 w 4127500"/>
              <a:gd name="connsiteY28" fmla="*/ 406400 h 1320800"/>
              <a:gd name="connsiteX29" fmla="*/ 565150 w 4127500"/>
              <a:gd name="connsiteY29" fmla="*/ 406400 h 1320800"/>
              <a:gd name="connsiteX30" fmla="*/ 590550 w 4127500"/>
              <a:gd name="connsiteY30" fmla="*/ 361950 h 1320800"/>
              <a:gd name="connsiteX31" fmla="*/ 501650 w 4127500"/>
              <a:gd name="connsiteY31" fmla="*/ 361950 h 1320800"/>
              <a:gd name="connsiteX32" fmla="*/ 495300 w 4127500"/>
              <a:gd name="connsiteY32" fmla="*/ 304800 h 1320800"/>
              <a:gd name="connsiteX33" fmla="*/ 482600 w 4127500"/>
              <a:gd name="connsiteY33" fmla="*/ 304800 h 1320800"/>
              <a:gd name="connsiteX34" fmla="*/ 495300 w 4127500"/>
              <a:gd name="connsiteY34" fmla="*/ 260350 h 1320800"/>
              <a:gd name="connsiteX35" fmla="*/ 438150 w 4127500"/>
              <a:gd name="connsiteY35" fmla="*/ 260350 h 1320800"/>
              <a:gd name="connsiteX36" fmla="*/ 431800 w 4127500"/>
              <a:gd name="connsiteY36" fmla="*/ 203200 h 1320800"/>
              <a:gd name="connsiteX37" fmla="*/ 228600 w 4127500"/>
              <a:gd name="connsiteY37" fmla="*/ 209550 h 1320800"/>
              <a:gd name="connsiteX38" fmla="*/ 209550 w 4127500"/>
              <a:gd name="connsiteY38" fmla="*/ 114300 h 1320800"/>
              <a:gd name="connsiteX39" fmla="*/ 146050 w 4127500"/>
              <a:gd name="connsiteY39" fmla="*/ 6350 h 1320800"/>
              <a:gd name="connsiteX40" fmla="*/ 0 w 4127500"/>
              <a:gd name="connsiteY40"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27500" h="1320800">
                <a:moveTo>
                  <a:pt x="4127500" y="1314450"/>
                </a:moveTo>
                <a:lnTo>
                  <a:pt x="3048000" y="1320800"/>
                </a:lnTo>
                <a:lnTo>
                  <a:pt x="3041650" y="1187450"/>
                </a:lnTo>
                <a:lnTo>
                  <a:pt x="2533650" y="1181100"/>
                </a:lnTo>
                <a:lnTo>
                  <a:pt x="2533650" y="1085850"/>
                </a:lnTo>
                <a:lnTo>
                  <a:pt x="2476500" y="1085850"/>
                </a:lnTo>
                <a:lnTo>
                  <a:pt x="2476500" y="1022350"/>
                </a:lnTo>
                <a:lnTo>
                  <a:pt x="2012950" y="1041400"/>
                </a:lnTo>
                <a:lnTo>
                  <a:pt x="2000250" y="977900"/>
                </a:lnTo>
                <a:lnTo>
                  <a:pt x="1778000" y="971550"/>
                </a:lnTo>
                <a:lnTo>
                  <a:pt x="1771650" y="914400"/>
                </a:lnTo>
                <a:lnTo>
                  <a:pt x="1733550" y="908050"/>
                </a:lnTo>
                <a:lnTo>
                  <a:pt x="1739900" y="857250"/>
                </a:lnTo>
                <a:lnTo>
                  <a:pt x="1720850" y="863600"/>
                </a:lnTo>
                <a:lnTo>
                  <a:pt x="1720850" y="812800"/>
                </a:lnTo>
                <a:lnTo>
                  <a:pt x="1625600" y="800100"/>
                </a:lnTo>
                <a:lnTo>
                  <a:pt x="1631950" y="742950"/>
                </a:lnTo>
                <a:lnTo>
                  <a:pt x="1466850" y="749300"/>
                </a:lnTo>
                <a:lnTo>
                  <a:pt x="1466850" y="698500"/>
                </a:lnTo>
                <a:lnTo>
                  <a:pt x="1270000" y="692150"/>
                </a:lnTo>
                <a:lnTo>
                  <a:pt x="1263650" y="654050"/>
                </a:lnTo>
                <a:lnTo>
                  <a:pt x="1231900" y="660400"/>
                </a:lnTo>
                <a:lnTo>
                  <a:pt x="1231900" y="558800"/>
                </a:lnTo>
                <a:lnTo>
                  <a:pt x="1187450" y="552450"/>
                </a:lnTo>
                <a:lnTo>
                  <a:pt x="1187450" y="501650"/>
                </a:lnTo>
                <a:lnTo>
                  <a:pt x="977900" y="501650"/>
                </a:lnTo>
                <a:lnTo>
                  <a:pt x="977900" y="457200"/>
                </a:lnTo>
                <a:lnTo>
                  <a:pt x="698500" y="450850"/>
                </a:lnTo>
                <a:lnTo>
                  <a:pt x="698500" y="406400"/>
                </a:lnTo>
                <a:lnTo>
                  <a:pt x="565150" y="406400"/>
                </a:lnTo>
                <a:lnTo>
                  <a:pt x="590550" y="361950"/>
                </a:lnTo>
                <a:lnTo>
                  <a:pt x="501650" y="361950"/>
                </a:lnTo>
                <a:lnTo>
                  <a:pt x="495300" y="304800"/>
                </a:lnTo>
                <a:lnTo>
                  <a:pt x="482600" y="304800"/>
                </a:lnTo>
                <a:lnTo>
                  <a:pt x="495300" y="260350"/>
                </a:lnTo>
                <a:lnTo>
                  <a:pt x="438150" y="260350"/>
                </a:lnTo>
                <a:lnTo>
                  <a:pt x="431800" y="203200"/>
                </a:lnTo>
                <a:lnTo>
                  <a:pt x="228600" y="209550"/>
                </a:lnTo>
                <a:lnTo>
                  <a:pt x="209550" y="114300"/>
                </a:lnTo>
                <a:lnTo>
                  <a:pt x="146050" y="6350"/>
                </a:lnTo>
                <a:lnTo>
                  <a:pt x="0" y="0"/>
                </a:lnTo>
              </a:path>
            </a:pathLst>
          </a:custGeom>
          <a:noFill/>
          <a:ln w="19050">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23"/>
          <p:cNvSpPr/>
          <p:nvPr/>
        </p:nvSpPr>
        <p:spPr>
          <a:xfrm>
            <a:off x="6860530" y="2360690"/>
            <a:ext cx="4876800" cy="1746250"/>
          </a:xfrm>
          <a:custGeom>
            <a:avLst/>
            <a:gdLst>
              <a:gd name="connsiteX0" fmla="*/ 4876800 w 4876800"/>
              <a:gd name="connsiteY0" fmla="*/ 1733550 h 1746250"/>
              <a:gd name="connsiteX1" fmla="*/ 4565650 w 4876800"/>
              <a:gd name="connsiteY1" fmla="*/ 1746250 h 1746250"/>
              <a:gd name="connsiteX2" fmla="*/ 4552950 w 4876800"/>
              <a:gd name="connsiteY2" fmla="*/ 1733550 h 1746250"/>
              <a:gd name="connsiteX3" fmla="*/ 4394200 w 4876800"/>
              <a:gd name="connsiteY3" fmla="*/ 1720850 h 1746250"/>
              <a:gd name="connsiteX4" fmla="*/ 4362450 w 4876800"/>
              <a:gd name="connsiteY4" fmla="*/ 1689100 h 1746250"/>
              <a:gd name="connsiteX5" fmla="*/ 4267200 w 4876800"/>
              <a:gd name="connsiteY5" fmla="*/ 1682750 h 1746250"/>
              <a:gd name="connsiteX6" fmla="*/ 4210050 w 4876800"/>
              <a:gd name="connsiteY6" fmla="*/ 1663700 h 1746250"/>
              <a:gd name="connsiteX7" fmla="*/ 4184650 w 4876800"/>
              <a:gd name="connsiteY7" fmla="*/ 1631950 h 1746250"/>
              <a:gd name="connsiteX8" fmla="*/ 3727450 w 4876800"/>
              <a:gd name="connsiteY8" fmla="*/ 1612900 h 1746250"/>
              <a:gd name="connsiteX9" fmla="*/ 3663950 w 4876800"/>
              <a:gd name="connsiteY9" fmla="*/ 1593850 h 1746250"/>
              <a:gd name="connsiteX10" fmla="*/ 3454400 w 4876800"/>
              <a:gd name="connsiteY10" fmla="*/ 1555750 h 1746250"/>
              <a:gd name="connsiteX11" fmla="*/ 3422650 w 4876800"/>
              <a:gd name="connsiteY11" fmla="*/ 1504950 h 1746250"/>
              <a:gd name="connsiteX12" fmla="*/ 3244850 w 4876800"/>
              <a:gd name="connsiteY12" fmla="*/ 1504950 h 1746250"/>
              <a:gd name="connsiteX13" fmla="*/ 3111500 w 4876800"/>
              <a:gd name="connsiteY13" fmla="*/ 1473200 h 1746250"/>
              <a:gd name="connsiteX14" fmla="*/ 2978150 w 4876800"/>
              <a:gd name="connsiteY14" fmla="*/ 1416050 h 1746250"/>
              <a:gd name="connsiteX15" fmla="*/ 2882900 w 4876800"/>
              <a:gd name="connsiteY15" fmla="*/ 1409700 h 1746250"/>
              <a:gd name="connsiteX16" fmla="*/ 2774950 w 4876800"/>
              <a:gd name="connsiteY16" fmla="*/ 1390650 h 1746250"/>
              <a:gd name="connsiteX17" fmla="*/ 2686050 w 4876800"/>
              <a:gd name="connsiteY17" fmla="*/ 1384300 h 1746250"/>
              <a:gd name="connsiteX18" fmla="*/ 2667000 w 4876800"/>
              <a:gd name="connsiteY18" fmla="*/ 1371600 h 1746250"/>
              <a:gd name="connsiteX19" fmla="*/ 2597150 w 4876800"/>
              <a:gd name="connsiteY19" fmla="*/ 1371600 h 1746250"/>
              <a:gd name="connsiteX20" fmla="*/ 2508250 w 4876800"/>
              <a:gd name="connsiteY20" fmla="*/ 1352550 h 1746250"/>
              <a:gd name="connsiteX21" fmla="*/ 2343150 w 4876800"/>
              <a:gd name="connsiteY21" fmla="*/ 1320800 h 1746250"/>
              <a:gd name="connsiteX22" fmla="*/ 2286000 w 4876800"/>
              <a:gd name="connsiteY22" fmla="*/ 1289050 h 1746250"/>
              <a:gd name="connsiteX23" fmla="*/ 2082800 w 4876800"/>
              <a:gd name="connsiteY23" fmla="*/ 1289050 h 1746250"/>
              <a:gd name="connsiteX24" fmla="*/ 2000250 w 4876800"/>
              <a:gd name="connsiteY24" fmla="*/ 1244600 h 1746250"/>
              <a:gd name="connsiteX25" fmla="*/ 1828800 w 4876800"/>
              <a:gd name="connsiteY25" fmla="*/ 1244600 h 1746250"/>
              <a:gd name="connsiteX26" fmla="*/ 1727200 w 4876800"/>
              <a:gd name="connsiteY26" fmla="*/ 1123950 h 1746250"/>
              <a:gd name="connsiteX27" fmla="*/ 1708150 w 4876800"/>
              <a:gd name="connsiteY27" fmla="*/ 1123950 h 1746250"/>
              <a:gd name="connsiteX28" fmla="*/ 1377950 w 4876800"/>
              <a:gd name="connsiteY28" fmla="*/ 1066800 h 1746250"/>
              <a:gd name="connsiteX29" fmla="*/ 1295400 w 4876800"/>
              <a:gd name="connsiteY29" fmla="*/ 1066800 h 1746250"/>
              <a:gd name="connsiteX30" fmla="*/ 1219200 w 4876800"/>
              <a:gd name="connsiteY30" fmla="*/ 946150 h 1746250"/>
              <a:gd name="connsiteX31" fmla="*/ 1098550 w 4876800"/>
              <a:gd name="connsiteY31" fmla="*/ 895350 h 1746250"/>
              <a:gd name="connsiteX32" fmla="*/ 1016000 w 4876800"/>
              <a:gd name="connsiteY32" fmla="*/ 869950 h 1746250"/>
              <a:gd name="connsiteX33" fmla="*/ 990600 w 4876800"/>
              <a:gd name="connsiteY33" fmla="*/ 762000 h 1746250"/>
              <a:gd name="connsiteX34" fmla="*/ 920750 w 4876800"/>
              <a:gd name="connsiteY34" fmla="*/ 736600 h 1746250"/>
              <a:gd name="connsiteX35" fmla="*/ 882650 w 4876800"/>
              <a:gd name="connsiteY35" fmla="*/ 736600 h 1746250"/>
              <a:gd name="connsiteX36" fmla="*/ 863600 w 4876800"/>
              <a:gd name="connsiteY36" fmla="*/ 698500 h 1746250"/>
              <a:gd name="connsiteX37" fmla="*/ 774700 w 4876800"/>
              <a:gd name="connsiteY37" fmla="*/ 704850 h 1746250"/>
              <a:gd name="connsiteX38" fmla="*/ 749300 w 4876800"/>
              <a:gd name="connsiteY38" fmla="*/ 685800 h 1746250"/>
              <a:gd name="connsiteX39" fmla="*/ 742950 w 4876800"/>
              <a:gd name="connsiteY39" fmla="*/ 615950 h 1746250"/>
              <a:gd name="connsiteX40" fmla="*/ 698500 w 4876800"/>
              <a:gd name="connsiteY40" fmla="*/ 546100 h 1746250"/>
              <a:gd name="connsiteX41" fmla="*/ 596900 w 4876800"/>
              <a:gd name="connsiteY41" fmla="*/ 539750 h 1746250"/>
              <a:gd name="connsiteX42" fmla="*/ 501650 w 4876800"/>
              <a:gd name="connsiteY42" fmla="*/ 495300 h 1746250"/>
              <a:gd name="connsiteX43" fmla="*/ 450850 w 4876800"/>
              <a:gd name="connsiteY43" fmla="*/ 387350 h 1746250"/>
              <a:gd name="connsiteX44" fmla="*/ 393700 w 4876800"/>
              <a:gd name="connsiteY44" fmla="*/ 349250 h 1746250"/>
              <a:gd name="connsiteX45" fmla="*/ 285750 w 4876800"/>
              <a:gd name="connsiteY45" fmla="*/ 336550 h 1746250"/>
              <a:gd name="connsiteX46" fmla="*/ 222250 w 4876800"/>
              <a:gd name="connsiteY46" fmla="*/ 254000 h 1746250"/>
              <a:gd name="connsiteX47" fmla="*/ 209550 w 4876800"/>
              <a:gd name="connsiteY47" fmla="*/ 127000 h 1746250"/>
              <a:gd name="connsiteX48" fmla="*/ 171450 w 4876800"/>
              <a:gd name="connsiteY48" fmla="*/ 44450 h 1746250"/>
              <a:gd name="connsiteX49" fmla="*/ 120650 w 4876800"/>
              <a:gd name="connsiteY49" fmla="*/ 31750 h 1746250"/>
              <a:gd name="connsiteX50" fmla="*/ 38100 w 4876800"/>
              <a:gd name="connsiteY50" fmla="*/ 6350 h 1746250"/>
              <a:gd name="connsiteX51" fmla="*/ 0 w 4876800"/>
              <a:gd name="connsiteY51" fmla="*/ 0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76800" h="1746250">
                <a:moveTo>
                  <a:pt x="4876800" y="1733550"/>
                </a:moveTo>
                <a:lnTo>
                  <a:pt x="4565650" y="1746250"/>
                </a:lnTo>
                <a:lnTo>
                  <a:pt x="4552950" y="1733550"/>
                </a:lnTo>
                <a:lnTo>
                  <a:pt x="4394200" y="1720850"/>
                </a:lnTo>
                <a:lnTo>
                  <a:pt x="4362450" y="1689100"/>
                </a:lnTo>
                <a:lnTo>
                  <a:pt x="4267200" y="1682750"/>
                </a:lnTo>
                <a:lnTo>
                  <a:pt x="4210050" y="1663700"/>
                </a:lnTo>
                <a:lnTo>
                  <a:pt x="4184650" y="1631950"/>
                </a:lnTo>
                <a:lnTo>
                  <a:pt x="3727450" y="1612900"/>
                </a:lnTo>
                <a:lnTo>
                  <a:pt x="3663950" y="1593850"/>
                </a:lnTo>
                <a:lnTo>
                  <a:pt x="3454400" y="1555750"/>
                </a:lnTo>
                <a:lnTo>
                  <a:pt x="3422650" y="1504950"/>
                </a:lnTo>
                <a:lnTo>
                  <a:pt x="3244850" y="1504950"/>
                </a:lnTo>
                <a:lnTo>
                  <a:pt x="3111500" y="1473200"/>
                </a:lnTo>
                <a:lnTo>
                  <a:pt x="2978150" y="1416050"/>
                </a:lnTo>
                <a:lnTo>
                  <a:pt x="2882900" y="1409700"/>
                </a:lnTo>
                <a:lnTo>
                  <a:pt x="2774950" y="1390650"/>
                </a:lnTo>
                <a:lnTo>
                  <a:pt x="2686050" y="1384300"/>
                </a:lnTo>
                <a:lnTo>
                  <a:pt x="2667000" y="1371600"/>
                </a:lnTo>
                <a:lnTo>
                  <a:pt x="2597150" y="1371600"/>
                </a:lnTo>
                <a:lnTo>
                  <a:pt x="2508250" y="1352550"/>
                </a:lnTo>
                <a:lnTo>
                  <a:pt x="2343150" y="1320800"/>
                </a:lnTo>
                <a:lnTo>
                  <a:pt x="2286000" y="1289050"/>
                </a:lnTo>
                <a:lnTo>
                  <a:pt x="2082800" y="1289050"/>
                </a:lnTo>
                <a:lnTo>
                  <a:pt x="2000250" y="1244600"/>
                </a:lnTo>
                <a:lnTo>
                  <a:pt x="1828800" y="1244600"/>
                </a:lnTo>
                <a:lnTo>
                  <a:pt x="1727200" y="1123950"/>
                </a:lnTo>
                <a:lnTo>
                  <a:pt x="1708150" y="1123950"/>
                </a:lnTo>
                <a:lnTo>
                  <a:pt x="1377950" y="1066800"/>
                </a:lnTo>
                <a:lnTo>
                  <a:pt x="1295400" y="1066800"/>
                </a:lnTo>
                <a:lnTo>
                  <a:pt x="1219200" y="946150"/>
                </a:lnTo>
                <a:lnTo>
                  <a:pt x="1098550" y="895350"/>
                </a:lnTo>
                <a:lnTo>
                  <a:pt x="1016000" y="869950"/>
                </a:lnTo>
                <a:lnTo>
                  <a:pt x="990600" y="762000"/>
                </a:lnTo>
                <a:lnTo>
                  <a:pt x="920750" y="736600"/>
                </a:lnTo>
                <a:lnTo>
                  <a:pt x="882650" y="736600"/>
                </a:lnTo>
                <a:lnTo>
                  <a:pt x="863600" y="698500"/>
                </a:lnTo>
                <a:lnTo>
                  <a:pt x="774700" y="704850"/>
                </a:lnTo>
                <a:lnTo>
                  <a:pt x="749300" y="685800"/>
                </a:lnTo>
                <a:lnTo>
                  <a:pt x="742950" y="615950"/>
                </a:lnTo>
                <a:lnTo>
                  <a:pt x="698500" y="546100"/>
                </a:lnTo>
                <a:lnTo>
                  <a:pt x="596900" y="539750"/>
                </a:lnTo>
                <a:lnTo>
                  <a:pt x="501650" y="495300"/>
                </a:lnTo>
                <a:lnTo>
                  <a:pt x="450850" y="387350"/>
                </a:lnTo>
                <a:lnTo>
                  <a:pt x="393700" y="349250"/>
                </a:lnTo>
                <a:lnTo>
                  <a:pt x="285750" y="336550"/>
                </a:lnTo>
                <a:lnTo>
                  <a:pt x="222250" y="254000"/>
                </a:lnTo>
                <a:lnTo>
                  <a:pt x="209550" y="127000"/>
                </a:lnTo>
                <a:lnTo>
                  <a:pt x="171450" y="44450"/>
                </a:lnTo>
                <a:lnTo>
                  <a:pt x="120650" y="31750"/>
                </a:lnTo>
                <a:lnTo>
                  <a:pt x="38100" y="6350"/>
                </a:lnTo>
                <a:lnTo>
                  <a:pt x="0" y="0"/>
                </a:ln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orme libre 24"/>
          <p:cNvSpPr/>
          <p:nvPr/>
        </p:nvSpPr>
        <p:spPr>
          <a:xfrm>
            <a:off x="6860530" y="2360690"/>
            <a:ext cx="3232150" cy="1974850"/>
          </a:xfrm>
          <a:custGeom>
            <a:avLst/>
            <a:gdLst>
              <a:gd name="connsiteX0" fmla="*/ 3225800 w 3232150"/>
              <a:gd name="connsiteY0" fmla="*/ 1974850 h 1974850"/>
              <a:gd name="connsiteX1" fmla="*/ 3232150 w 3232150"/>
              <a:gd name="connsiteY1" fmla="*/ 1752600 h 1974850"/>
              <a:gd name="connsiteX2" fmla="*/ 3111500 w 3232150"/>
              <a:gd name="connsiteY2" fmla="*/ 1758950 h 1974850"/>
              <a:gd name="connsiteX3" fmla="*/ 3105150 w 3232150"/>
              <a:gd name="connsiteY3" fmla="*/ 1524000 h 1974850"/>
              <a:gd name="connsiteX4" fmla="*/ 1339850 w 3232150"/>
              <a:gd name="connsiteY4" fmla="*/ 1511300 h 1974850"/>
              <a:gd name="connsiteX5" fmla="*/ 1333500 w 3232150"/>
              <a:gd name="connsiteY5" fmla="*/ 1422400 h 1974850"/>
              <a:gd name="connsiteX6" fmla="*/ 1327150 w 3232150"/>
              <a:gd name="connsiteY6" fmla="*/ 1282700 h 1974850"/>
              <a:gd name="connsiteX7" fmla="*/ 1149350 w 3232150"/>
              <a:gd name="connsiteY7" fmla="*/ 1289050 h 1974850"/>
              <a:gd name="connsiteX8" fmla="*/ 1149350 w 3232150"/>
              <a:gd name="connsiteY8" fmla="*/ 1174750 h 1974850"/>
              <a:gd name="connsiteX9" fmla="*/ 762000 w 3232150"/>
              <a:gd name="connsiteY9" fmla="*/ 1168400 h 1974850"/>
              <a:gd name="connsiteX10" fmla="*/ 736600 w 3232150"/>
              <a:gd name="connsiteY10" fmla="*/ 933450 h 1974850"/>
              <a:gd name="connsiteX11" fmla="*/ 482600 w 3232150"/>
              <a:gd name="connsiteY11" fmla="*/ 939800 h 1974850"/>
              <a:gd name="connsiteX12" fmla="*/ 482600 w 3232150"/>
              <a:gd name="connsiteY12" fmla="*/ 698500 h 1974850"/>
              <a:gd name="connsiteX13" fmla="*/ 374650 w 3232150"/>
              <a:gd name="connsiteY13" fmla="*/ 698500 h 1974850"/>
              <a:gd name="connsiteX14" fmla="*/ 374650 w 3232150"/>
              <a:gd name="connsiteY14" fmla="*/ 590550 h 1974850"/>
              <a:gd name="connsiteX15" fmla="*/ 266700 w 3232150"/>
              <a:gd name="connsiteY15" fmla="*/ 590550 h 1974850"/>
              <a:gd name="connsiteX16" fmla="*/ 266700 w 3232150"/>
              <a:gd name="connsiteY16" fmla="*/ 482600 h 1974850"/>
              <a:gd name="connsiteX17" fmla="*/ 247650 w 3232150"/>
              <a:gd name="connsiteY17" fmla="*/ 469900 h 1974850"/>
              <a:gd name="connsiteX18" fmla="*/ 228600 w 3232150"/>
              <a:gd name="connsiteY18" fmla="*/ 457200 h 1974850"/>
              <a:gd name="connsiteX19" fmla="*/ 228600 w 3232150"/>
              <a:gd name="connsiteY19" fmla="*/ 241300 h 1974850"/>
              <a:gd name="connsiteX20" fmla="*/ 209550 w 3232150"/>
              <a:gd name="connsiteY20" fmla="*/ 120650 h 1974850"/>
              <a:gd name="connsiteX21" fmla="*/ 76200 w 3232150"/>
              <a:gd name="connsiteY21" fmla="*/ 114300 h 1974850"/>
              <a:gd name="connsiteX22" fmla="*/ 76200 w 3232150"/>
              <a:gd name="connsiteY22" fmla="*/ 12700 h 1974850"/>
              <a:gd name="connsiteX23" fmla="*/ 0 w 3232150"/>
              <a:gd name="connsiteY23" fmla="*/ 0 h 19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32150" h="1974850">
                <a:moveTo>
                  <a:pt x="3225800" y="1974850"/>
                </a:moveTo>
                <a:lnTo>
                  <a:pt x="3232150" y="1752600"/>
                </a:lnTo>
                <a:lnTo>
                  <a:pt x="3111500" y="1758950"/>
                </a:lnTo>
                <a:lnTo>
                  <a:pt x="3105150" y="1524000"/>
                </a:lnTo>
                <a:lnTo>
                  <a:pt x="1339850" y="1511300"/>
                </a:lnTo>
                <a:lnTo>
                  <a:pt x="1333500" y="1422400"/>
                </a:lnTo>
                <a:lnTo>
                  <a:pt x="1327150" y="1282700"/>
                </a:lnTo>
                <a:lnTo>
                  <a:pt x="1149350" y="1289050"/>
                </a:lnTo>
                <a:lnTo>
                  <a:pt x="1149350" y="1174750"/>
                </a:lnTo>
                <a:lnTo>
                  <a:pt x="762000" y="1168400"/>
                </a:lnTo>
                <a:lnTo>
                  <a:pt x="736600" y="933450"/>
                </a:lnTo>
                <a:lnTo>
                  <a:pt x="482600" y="939800"/>
                </a:lnTo>
                <a:lnTo>
                  <a:pt x="482600" y="698500"/>
                </a:lnTo>
                <a:lnTo>
                  <a:pt x="374650" y="698500"/>
                </a:lnTo>
                <a:lnTo>
                  <a:pt x="374650" y="590550"/>
                </a:lnTo>
                <a:lnTo>
                  <a:pt x="266700" y="590550"/>
                </a:lnTo>
                <a:lnTo>
                  <a:pt x="266700" y="482600"/>
                </a:lnTo>
                <a:lnTo>
                  <a:pt x="247650" y="469900"/>
                </a:lnTo>
                <a:lnTo>
                  <a:pt x="228600" y="457200"/>
                </a:lnTo>
                <a:lnTo>
                  <a:pt x="228600" y="241300"/>
                </a:lnTo>
                <a:lnTo>
                  <a:pt x="209550" y="120650"/>
                </a:lnTo>
                <a:lnTo>
                  <a:pt x="76200" y="114300"/>
                </a:lnTo>
                <a:lnTo>
                  <a:pt x="76200" y="12700"/>
                </a:lnTo>
                <a:lnTo>
                  <a:pt x="0" y="0"/>
                </a:lnTo>
              </a:path>
            </a:pathLst>
          </a:custGeom>
          <a:noFill/>
          <a:ln w="19050">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8903961" y="3848495"/>
            <a:ext cx="45719" cy="45719"/>
          </a:xfrm>
          <a:prstGeom prst="ellipse">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9903765" y="3848494"/>
            <a:ext cx="45719" cy="45719"/>
          </a:xfrm>
          <a:prstGeom prst="ellipse">
            <a:avLst/>
          </a:prstGeom>
          <a:solidFill>
            <a:srgbClr val="005086"/>
          </a:solidFill>
          <a:ln>
            <a:solidFill>
              <a:srgbClr val="005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10719798" y="3952003"/>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11035019" y="3974863"/>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11392636" y="4078324"/>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11110696" y="4020582"/>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11461215" y="4070111"/>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10392138" y="3906283"/>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10301650" y="3907235"/>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10246664" y="3838700"/>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9715284" y="3733425"/>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9474304" y="3715190"/>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10650472" y="3952002"/>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8858242" y="3591606"/>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8649272" y="3557832"/>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8603553" y="3487348"/>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p:cNvSpPr/>
          <p:nvPr/>
        </p:nvSpPr>
        <p:spPr>
          <a:xfrm>
            <a:off x="9017107" y="3614466"/>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p:cNvSpPr/>
          <p:nvPr/>
        </p:nvSpPr>
        <p:spPr>
          <a:xfrm>
            <a:off x="9086842" y="3614466"/>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9169504" y="3638879"/>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8366180" y="3415594"/>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8111491" y="3369875"/>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7632003" y="3027814"/>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8062545" y="3307325"/>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8424599" y="3438454"/>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p:cNvSpPr/>
          <p:nvPr/>
        </p:nvSpPr>
        <p:spPr>
          <a:xfrm>
            <a:off x="10986182" y="3652621"/>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Ellipse 52"/>
          <p:cNvSpPr/>
          <p:nvPr/>
        </p:nvSpPr>
        <p:spPr>
          <a:xfrm>
            <a:off x="7398641" y="2868240"/>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p:cNvSpPr/>
          <p:nvPr/>
        </p:nvSpPr>
        <p:spPr>
          <a:xfrm>
            <a:off x="7573584" y="2998230"/>
            <a:ext cx="45719" cy="457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10904904" y="3652621"/>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9403329" y="3517870"/>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10417743" y="3655964"/>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9908788" y="3529235"/>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8366179" y="3073533"/>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9217873" y="3364560"/>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9367573" y="3424526"/>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8246421" y="3027813"/>
            <a:ext cx="45719" cy="45719"/>
          </a:xfrm>
          <a:prstGeom prst="ellipse">
            <a:avLst/>
          </a:prstGeom>
          <a:solidFill>
            <a:srgbClr val="FD7E4E"/>
          </a:solidFill>
          <a:ln>
            <a:solidFill>
              <a:srgbClr val="FD7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3" name="Tableau 62">
            <a:extLst>
              <a:ext uri="{FF2B5EF4-FFF2-40B4-BE49-F238E27FC236}">
                <a16:creationId xmlns:a16="http://schemas.microsoft.com/office/drawing/2014/main" xmlns="" id="{D49C22EE-18AF-D88F-AC22-65B531302A19}"/>
              </a:ext>
            </a:extLst>
          </p:cNvPr>
          <p:cNvGraphicFramePr>
            <a:graphicFrameLocks noGrp="1"/>
          </p:cNvGraphicFramePr>
          <p:nvPr>
            <p:extLst>
              <p:ext uri="{D42A27DB-BD31-4B8C-83A1-F6EECF244321}">
                <p14:modId xmlns:p14="http://schemas.microsoft.com/office/powerpoint/2010/main" val="4145951207"/>
              </p:ext>
            </p:extLst>
          </p:nvPr>
        </p:nvGraphicFramePr>
        <p:xfrm>
          <a:off x="6649621" y="4791287"/>
          <a:ext cx="5300434" cy="905693"/>
        </p:xfrm>
        <a:graphic>
          <a:graphicData uri="http://schemas.openxmlformats.org/drawingml/2006/table">
            <a:tbl>
              <a:tblPr firstRow="1" bandRow="1">
                <a:tableStyleId>{5C22544A-7EE6-4342-B048-85BDC9FD1C3A}</a:tableStyleId>
              </a:tblPr>
              <a:tblGrid>
                <a:gridCol w="386588">
                  <a:extLst>
                    <a:ext uri="{9D8B030D-6E8A-4147-A177-3AD203B41FA5}">
                      <a16:colId xmlns:a16="http://schemas.microsoft.com/office/drawing/2014/main" xmlns="" val="20001"/>
                    </a:ext>
                  </a:extLst>
                </a:gridCol>
                <a:gridCol w="386588">
                  <a:extLst>
                    <a:ext uri="{9D8B030D-6E8A-4147-A177-3AD203B41FA5}">
                      <a16:colId xmlns:a16="http://schemas.microsoft.com/office/drawing/2014/main" xmlns="" val="20006"/>
                    </a:ext>
                  </a:extLst>
                </a:gridCol>
                <a:gridCol w="345739">
                  <a:extLst>
                    <a:ext uri="{9D8B030D-6E8A-4147-A177-3AD203B41FA5}">
                      <a16:colId xmlns:a16="http://schemas.microsoft.com/office/drawing/2014/main" xmlns="" val="20002"/>
                    </a:ext>
                  </a:extLst>
                </a:gridCol>
                <a:gridCol w="393479">
                  <a:extLst>
                    <a:ext uri="{9D8B030D-6E8A-4147-A177-3AD203B41FA5}">
                      <a16:colId xmlns:a16="http://schemas.microsoft.com/office/drawing/2014/main" xmlns="" val="20007"/>
                    </a:ext>
                  </a:extLst>
                </a:gridCol>
                <a:gridCol w="433534">
                  <a:extLst>
                    <a:ext uri="{9D8B030D-6E8A-4147-A177-3AD203B41FA5}">
                      <a16:colId xmlns:a16="http://schemas.microsoft.com/office/drawing/2014/main" xmlns="" val="20003"/>
                    </a:ext>
                  </a:extLst>
                </a:gridCol>
                <a:gridCol w="362163">
                  <a:extLst>
                    <a:ext uri="{9D8B030D-6E8A-4147-A177-3AD203B41FA5}">
                      <a16:colId xmlns:a16="http://schemas.microsoft.com/office/drawing/2014/main" xmlns="" val="20008"/>
                    </a:ext>
                  </a:extLst>
                </a:gridCol>
                <a:gridCol w="354837">
                  <a:extLst>
                    <a:ext uri="{9D8B030D-6E8A-4147-A177-3AD203B41FA5}">
                      <a16:colId xmlns:a16="http://schemas.microsoft.com/office/drawing/2014/main" xmlns="" val="20004"/>
                    </a:ext>
                  </a:extLst>
                </a:gridCol>
                <a:gridCol w="408602">
                  <a:extLst>
                    <a:ext uri="{9D8B030D-6E8A-4147-A177-3AD203B41FA5}">
                      <a16:colId xmlns:a16="http://schemas.microsoft.com/office/drawing/2014/main" xmlns="" val="20009"/>
                    </a:ext>
                  </a:extLst>
                </a:gridCol>
                <a:gridCol w="333332">
                  <a:extLst>
                    <a:ext uri="{9D8B030D-6E8A-4147-A177-3AD203B41FA5}">
                      <a16:colId xmlns:a16="http://schemas.microsoft.com/office/drawing/2014/main" xmlns="" val="20005"/>
                    </a:ext>
                  </a:extLst>
                </a:gridCol>
                <a:gridCol w="381719">
                  <a:extLst>
                    <a:ext uri="{9D8B030D-6E8A-4147-A177-3AD203B41FA5}">
                      <a16:colId xmlns:a16="http://schemas.microsoft.com/office/drawing/2014/main" xmlns="" val="20010"/>
                    </a:ext>
                  </a:extLst>
                </a:gridCol>
                <a:gridCol w="308982">
                  <a:extLst>
                    <a:ext uri="{9D8B030D-6E8A-4147-A177-3AD203B41FA5}">
                      <a16:colId xmlns:a16="http://schemas.microsoft.com/office/drawing/2014/main" xmlns="" val="20011"/>
                    </a:ext>
                  </a:extLst>
                </a:gridCol>
                <a:gridCol w="418215">
                  <a:extLst>
                    <a:ext uri="{9D8B030D-6E8A-4147-A177-3AD203B41FA5}">
                      <a16:colId xmlns:a16="http://schemas.microsoft.com/office/drawing/2014/main" xmlns="" val="20012"/>
                    </a:ext>
                  </a:extLst>
                </a:gridCol>
                <a:gridCol w="338981">
                  <a:extLst>
                    <a:ext uri="{9D8B030D-6E8A-4147-A177-3AD203B41FA5}">
                      <a16:colId xmlns:a16="http://schemas.microsoft.com/office/drawing/2014/main" xmlns="" val="20013"/>
                    </a:ext>
                  </a:extLst>
                </a:gridCol>
                <a:gridCol w="447675"/>
              </a:tblGrid>
              <a:tr h="314611">
                <a:tc gridSpan="1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8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sz="800" dirty="0">
                        <a:solidFill>
                          <a:srgbClr val="6C6C6C"/>
                        </a:solidFill>
                      </a:endParaRPr>
                    </a:p>
                  </a:txBody>
                  <a:tcPr marL="0" marR="0" marT="0" marB="0" anchor="ctr">
                    <a:lnL w="6350" cap="flat" cmpd="sng" algn="ctr">
                      <a:solidFill>
                        <a:schemeClr val="accent5"/>
                      </a:solidFill>
                      <a:prstDash val="solid"/>
                      <a:round/>
                      <a:headEnd type="none" w="med" len="med"/>
                      <a:tailEnd type="none" w="med" len="med"/>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7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7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700" b="0" dirty="0">
                        <a:solidFill>
                          <a:schemeClr val="tx1">
                            <a:lumMod val="65000"/>
                            <a:lumOff val="35000"/>
                          </a:schemeClr>
                        </a:solidFill>
                      </a:endParaRPr>
                    </a:p>
                  </a:txBody>
                  <a:tcPr marL="54000" marR="0" marT="0" marB="0" anchor="ctr">
                    <a:lnL w="12700" cmpd="sng">
                      <a:noFill/>
                    </a:lnL>
                    <a:lnR w="63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143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336</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271</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234</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174</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141</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113</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102</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88</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77</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64</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41</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25</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12</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chemeClr val="accent6">
                              <a:lumMod val="75000"/>
                            </a:schemeClr>
                          </a:solidFill>
                        </a:rPr>
                        <a:t>3</a:t>
                      </a:r>
                      <a:endParaRPr lang="fr-FR" sz="900" b="1" dirty="0">
                        <a:solidFill>
                          <a:schemeClr val="accent6">
                            <a:lumMod val="75000"/>
                          </a:schemeClr>
                        </a:solidFill>
                      </a:endParaRPr>
                    </a:p>
                  </a:txBody>
                  <a:tcPr marL="0" marR="0" marT="0" marB="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83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18</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12</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9</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7</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4</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4</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3</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3</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3</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005086"/>
                          </a:solidFill>
                        </a:rPr>
                        <a:t>0</a:t>
                      </a:r>
                      <a:endParaRPr lang="fr-FR" sz="900" b="1" dirty="0">
                        <a:solidFill>
                          <a:srgbClr val="005086"/>
                        </a:solidFill>
                      </a:endParaRP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883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40</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36</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32</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30</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25</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17</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16</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7</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7</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5</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2</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2</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0</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900" b="1" dirty="0" smtClean="0">
                          <a:solidFill>
                            <a:srgbClr val="FD7E4E"/>
                          </a:solidFill>
                        </a:rPr>
                        <a:t>0</a:t>
                      </a:r>
                      <a:endParaRPr lang="fr-FR" sz="900" b="1" dirty="0">
                        <a:solidFill>
                          <a:srgbClr val="FD7E4E"/>
                        </a:solidFill>
                      </a:endParaRPr>
                    </a:p>
                  </a:txBody>
                  <a:tcPr marL="0" marR="0" marT="0" marB="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4" name="Rectangle 63">
            <a:extLst>
              <a:ext uri="{FF2B5EF4-FFF2-40B4-BE49-F238E27FC236}">
                <a16:creationId xmlns:a16="http://schemas.microsoft.com/office/drawing/2014/main" xmlns="" id="{CC724340-82C0-DFC6-551F-04B759D86435}"/>
              </a:ext>
            </a:extLst>
          </p:cNvPr>
          <p:cNvSpPr/>
          <p:nvPr/>
        </p:nvSpPr>
        <p:spPr>
          <a:xfrm>
            <a:off x="6226178" y="4805524"/>
            <a:ext cx="1370265" cy="253916"/>
          </a:xfrm>
          <a:prstGeom prst="rect">
            <a:avLst/>
          </a:prstGeom>
        </p:spPr>
        <p:txBody>
          <a:bodyPr wrap="square">
            <a:spAutoFit/>
          </a:bodyPr>
          <a:lstStyle/>
          <a:p>
            <a:pPr algn="r" defTabSz="457200">
              <a:defRPr/>
            </a:pPr>
            <a:r>
              <a:rPr lang="fr-FR" sz="1050" dirty="0">
                <a:solidFill>
                  <a:prstClr val="black">
                    <a:lumMod val="65000"/>
                    <a:lumOff val="35000"/>
                  </a:prstClr>
                </a:solidFill>
              </a:rPr>
              <a:t>Nb à risque</a:t>
            </a:r>
          </a:p>
        </p:txBody>
      </p:sp>
      <p:sp>
        <p:nvSpPr>
          <p:cNvPr id="65" name="Text Box 4">
            <a:extLst>
              <a:ext uri="{FF2B5EF4-FFF2-40B4-BE49-F238E27FC236}">
                <a16:creationId xmlns:a16="http://schemas.microsoft.com/office/drawing/2014/main" xmlns="" id="{44D144F6-367C-E455-24C5-49D941ED8D24}"/>
              </a:ext>
            </a:extLst>
          </p:cNvPr>
          <p:cNvSpPr txBox="1">
            <a:spLocks noChangeArrowheads="1"/>
          </p:cNvSpPr>
          <p:nvPr/>
        </p:nvSpPr>
        <p:spPr bwMode="auto">
          <a:xfrm>
            <a:off x="6810591" y="4679408"/>
            <a:ext cx="5205401" cy="26161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100" dirty="0" smtClean="0">
                <a:solidFill>
                  <a:prstClr val="black">
                    <a:lumMod val="65000"/>
                    <a:lumOff val="35000"/>
                  </a:prstClr>
                </a:solidFill>
                <a:latin typeface="Century Gothic" panose="020F0302020204030204"/>
                <a:ea typeface="+mn-ea"/>
                <a:cs typeface="Arial"/>
              </a:rPr>
              <a:t>Tps (mois)</a:t>
            </a:r>
            <a:endParaRPr lang="da-DK" sz="1100" dirty="0">
              <a:solidFill>
                <a:prstClr val="black">
                  <a:lumMod val="65000"/>
                  <a:lumOff val="35000"/>
                </a:prstClr>
              </a:solidFill>
              <a:latin typeface="Century Gothic" panose="020F0302020204030204"/>
              <a:ea typeface="+mn-ea"/>
              <a:cs typeface="Arial"/>
            </a:endParaRPr>
          </a:p>
        </p:txBody>
      </p:sp>
      <p:sp>
        <p:nvSpPr>
          <p:cNvPr id="66" name="Text Box 4">
            <a:extLst>
              <a:ext uri="{FF2B5EF4-FFF2-40B4-BE49-F238E27FC236}">
                <a16:creationId xmlns:a16="http://schemas.microsoft.com/office/drawing/2014/main" xmlns="" id="{44D144F6-367C-E455-24C5-49D941ED8D24}"/>
              </a:ext>
            </a:extLst>
          </p:cNvPr>
          <p:cNvSpPr txBox="1">
            <a:spLocks noChangeArrowheads="1"/>
          </p:cNvSpPr>
          <p:nvPr/>
        </p:nvSpPr>
        <p:spPr bwMode="auto">
          <a:xfrm rot="16200000">
            <a:off x="5454554" y="3369691"/>
            <a:ext cx="1824895" cy="261610"/>
          </a:xfrm>
          <a:prstGeom prst="rect">
            <a:avLst/>
          </a:prstGeom>
          <a:noFill/>
          <a:ln w="9525">
            <a:noFill/>
            <a:miter lim="800000"/>
            <a:headEnd/>
            <a:tailEnd/>
          </a:ln>
        </p:spPr>
        <p:txBody>
          <a:bodyPr wrap="square">
            <a:spAutoFit/>
          </a:bodyPr>
          <a:lstStyle>
            <a:lvl1pPr eaLnBrk="0" hangingPunct="0">
              <a:defRPr sz="2400">
                <a:solidFill>
                  <a:schemeClr val="tx1"/>
                </a:solidFill>
                <a:latin typeface="Times" charset="0"/>
                <a:ea typeface="ヒラギノ角ゴ Pro W3" charset="0"/>
                <a:cs typeface="ヒラギノ角ゴ Pro W3" charset="0"/>
              </a:defRPr>
            </a:lvl1pPr>
            <a:lvl2pPr marL="37931725" indent="-37474525" eaLnBrk="0" hangingPunct="0">
              <a:defRPr sz="2400">
                <a:solidFill>
                  <a:schemeClr val="tx1"/>
                </a:solidFill>
                <a:latin typeface="Times" charset="0"/>
                <a:ea typeface="ヒラギノ角ゴ Pro W3" charset="0"/>
              </a:defRPr>
            </a:lvl2pPr>
            <a:lvl3pPr eaLnBrk="0" hangingPunct="0">
              <a:defRPr sz="2400">
                <a:solidFill>
                  <a:schemeClr val="tx1"/>
                </a:solidFill>
                <a:latin typeface="Times" charset="0"/>
                <a:ea typeface="ヒラギノ角ゴ Pro W3" charset="0"/>
              </a:defRPr>
            </a:lvl3pPr>
            <a:lvl4pPr eaLnBrk="0" hangingPunct="0">
              <a:defRPr sz="2400">
                <a:solidFill>
                  <a:schemeClr val="tx1"/>
                </a:solidFill>
                <a:latin typeface="Times" charset="0"/>
                <a:ea typeface="ヒラギノ角ゴ Pro W3" charset="0"/>
              </a:defRPr>
            </a:lvl4pPr>
            <a:lvl5pPr eaLnBrk="0" hangingPunct="0">
              <a:defRPr sz="2400">
                <a:solidFill>
                  <a:schemeClr val="tx1"/>
                </a:solidFill>
                <a:latin typeface="Times" charset="0"/>
                <a:ea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defRPr>
            </a:lvl9pPr>
          </a:lstStyle>
          <a:p>
            <a:pPr algn="ctr" eaLnBrk="1" hangingPunct="1">
              <a:defRPr/>
            </a:pPr>
            <a:r>
              <a:rPr lang="da-DK" sz="1100" dirty="0" smtClean="0">
                <a:solidFill>
                  <a:prstClr val="black">
                    <a:lumMod val="65000"/>
                    <a:lumOff val="35000"/>
                  </a:prstClr>
                </a:solidFill>
                <a:latin typeface="Century Gothic" panose="020F0302020204030204"/>
                <a:ea typeface="+mn-ea"/>
                <a:cs typeface="Arial"/>
              </a:rPr>
              <a:t>Probabilité de SSP (%)</a:t>
            </a:r>
            <a:endParaRPr lang="da-DK" sz="1100" dirty="0">
              <a:solidFill>
                <a:prstClr val="black">
                  <a:lumMod val="65000"/>
                  <a:lumOff val="35000"/>
                </a:prstClr>
              </a:solidFill>
              <a:latin typeface="Century Gothic" panose="020F0302020204030204"/>
              <a:ea typeface="+mn-ea"/>
              <a:cs typeface="Arial"/>
            </a:endParaRPr>
          </a:p>
        </p:txBody>
      </p:sp>
      <p:sp>
        <p:nvSpPr>
          <p:cNvPr id="68" name="Rectangle à coins arrondis 33">
            <a:extLst>
              <a:ext uri="{FF2B5EF4-FFF2-40B4-BE49-F238E27FC236}">
                <a16:creationId xmlns:a16="http://schemas.microsoft.com/office/drawing/2014/main" xmlns="" id="{07DC04E2-A176-739A-417D-A5CAC7276E37}"/>
              </a:ext>
            </a:extLst>
          </p:cNvPr>
          <p:cNvSpPr/>
          <p:nvPr/>
        </p:nvSpPr>
        <p:spPr>
          <a:xfrm>
            <a:off x="6076951" y="668215"/>
            <a:ext cx="5939042" cy="5028765"/>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400">
              <a:solidFill>
                <a:prstClr val="white"/>
              </a:solidFill>
              <a:cs typeface="Arial" panose="020B0604020202020204" pitchFamily="34" charset="0"/>
            </a:endParaRPr>
          </a:p>
        </p:txBody>
      </p:sp>
      <p:sp>
        <p:nvSpPr>
          <p:cNvPr id="67" name="ZoneTexte 66"/>
          <p:cNvSpPr txBox="1"/>
          <p:nvPr/>
        </p:nvSpPr>
        <p:spPr>
          <a:xfrm>
            <a:off x="6327049" y="519904"/>
            <a:ext cx="4753689" cy="369332"/>
          </a:xfrm>
          <a:prstGeom prst="rect">
            <a:avLst/>
          </a:prstGeom>
          <a:solidFill>
            <a:schemeClr val="bg1"/>
          </a:solidFill>
        </p:spPr>
        <p:txBody>
          <a:bodyPr wrap="square" rtlCol="0">
            <a:spAutoFit/>
          </a:bodyPr>
          <a:lstStyle/>
          <a:p>
            <a:r>
              <a:rPr lang="fr-FR" b="1" dirty="0" err="1" smtClean="0">
                <a:solidFill>
                  <a:srgbClr val="002C4C"/>
                </a:solidFill>
              </a:rPr>
              <a:t>Investigator-assessed</a:t>
            </a:r>
            <a:r>
              <a:rPr lang="fr-FR" b="1" dirty="0" smtClean="0">
                <a:solidFill>
                  <a:srgbClr val="002C4C"/>
                </a:solidFill>
              </a:rPr>
              <a:t> PFS per RECIST v1.1</a:t>
            </a:r>
            <a:endParaRPr lang="fr-FR" b="1" dirty="0">
              <a:solidFill>
                <a:srgbClr val="002C4C"/>
              </a:solidFill>
            </a:endParaRPr>
          </a:p>
        </p:txBody>
      </p:sp>
      <p:graphicFrame>
        <p:nvGraphicFramePr>
          <p:cNvPr id="73" name="Graphique 72"/>
          <p:cNvGraphicFramePr/>
          <p:nvPr>
            <p:extLst>
              <p:ext uri="{D42A27DB-BD31-4B8C-83A1-F6EECF244321}">
                <p14:modId xmlns:p14="http://schemas.microsoft.com/office/powerpoint/2010/main" val="1962535925"/>
              </p:ext>
            </p:extLst>
          </p:nvPr>
        </p:nvGraphicFramePr>
        <p:xfrm>
          <a:off x="1126894" y="2008596"/>
          <a:ext cx="4624473" cy="3379488"/>
        </p:xfrm>
        <a:graphic>
          <a:graphicData uri="http://schemas.openxmlformats.org/drawingml/2006/chart">
            <c:chart xmlns:c="http://schemas.openxmlformats.org/drawingml/2006/chart" xmlns:r="http://schemas.openxmlformats.org/officeDocument/2006/relationships" r:id="rId3"/>
          </a:graphicData>
        </a:graphic>
      </p:graphicFrame>
      <p:sp>
        <p:nvSpPr>
          <p:cNvPr id="74" name="ZoneTexte 73"/>
          <p:cNvSpPr txBox="1"/>
          <p:nvPr/>
        </p:nvSpPr>
        <p:spPr>
          <a:xfrm>
            <a:off x="1962533" y="2462161"/>
            <a:ext cx="1352154" cy="415498"/>
          </a:xfrm>
          <a:prstGeom prst="rect">
            <a:avLst/>
          </a:prstGeom>
          <a:noFill/>
        </p:spPr>
        <p:txBody>
          <a:bodyPr wrap="square" rtlCol="0">
            <a:spAutoFit/>
          </a:bodyPr>
          <a:lstStyle/>
          <a:p>
            <a:pPr algn="ctr"/>
            <a:r>
              <a:rPr lang="fr-FR" sz="1050" b="1" dirty="0" smtClean="0"/>
              <a:t>ORR : </a:t>
            </a:r>
            <a:r>
              <a:rPr lang="fr-FR" sz="1050" b="1" dirty="0" smtClean="0">
                <a:solidFill>
                  <a:srgbClr val="005086"/>
                </a:solidFill>
              </a:rPr>
              <a:t>11,1% </a:t>
            </a:r>
          </a:p>
          <a:p>
            <a:pPr algn="ctr"/>
            <a:r>
              <a:rPr lang="fr-FR" sz="1050" dirty="0" smtClean="0"/>
              <a:t>(95% CI : 1.4, 34.7)</a:t>
            </a:r>
            <a:endParaRPr lang="fr-FR" sz="1050" dirty="0"/>
          </a:p>
        </p:txBody>
      </p:sp>
      <p:sp>
        <p:nvSpPr>
          <p:cNvPr id="75" name="ZoneTexte 74"/>
          <p:cNvSpPr txBox="1"/>
          <p:nvPr/>
        </p:nvSpPr>
        <p:spPr>
          <a:xfrm>
            <a:off x="3914180" y="2432740"/>
            <a:ext cx="1454277" cy="415498"/>
          </a:xfrm>
          <a:prstGeom prst="rect">
            <a:avLst/>
          </a:prstGeom>
          <a:noFill/>
        </p:spPr>
        <p:txBody>
          <a:bodyPr wrap="square" rtlCol="0">
            <a:spAutoFit/>
          </a:bodyPr>
          <a:lstStyle/>
          <a:p>
            <a:pPr algn="ctr"/>
            <a:r>
              <a:rPr lang="fr-FR" sz="1050" b="1" dirty="0" smtClean="0"/>
              <a:t>ORR : </a:t>
            </a:r>
            <a:r>
              <a:rPr lang="fr-FR" sz="1050" b="1" dirty="0" smtClean="0">
                <a:solidFill>
                  <a:srgbClr val="FD7E4E"/>
                </a:solidFill>
              </a:rPr>
              <a:t>42,5%</a:t>
            </a:r>
            <a:r>
              <a:rPr lang="fr-FR" sz="1050" b="1" dirty="0" smtClean="0">
                <a:solidFill>
                  <a:srgbClr val="005086"/>
                </a:solidFill>
              </a:rPr>
              <a:t> </a:t>
            </a:r>
          </a:p>
          <a:p>
            <a:pPr algn="ctr"/>
            <a:r>
              <a:rPr lang="fr-FR" sz="1050" dirty="0" smtClean="0"/>
              <a:t>(95% CI : 27.0, 59.1)</a:t>
            </a:r>
            <a:endParaRPr lang="fr-FR" sz="1050" dirty="0"/>
          </a:p>
        </p:txBody>
      </p:sp>
      <p:sp>
        <p:nvSpPr>
          <p:cNvPr id="77" name="ZoneTexte 76"/>
          <p:cNvSpPr txBox="1"/>
          <p:nvPr/>
        </p:nvSpPr>
        <p:spPr>
          <a:xfrm>
            <a:off x="1962533" y="5190325"/>
            <a:ext cx="1352154" cy="577081"/>
          </a:xfrm>
          <a:prstGeom prst="rect">
            <a:avLst/>
          </a:prstGeom>
          <a:noFill/>
        </p:spPr>
        <p:txBody>
          <a:bodyPr wrap="square" rtlCol="0">
            <a:spAutoFit/>
          </a:bodyPr>
          <a:lstStyle/>
          <a:p>
            <a:pPr algn="ctr"/>
            <a:r>
              <a:rPr lang="fr-FR" sz="1050" b="1" dirty="0" smtClean="0">
                <a:solidFill>
                  <a:srgbClr val="005086"/>
                </a:solidFill>
              </a:rPr>
              <a:t>Atézolizumab </a:t>
            </a:r>
            <a:r>
              <a:rPr lang="fr-FR" sz="1050" b="1" dirty="0">
                <a:solidFill>
                  <a:srgbClr val="005086"/>
                </a:solidFill>
              </a:rPr>
              <a:t>+</a:t>
            </a:r>
          </a:p>
          <a:p>
            <a:pPr algn="ctr"/>
            <a:r>
              <a:rPr lang="fr-FR" sz="1050" b="1" dirty="0" smtClean="0">
                <a:solidFill>
                  <a:srgbClr val="005086"/>
                </a:solidFill>
              </a:rPr>
              <a:t>bévacizumab</a:t>
            </a:r>
            <a:endParaRPr lang="fr-FR" sz="1050" b="1" dirty="0">
              <a:solidFill>
                <a:srgbClr val="005086"/>
              </a:solidFill>
            </a:endParaRPr>
          </a:p>
          <a:p>
            <a:pPr algn="ctr"/>
            <a:r>
              <a:rPr lang="fr-FR" sz="1050" b="1" dirty="0">
                <a:solidFill>
                  <a:srgbClr val="005086"/>
                </a:solidFill>
              </a:rPr>
              <a:t>(n=18</a:t>
            </a:r>
            <a:r>
              <a:rPr lang="fr-FR" sz="1050" b="1" dirty="0" smtClean="0">
                <a:solidFill>
                  <a:srgbClr val="005086"/>
                </a:solidFill>
              </a:rPr>
              <a:t>)</a:t>
            </a:r>
            <a:endParaRPr lang="fr-FR" sz="1050" b="1" dirty="0">
              <a:solidFill>
                <a:srgbClr val="005086"/>
              </a:solidFill>
            </a:endParaRPr>
          </a:p>
        </p:txBody>
      </p:sp>
      <p:sp>
        <p:nvSpPr>
          <p:cNvPr id="78" name="ZoneTexte 77"/>
          <p:cNvSpPr txBox="1"/>
          <p:nvPr/>
        </p:nvSpPr>
        <p:spPr>
          <a:xfrm>
            <a:off x="3548895" y="5216608"/>
            <a:ext cx="2158923" cy="577081"/>
          </a:xfrm>
          <a:prstGeom prst="rect">
            <a:avLst/>
          </a:prstGeom>
          <a:noFill/>
        </p:spPr>
        <p:txBody>
          <a:bodyPr wrap="square" rtlCol="0">
            <a:spAutoFit/>
          </a:bodyPr>
          <a:lstStyle/>
          <a:p>
            <a:pPr algn="ctr"/>
            <a:r>
              <a:rPr lang="fr-FR" sz="1050" b="1" dirty="0" err="1">
                <a:solidFill>
                  <a:srgbClr val="FD7E4E"/>
                </a:solidFill>
              </a:rPr>
              <a:t>Tiragolumab</a:t>
            </a:r>
            <a:r>
              <a:rPr lang="fr-FR" sz="1050" b="1" dirty="0">
                <a:solidFill>
                  <a:srgbClr val="FD7E4E"/>
                </a:solidFill>
              </a:rPr>
              <a:t> +</a:t>
            </a:r>
          </a:p>
          <a:p>
            <a:pPr algn="ctr"/>
            <a:r>
              <a:rPr lang="fr-FR" sz="1050" b="1" dirty="0" smtClean="0">
                <a:solidFill>
                  <a:srgbClr val="FD7E4E"/>
                </a:solidFill>
              </a:rPr>
              <a:t>Atézolizumab </a:t>
            </a:r>
            <a:r>
              <a:rPr lang="fr-FR" sz="1050" b="1" dirty="0">
                <a:solidFill>
                  <a:srgbClr val="FD7E4E"/>
                </a:solidFill>
              </a:rPr>
              <a:t>+ </a:t>
            </a:r>
            <a:r>
              <a:rPr lang="fr-FR" sz="1050" b="1" dirty="0" smtClean="0">
                <a:solidFill>
                  <a:srgbClr val="FD7E4E"/>
                </a:solidFill>
              </a:rPr>
              <a:t>bévacizumab</a:t>
            </a:r>
            <a:endParaRPr lang="fr-FR" sz="1050" b="1" dirty="0">
              <a:solidFill>
                <a:srgbClr val="FD7E4E"/>
              </a:solidFill>
            </a:endParaRPr>
          </a:p>
          <a:p>
            <a:pPr algn="ctr"/>
            <a:r>
              <a:rPr lang="fr-FR" sz="1050" b="1" dirty="0">
                <a:solidFill>
                  <a:srgbClr val="FD7E4E"/>
                </a:solidFill>
              </a:rPr>
              <a:t>(n=40)</a:t>
            </a:r>
          </a:p>
        </p:txBody>
      </p:sp>
      <p:sp>
        <p:nvSpPr>
          <p:cNvPr id="79" name="Rectangle à coins arrondis 33">
            <a:extLst>
              <a:ext uri="{FF2B5EF4-FFF2-40B4-BE49-F238E27FC236}">
                <a16:creationId xmlns:a16="http://schemas.microsoft.com/office/drawing/2014/main" xmlns="" id="{07DC04E2-A176-739A-417D-A5CAC7276E37}"/>
              </a:ext>
            </a:extLst>
          </p:cNvPr>
          <p:cNvSpPr/>
          <p:nvPr/>
        </p:nvSpPr>
        <p:spPr>
          <a:xfrm>
            <a:off x="1076340" y="2165026"/>
            <a:ext cx="4716235" cy="3628664"/>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400">
              <a:solidFill>
                <a:prstClr val="white"/>
              </a:solidFill>
              <a:cs typeface="Arial" panose="020B0604020202020204" pitchFamily="34" charset="0"/>
            </a:endParaRPr>
          </a:p>
        </p:txBody>
      </p:sp>
      <p:sp>
        <p:nvSpPr>
          <p:cNvPr id="80" name="ZoneTexte 79"/>
          <p:cNvSpPr txBox="1"/>
          <p:nvPr/>
        </p:nvSpPr>
        <p:spPr>
          <a:xfrm>
            <a:off x="1466893" y="1951378"/>
            <a:ext cx="2447287" cy="338554"/>
          </a:xfrm>
          <a:prstGeom prst="rect">
            <a:avLst/>
          </a:prstGeom>
          <a:solidFill>
            <a:schemeClr val="bg1"/>
          </a:solidFill>
        </p:spPr>
        <p:txBody>
          <a:bodyPr wrap="square" rtlCol="0">
            <a:spAutoFit/>
          </a:bodyPr>
          <a:lstStyle/>
          <a:p>
            <a:r>
              <a:rPr lang="fr-FR" sz="1600" b="1" dirty="0" smtClean="0">
                <a:solidFill>
                  <a:srgbClr val="002C4C"/>
                </a:solidFill>
              </a:rPr>
              <a:t>Per RECIST v1.1</a:t>
            </a:r>
            <a:endParaRPr lang="fr-FR" sz="1600" b="1" dirty="0">
              <a:solidFill>
                <a:srgbClr val="002C4C"/>
              </a:solidFill>
            </a:endParaRPr>
          </a:p>
        </p:txBody>
      </p:sp>
    </p:spTree>
    <p:extLst>
      <p:ext uri="{BB962C8B-B14F-4D97-AF65-F5344CB8AC3E}">
        <p14:creationId xmlns:p14="http://schemas.microsoft.com/office/powerpoint/2010/main" val="412614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600" dirty="0">
                <a:solidFill>
                  <a:srgbClr val="FF7F4D"/>
                </a:solidFill>
              </a:rPr>
              <a:t>Analyses complémentaires de l’essai HIMALAYA</a:t>
            </a:r>
          </a:p>
        </p:txBody>
      </p:sp>
      <p:sp>
        <p:nvSpPr>
          <p:cNvPr id="3" name="Espace réservé du contenu 2"/>
          <p:cNvSpPr>
            <a:spLocks noGrp="1"/>
          </p:cNvSpPr>
          <p:nvPr>
            <p:ph idx="1"/>
          </p:nvPr>
        </p:nvSpPr>
        <p:spPr>
          <a:xfrm>
            <a:off x="1016264" y="687218"/>
            <a:ext cx="10515600" cy="4351338"/>
          </a:xfrm>
        </p:spPr>
        <p:txBody>
          <a:bodyPr/>
          <a:lstStyle/>
          <a:p>
            <a:pPr>
              <a:lnSpc>
                <a:spcPct val="100000"/>
              </a:lnSpc>
              <a:spcBef>
                <a:spcPts val="0"/>
              </a:spcBef>
            </a:pPr>
            <a:r>
              <a:rPr lang="fr-FR" sz="1800" dirty="0"/>
              <a:t>L’essai HIMALAYA est l’étude de phase 3 qui a validé le schéma STRIDE (une dose de </a:t>
            </a:r>
            <a:r>
              <a:rPr lang="fr-FR" sz="1800" dirty="0" err="1" smtClean="0"/>
              <a:t>trémélimumab</a:t>
            </a:r>
            <a:r>
              <a:rPr lang="fr-FR" sz="1800" dirty="0" smtClean="0"/>
              <a:t> </a:t>
            </a:r>
            <a:r>
              <a:rPr lang="fr-FR" sz="1800" dirty="0"/>
              <a:t>-anti-CTLA-4- associé au </a:t>
            </a:r>
            <a:r>
              <a:rPr lang="fr-FR" sz="1800" dirty="0" err="1"/>
              <a:t>durvalumab</a:t>
            </a:r>
            <a:r>
              <a:rPr lang="fr-FR" sz="1800" dirty="0"/>
              <a:t> </a:t>
            </a:r>
            <a:r>
              <a:rPr lang="fr-FR" sz="1800" dirty="0" smtClean="0"/>
              <a:t>-anti-PD-L1- </a:t>
            </a:r>
            <a:r>
              <a:rPr lang="fr-FR" sz="1800" dirty="0"/>
              <a:t>puis poursuite du durvalumab) en traitement de première ligne du CHC avancé</a:t>
            </a:r>
          </a:p>
        </p:txBody>
      </p:sp>
      <p:sp>
        <p:nvSpPr>
          <p:cNvPr id="7" name="Rectangle 6"/>
          <p:cNvSpPr/>
          <p:nvPr/>
        </p:nvSpPr>
        <p:spPr>
          <a:xfrm>
            <a:off x="5126523" y="2183027"/>
            <a:ext cx="2938320" cy="441391"/>
          </a:xfrm>
          <a:prstGeom prst="rect">
            <a:avLst/>
          </a:prstGeom>
          <a:solidFill>
            <a:srgbClr val="00508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a:solidFill>
                  <a:prstClr val="white"/>
                </a:solidFill>
              </a:rPr>
              <a:t>Bras contrôle </a:t>
            </a:r>
            <a:r>
              <a:rPr lang="fr-FR" sz="1400" dirty="0" err="1">
                <a:solidFill>
                  <a:prstClr val="white"/>
                </a:solidFill>
              </a:rPr>
              <a:t>Sorafenib</a:t>
            </a:r>
            <a:endParaRPr lang="fr-FR" sz="1400" dirty="0">
              <a:solidFill>
                <a:prstClr val="white"/>
              </a:solidFill>
            </a:endParaRPr>
          </a:p>
        </p:txBody>
      </p:sp>
      <p:sp>
        <p:nvSpPr>
          <p:cNvPr id="8" name="Rectangle 7"/>
          <p:cNvSpPr/>
          <p:nvPr/>
        </p:nvSpPr>
        <p:spPr>
          <a:xfrm>
            <a:off x="5128534" y="2826822"/>
            <a:ext cx="2944548" cy="638076"/>
          </a:xfrm>
          <a:prstGeom prst="rect">
            <a:avLst/>
          </a:prstGeom>
          <a:solidFill>
            <a:srgbClr val="FD7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prstClr val="white"/>
                </a:solidFill>
              </a:rPr>
              <a:t>Schéma STRIDE : 1 dose de </a:t>
            </a:r>
            <a:r>
              <a:rPr lang="fr-FR" sz="1400" dirty="0" err="1">
                <a:solidFill>
                  <a:prstClr val="white"/>
                </a:solidFill>
              </a:rPr>
              <a:t>trémélimumab</a:t>
            </a:r>
            <a:r>
              <a:rPr lang="fr-FR" sz="1400" dirty="0">
                <a:solidFill>
                  <a:prstClr val="white"/>
                </a:solidFill>
              </a:rPr>
              <a:t> + durvalumab puis poursuite durvalumab</a:t>
            </a:r>
          </a:p>
        </p:txBody>
      </p:sp>
      <p:sp>
        <p:nvSpPr>
          <p:cNvPr id="12" name="Rectangle 11"/>
          <p:cNvSpPr/>
          <p:nvPr/>
        </p:nvSpPr>
        <p:spPr>
          <a:xfrm>
            <a:off x="5136770" y="3629340"/>
            <a:ext cx="2969262" cy="638076"/>
          </a:xfrm>
          <a:prstGeom prst="rect">
            <a:avLst/>
          </a:prstGeom>
          <a:solidFill>
            <a:srgbClr val="FD7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prstClr val="white"/>
                </a:solidFill>
              </a:rPr>
              <a:t>Durvalumab monothérapie</a:t>
            </a:r>
          </a:p>
        </p:txBody>
      </p:sp>
      <p:sp>
        <p:nvSpPr>
          <p:cNvPr id="18" name="ZoneTexte 17"/>
          <p:cNvSpPr txBox="1"/>
          <p:nvPr/>
        </p:nvSpPr>
        <p:spPr>
          <a:xfrm>
            <a:off x="3648587" y="2524699"/>
            <a:ext cx="688009" cy="261610"/>
          </a:xfrm>
          <a:prstGeom prst="rect">
            <a:avLst/>
          </a:prstGeom>
          <a:noFill/>
        </p:spPr>
        <p:txBody>
          <a:bodyPr wrap="none" rtlCol="0">
            <a:spAutoFit/>
          </a:bodyPr>
          <a:lstStyle/>
          <a:p>
            <a:r>
              <a:rPr lang="fr-FR" sz="1100" dirty="0" smtClean="0">
                <a:solidFill>
                  <a:prstClr val="black"/>
                </a:solidFill>
              </a:rPr>
              <a:t>N=1324</a:t>
            </a:r>
            <a:endParaRPr lang="fr-FR" sz="1100" dirty="0">
              <a:solidFill>
                <a:prstClr val="black"/>
              </a:solidFill>
            </a:endParaRPr>
          </a:p>
        </p:txBody>
      </p:sp>
      <p:sp>
        <p:nvSpPr>
          <p:cNvPr id="19" name="ZoneTexte 18"/>
          <p:cNvSpPr txBox="1"/>
          <p:nvPr/>
        </p:nvSpPr>
        <p:spPr>
          <a:xfrm>
            <a:off x="2024427" y="4850616"/>
            <a:ext cx="8783616" cy="923330"/>
          </a:xfrm>
          <a:prstGeom prst="rect">
            <a:avLst/>
          </a:prstGeom>
          <a:solidFill>
            <a:srgbClr val="005086"/>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fr-FR"/>
            </a:defPPr>
            <a:lvl1pPr algn="ctr">
              <a:defRPr>
                <a:solidFill>
                  <a:schemeClr val="bg1"/>
                </a:solidFill>
              </a:defRPr>
            </a:lvl1pPr>
          </a:lstStyle>
          <a:p>
            <a:r>
              <a:rPr lang="fr-FR" dirty="0"/>
              <a:t>En 2023 ont été présentés de nouvelles analyses :</a:t>
            </a:r>
          </a:p>
          <a:p>
            <a:r>
              <a:rPr lang="fr-FR" dirty="0"/>
              <a:t>Valeur pronostique de la survenue d’effets indésirables </a:t>
            </a:r>
            <a:r>
              <a:rPr lang="fr-FR" dirty="0" err="1" smtClean="0"/>
              <a:t>immunomédiés</a:t>
            </a:r>
            <a:endParaRPr lang="fr-FR" dirty="0"/>
          </a:p>
          <a:p>
            <a:r>
              <a:rPr lang="fr-FR" dirty="0"/>
              <a:t>Survie globale avec un suivi de 4 ans</a:t>
            </a:r>
          </a:p>
        </p:txBody>
      </p:sp>
      <p:sp>
        <p:nvSpPr>
          <p:cNvPr id="16" name="Rectangle à coins arrondis 33">
            <a:extLst>
              <a:ext uri="{FF2B5EF4-FFF2-40B4-BE49-F238E27FC236}">
                <a16:creationId xmlns="" xmlns:a16="http://schemas.microsoft.com/office/drawing/2014/main" id="{07DC04E2-A176-739A-417D-A5CAC7276E37}"/>
              </a:ext>
            </a:extLst>
          </p:cNvPr>
          <p:cNvSpPr/>
          <p:nvPr/>
        </p:nvSpPr>
        <p:spPr>
          <a:xfrm>
            <a:off x="1200151" y="1780325"/>
            <a:ext cx="7070638" cy="2725774"/>
          </a:xfrm>
          <a:prstGeom prst="roundRect">
            <a:avLst>
              <a:gd name="adj" fmla="val 0"/>
            </a:avLst>
          </a:prstGeom>
          <a:noFill/>
          <a:ln w="952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2400">
              <a:solidFill>
                <a:prstClr val="white"/>
              </a:solidFill>
              <a:cs typeface="Arial" panose="020B0604020202020204" pitchFamily="34" charset="0"/>
            </a:endParaRPr>
          </a:p>
        </p:txBody>
      </p:sp>
      <p:sp>
        <p:nvSpPr>
          <p:cNvPr id="17" name="Rectangle à coins arrondis 16"/>
          <p:cNvSpPr/>
          <p:nvPr/>
        </p:nvSpPr>
        <p:spPr>
          <a:xfrm>
            <a:off x="1400432" y="2784389"/>
            <a:ext cx="1730889" cy="744544"/>
          </a:xfrm>
          <a:prstGeom prst="roundRect">
            <a:avLst>
              <a:gd name="adj" fmla="val 0"/>
            </a:avLst>
          </a:prstGeom>
          <a:solidFill>
            <a:schemeClr val="bg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dirty="0" smtClean="0">
                <a:solidFill>
                  <a:prstClr val="white"/>
                </a:solidFill>
              </a:rPr>
              <a:t>CHC avancé</a:t>
            </a:r>
            <a:endParaRPr lang="fr-FR" sz="1400" dirty="0">
              <a:solidFill>
                <a:prstClr val="white"/>
              </a:solidFill>
            </a:endParaRPr>
          </a:p>
        </p:txBody>
      </p:sp>
      <p:sp>
        <p:nvSpPr>
          <p:cNvPr id="20" name="Ellipse 19"/>
          <p:cNvSpPr/>
          <p:nvPr/>
        </p:nvSpPr>
        <p:spPr>
          <a:xfrm>
            <a:off x="3759523" y="2917045"/>
            <a:ext cx="532391" cy="485183"/>
          </a:xfrm>
          <a:prstGeom prst="ellipse">
            <a:avLst/>
          </a:prstGeom>
          <a:solidFill>
            <a:srgbClr val="3A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R</a:t>
            </a:r>
          </a:p>
        </p:txBody>
      </p:sp>
      <p:cxnSp>
        <p:nvCxnSpPr>
          <p:cNvPr id="21" name="Connecteur droit avec flèche 20"/>
          <p:cNvCxnSpPr>
            <a:endCxn id="20" idx="2"/>
          </p:cNvCxnSpPr>
          <p:nvPr/>
        </p:nvCxnSpPr>
        <p:spPr>
          <a:xfrm flipV="1">
            <a:off x="3090132" y="3159637"/>
            <a:ext cx="669391" cy="13500"/>
          </a:xfrm>
          <a:prstGeom prst="straightConnector1">
            <a:avLst/>
          </a:prstGeom>
          <a:ln w="57150">
            <a:solidFill>
              <a:srgbClr val="3A383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20" idx="7"/>
          </p:cNvCxnSpPr>
          <p:nvPr/>
        </p:nvCxnSpPr>
        <p:spPr>
          <a:xfrm flipV="1">
            <a:off x="4213947" y="2397211"/>
            <a:ext cx="860561" cy="590887"/>
          </a:xfrm>
          <a:prstGeom prst="straightConnector1">
            <a:avLst/>
          </a:prstGeom>
          <a:ln w="57150">
            <a:solidFill>
              <a:srgbClr val="00508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20" idx="6"/>
          </p:cNvCxnSpPr>
          <p:nvPr/>
        </p:nvCxnSpPr>
        <p:spPr>
          <a:xfrm flipV="1">
            <a:off x="4291914" y="3155092"/>
            <a:ext cx="757881" cy="4545"/>
          </a:xfrm>
          <a:prstGeom prst="straightConnector1">
            <a:avLst/>
          </a:prstGeom>
          <a:ln w="57150">
            <a:solidFill>
              <a:srgbClr val="FD7E4E"/>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20" idx="5"/>
          </p:cNvCxnSpPr>
          <p:nvPr/>
        </p:nvCxnSpPr>
        <p:spPr>
          <a:xfrm>
            <a:off x="4213947" y="3331175"/>
            <a:ext cx="835033" cy="626148"/>
          </a:xfrm>
          <a:prstGeom prst="straightConnector1">
            <a:avLst/>
          </a:prstGeom>
          <a:ln w="57150">
            <a:solidFill>
              <a:srgbClr val="FD7E4E"/>
            </a:solidFill>
            <a:tailEnd type="triangle"/>
          </a:ln>
        </p:spPr>
        <p:style>
          <a:lnRef idx="1">
            <a:schemeClr val="accent1"/>
          </a:lnRef>
          <a:fillRef idx="0">
            <a:schemeClr val="accent1"/>
          </a:fillRef>
          <a:effectRef idx="0">
            <a:schemeClr val="accent1"/>
          </a:effectRef>
          <a:fontRef idx="minor">
            <a:schemeClr val="tx1"/>
          </a:fontRef>
        </p:style>
      </p:cxnSp>
      <p:sp>
        <p:nvSpPr>
          <p:cNvPr id="25" name="Espace réservé du contenu 5">
            <a:extLst>
              <a:ext uri="{FF2B5EF4-FFF2-40B4-BE49-F238E27FC236}">
                <a16:creationId xmlns="" xmlns:a16="http://schemas.microsoft.com/office/drawing/2014/main" id="{7D1463E7-E222-04F8-CA68-D4B30CB29C16}"/>
              </a:ext>
            </a:extLst>
          </p:cNvPr>
          <p:cNvSpPr txBox="1">
            <a:spLocks/>
          </p:cNvSpPr>
          <p:nvPr/>
        </p:nvSpPr>
        <p:spPr>
          <a:xfrm>
            <a:off x="935437" y="6350841"/>
            <a:ext cx="5159375" cy="247196"/>
          </a:xfrm>
          <a:prstGeom prst="rect">
            <a:avLst/>
          </a:prstGeom>
          <a:solidFill>
            <a:srgbClr val="002C4C"/>
          </a:solidFill>
        </p:spPr>
        <p:txBody>
          <a:bodyPr vert="horz" lIns="91440" tIns="45720" rIns="91440" bIns="45720" rtlCol="0">
            <a:noAutofit/>
          </a:bodyPr>
          <a:lstStyle>
            <a:lvl1pPr indent="0">
              <a:lnSpc>
                <a:spcPct val="90000"/>
              </a:lnSpc>
              <a:spcBef>
                <a:spcPts val="1000"/>
              </a:spcBef>
              <a:buClr>
                <a:schemeClr val="bg2"/>
              </a:buClr>
              <a:buSzPct val="70000"/>
              <a:buFont typeface="Wingdings" panose="05000000000000000000" pitchFamily="2" charset="2"/>
              <a:buNone/>
              <a:defRPr sz="1200" i="1">
                <a:solidFill>
                  <a:schemeClr val="bg1"/>
                </a:solidFill>
                <a:latin typeface="Century Gothic" panose="020B0502020202020204" pitchFamily="34" charset="0"/>
              </a:defRPr>
            </a:lvl1pPr>
            <a:lvl2pPr indent="0">
              <a:lnSpc>
                <a:spcPct val="90000"/>
              </a:lnSpc>
              <a:spcBef>
                <a:spcPts val="500"/>
              </a:spcBef>
              <a:buClr>
                <a:schemeClr val="accent3"/>
              </a:buClr>
              <a:buSzPct val="100000"/>
              <a:buFont typeface="Wingdings 3" panose="05040102010807070707" pitchFamily="18" charset="2"/>
              <a:buNone/>
              <a:defRPr sz="1200" i="1">
                <a:solidFill>
                  <a:schemeClr val="accent3"/>
                </a:solidFill>
                <a:latin typeface="Century Gothic" panose="020B0502020202020204" pitchFamily="34" charset="0"/>
              </a:defRPr>
            </a:lvl2pPr>
            <a:lvl3pPr indent="0">
              <a:lnSpc>
                <a:spcPct val="90000"/>
              </a:lnSpc>
              <a:spcBef>
                <a:spcPts val="500"/>
              </a:spcBef>
              <a:buClr>
                <a:schemeClr val="tx1">
                  <a:lumMod val="65000"/>
                  <a:lumOff val="35000"/>
                </a:schemeClr>
              </a:buClr>
              <a:buFont typeface="Wingdings" panose="05000000000000000000" pitchFamily="2" charset="2"/>
              <a:buNone/>
              <a:defRPr sz="1200" i="1">
                <a:solidFill>
                  <a:schemeClr val="tx1">
                    <a:lumMod val="65000"/>
                    <a:lumOff val="35000"/>
                  </a:schemeClr>
                </a:solidFill>
                <a:latin typeface="Century Gothic" panose="020B0502020202020204" pitchFamily="34" charset="0"/>
              </a:defRPr>
            </a:lvl3pPr>
            <a:lvl4pPr indent="0">
              <a:lnSpc>
                <a:spcPct val="90000"/>
              </a:lnSpc>
              <a:spcBef>
                <a:spcPts val="500"/>
              </a:spcBef>
              <a:buFont typeface="Arial" panose="020B0604020202020204" pitchFamily="34" charset="0"/>
              <a:buNone/>
              <a:defRPr sz="1200" i="1">
                <a:latin typeface="Century Gothic" panose="020B0502020202020204" pitchFamily="34" charset="0"/>
              </a:defRPr>
            </a:lvl4pPr>
            <a:lvl5pPr indent="0">
              <a:lnSpc>
                <a:spcPct val="90000"/>
              </a:lnSpc>
              <a:spcBef>
                <a:spcPts val="500"/>
              </a:spcBef>
              <a:buFont typeface="Arial" panose="020B0604020202020204" pitchFamily="34" charset="0"/>
              <a:buNone/>
              <a:defRPr sz="1200" i="1">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G. Lau et al., ASCO® 2023, Abs #4004</a:t>
            </a:r>
          </a:p>
        </p:txBody>
      </p:sp>
    </p:spTree>
    <p:extLst>
      <p:ext uri="{BB962C8B-B14F-4D97-AF65-F5344CB8AC3E}">
        <p14:creationId xmlns:p14="http://schemas.microsoft.com/office/powerpoint/2010/main" val="1440874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54.7"/>
</p:tagLst>
</file>

<file path=ppt/tags/tag3.xml><?xml version="1.0" encoding="utf-8"?>
<p:tagLst xmlns:a="http://schemas.openxmlformats.org/drawingml/2006/main" xmlns:r="http://schemas.openxmlformats.org/officeDocument/2006/relationships" xmlns:p="http://schemas.openxmlformats.org/presentationml/2006/main">
  <p:tag name="TIMING" val="|29|21.4"/>
</p:tagLst>
</file>

<file path=ppt/tags/tag4.xml><?xml version="1.0" encoding="utf-8"?>
<p:tagLst xmlns:a="http://schemas.openxmlformats.org/drawingml/2006/main" xmlns:r="http://schemas.openxmlformats.org/officeDocument/2006/relationships" xmlns:p="http://schemas.openxmlformats.org/presentationml/2006/main">
  <p:tag name="TIMING" val="|50"/>
</p:tagLst>
</file>

<file path=ppt/theme/theme1.xml><?xml version="1.0" encoding="utf-8"?>
<a:theme xmlns:a="http://schemas.openxmlformats.org/drawingml/2006/main" name="2_DIG">
  <a:themeElements>
    <a:clrScheme name="Personnalisé 13">
      <a:dk1>
        <a:sysClr val="windowText" lastClr="000000"/>
      </a:dk1>
      <a:lt1>
        <a:sysClr val="window" lastClr="FFFFFF"/>
      </a:lt1>
      <a:dk2>
        <a:srgbClr val="3B3838"/>
      </a:dk2>
      <a:lt2>
        <a:srgbClr val="FF7F4D"/>
      </a:lt2>
      <a:accent1>
        <a:srgbClr val="C95E34"/>
      </a:accent1>
      <a:accent2>
        <a:srgbClr val="002D4C"/>
      </a:accent2>
      <a:accent3>
        <a:srgbClr val="005086"/>
      </a:accent3>
      <a:accent4>
        <a:srgbClr val="33CCCC"/>
      </a:accent4>
      <a:accent5>
        <a:srgbClr val="358B5E"/>
      </a:accent5>
      <a:accent6>
        <a:srgbClr val="B25452"/>
      </a:accent6>
      <a:hlink>
        <a:srgbClr val="FF9900"/>
      </a:hlink>
      <a:folHlink>
        <a:srgbClr val="7962A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G">
  <a:themeElements>
    <a:clrScheme name="Personnalisé 13">
      <a:dk1>
        <a:sysClr val="windowText" lastClr="000000"/>
      </a:dk1>
      <a:lt1>
        <a:sysClr val="window" lastClr="FFFFFF"/>
      </a:lt1>
      <a:dk2>
        <a:srgbClr val="3B3838"/>
      </a:dk2>
      <a:lt2>
        <a:srgbClr val="FF7F4D"/>
      </a:lt2>
      <a:accent1>
        <a:srgbClr val="C95E34"/>
      </a:accent1>
      <a:accent2>
        <a:srgbClr val="002D4C"/>
      </a:accent2>
      <a:accent3>
        <a:srgbClr val="005086"/>
      </a:accent3>
      <a:accent4>
        <a:srgbClr val="33CCCC"/>
      </a:accent4>
      <a:accent5>
        <a:srgbClr val="358B5E"/>
      </a:accent5>
      <a:accent6>
        <a:srgbClr val="B25452"/>
      </a:accent6>
      <a:hlink>
        <a:srgbClr val="FF9900"/>
      </a:hlink>
      <a:folHlink>
        <a:srgbClr val="7962A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G">
  <a:themeElements>
    <a:clrScheme name="Personnalisé 13">
      <a:dk1>
        <a:sysClr val="windowText" lastClr="000000"/>
      </a:dk1>
      <a:lt1>
        <a:sysClr val="window" lastClr="FFFFFF"/>
      </a:lt1>
      <a:dk2>
        <a:srgbClr val="3B3838"/>
      </a:dk2>
      <a:lt2>
        <a:srgbClr val="FF7F4D"/>
      </a:lt2>
      <a:accent1>
        <a:srgbClr val="C95E34"/>
      </a:accent1>
      <a:accent2>
        <a:srgbClr val="002D4C"/>
      </a:accent2>
      <a:accent3>
        <a:srgbClr val="005086"/>
      </a:accent3>
      <a:accent4>
        <a:srgbClr val="33CCCC"/>
      </a:accent4>
      <a:accent5>
        <a:srgbClr val="358B5E"/>
      </a:accent5>
      <a:accent6>
        <a:srgbClr val="B25452"/>
      </a:accent6>
      <a:hlink>
        <a:srgbClr val="FF9900"/>
      </a:hlink>
      <a:folHlink>
        <a:srgbClr val="7962A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3_DIG">
  <a:themeElements>
    <a:clrScheme name="Personnalisé 13">
      <a:dk1>
        <a:sysClr val="windowText" lastClr="000000"/>
      </a:dk1>
      <a:lt1>
        <a:sysClr val="window" lastClr="FFFFFF"/>
      </a:lt1>
      <a:dk2>
        <a:srgbClr val="3B3838"/>
      </a:dk2>
      <a:lt2>
        <a:srgbClr val="FF7F4D"/>
      </a:lt2>
      <a:accent1>
        <a:srgbClr val="C95E34"/>
      </a:accent1>
      <a:accent2>
        <a:srgbClr val="002D4C"/>
      </a:accent2>
      <a:accent3>
        <a:srgbClr val="005086"/>
      </a:accent3>
      <a:accent4>
        <a:srgbClr val="33CCCC"/>
      </a:accent4>
      <a:accent5>
        <a:srgbClr val="358B5E"/>
      </a:accent5>
      <a:accent6>
        <a:srgbClr val="B25452"/>
      </a:accent6>
      <a:hlink>
        <a:srgbClr val="FF9900"/>
      </a:hlink>
      <a:folHlink>
        <a:srgbClr val="7962A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hème Offic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4_DIG">
  <a:themeElements>
    <a:clrScheme name="Personnalisé 13">
      <a:dk1>
        <a:sysClr val="windowText" lastClr="000000"/>
      </a:dk1>
      <a:lt1>
        <a:sysClr val="window" lastClr="FFFFFF"/>
      </a:lt1>
      <a:dk2>
        <a:srgbClr val="3B3838"/>
      </a:dk2>
      <a:lt2>
        <a:srgbClr val="FF7F4D"/>
      </a:lt2>
      <a:accent1>
        <a:srgbClr val="C95E34"/>
      </a:accent1>
      <a:accent2>
        <a:srgbClr val="002D4C"/>
      </a:accent2>
      <a:accent3>
        <a:srgbClr val="005086"/>
      </a:accent3>
      <a:accent4>
        <a:srgbClr val="33CCCC"/>
      </a:accent4>
      <a:accent5>
        <a:srgbClr val="358B5E"/>
      </a:accent5>
      <a:accent6>
        <a:srgbClr val="B25452"/>
      </a:accent6>
      <a:hlink>
        <a:srgbClr val="FF9900"/>
      </a:hlink>
      <a:folHlink>
        <a:srgbClr val="7962A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IG">
  <a:themeElements>
    <a:clrScheme name="Personnalisé 13">
      <a:dk1>
        <a:sysClr val="windowText" lastClr="000000"/>
      </a:dk1>
      <a:lt1>
        <a:sysClr val="window" lastClr="FFFFFF"/>
      </a:lt1>
      <a:dk2>
        <a:srgbClr val="3B3838"/>
      </a:dk2>
      <a:lt2>
        <a:srgbClr val="FF7F4D"/>
      </a:lt2>
      <a:accent1>
        <a:srgbClr val="C95E34"/>
      </a:accent1>
      <a:accent2>
        <a:srgbClr val="002D4C"/>
      </a:accent2>
      <a:accent3>
        <a:srgbClr val="005086"/>
      </a:accent3>
      <a:accent4>
        <a:srgbClr val="33CCCC"/>
      </a:accent4>
      <a:accent5>
        <a:srgbClr val="358B5E"/>
      </a:accent5>
      <a:accent6>
        <a:srgbClr val="B25452"/>
      </a:accent6>
      <a:hlink>
        <a:srgbClr val="FF9900"/>
      </a:hlink>
      <a:folHlink>
        <a:srgbClr val="7962A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IG">
  <a:themeElements>
    <a:clrScheme name="Personnalisé 13">
      <a:dk1>
        <a:sysClr val="windowText" lastClr="000000"/>
      </a:dk1>
      <a:lt1>
        <a:sysClr val="window" lastClr="FFFFFF"/>
      </a:lt1>
      <a:dk2>
        <a:srgbClr val="3B3838"/>
      </a:dk2>
      <a:lt2>
        <a:srgbClr val="FF7F4D"/>
      </a:lt2>
      <a:accent1>
        <a:srgbClr val="C95E34"/>
      </a:accent1>
      <a:accent2>
        <a:srgbClr val="002D4C"/>
      </a:accent2>
      <a:accent3>
        <a:srgbClr val="005086"/>
      </a:accent3>
      <a:accent4>
        <a:srgbClr val="33CCCC"/>
      </a:accent4>
      <a:accent5>
        <a:srgbClr val="358B5E"/>
      </a:accent5>
      <a:accent6>
        <a:srgbClr val="B25452"/>
      </a:accent6>
      <a:hlink>
        <a:srgbClr val="FF9900"/>
      </a:hlink>
      <a:folHlink>
        <a:srgbClr val="7962A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DIGESTIF">
    <a:dk1>
      <a:srgbClr val="000000"/>
    </a:dk1>
    <a:lt1>
      <a:srgbClr val="FFFFFF"/>
    </a:lt1>
    <a:dk2>
      <a:srgbClr val="44546A"/>
    </a:dk2>
    <a:lt2>
      <a:srgbClr val="E7E6E6"/>
    </a:lt2>
    <a:accent1>
      <a:srgbClr val="B15303"/>
    </a:accent1>
    <a:accent2>
      <a:srgbClr val="D16922"/>
    </a:accent2>
    <a:accent3>
      <a:srgbClr val="A5A5A5"/>
    </a:accent3>
    <a:accent4>
      <a:srgbClr val="D474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439</TotalTime>
  <Words>4304</Words>
  <Application>Microsoft Office PowerPoint</Application>
  <PresentationFormat>Grand écran</PresentationFormat>
  <Paragraphs>1278</Paragraphs>
  <Slides>52</Slides>
  <Notes>0</Notes>
  <HiddenSlides>0</HiddenSlides>
  <MMClips>0</MMClips>
  <ScaleCrop>false</ScaleCrop>
  <HeadingPairs>
    <vt:vector size="6" baseType="variant">
      <vt:variant>
        <vt:lpstr>Polices utilisées</vt:lpstr>
      </vt:variant>
      <vt:variant>
        <vt:i4>12</vt:i4>
      </vt:variant>
      <vt:variant>
        <vt:lpstr>Thème</vt:lpstr>
      </vt:variant>
      <vt:variant>
        <vt:i4>9</vt:i4>
      </vt:variant>
      <vt:variant>
        <vt:lpstr>Titres des diapositives</vt:lpstr>
      </vt:variant>
      <vt:variant>
        <vt:i4>52</vt:i4>
      </vt:variant>
    </vt:vector>
  </HeadingPairs>
  <TitlesOfParts>
    <vt:vector size="73" baseType="lpstr">
      <vt:lpstr>Arial</vt:lpstr>
      <vt:lpstr>Arial Narrow</vt:lpstr>
      <vt:lpstr>Calibri</vt:lpstr>
      <vt:lpstr>Calibri Light</vt:lpstr>
      <vt:lpstr>Century Gothic</vt:lpstr>
      <vt:lpstr>geneve</vt:lpstr>
      <vt:lpstr>Gordita</vt:lpstr>
      <vt:lpstr>Gordita Light</vt:lpstr>
      <vt:lpstr>Times New Roman</vt:lpstr>
      <vt:lpstr>Wingdings</vt:lpstr>
      <vt:lpstr>Wingdings 3</vt:lpstr>
      <vt:lpstr>ヒラギノ角ゴ Pro W3</vt:lpstr>
      <vt:lpstr>2_DIG</vt:lpstr>
      <vt:lpstr>DIG</vt:lpstr>
      <vt:lpstr>1_DIG</vt:lpstr>
      <vt:lpstr>Thème Office</vt:lpstr>
      <vt:lpstr>3_DIG</vt:lpstr>
      <vt:lpstr>1_Thème Office</vt:lpstr>
      <vt:lpstr>4_DIG</vt:lpstr>
      <vt:lpstr>5_DIG</vt:lpstr>
      <vt:lpstr>6_DIG</vt:lpstr>
      <vt:lpstr>Présentation PowerPoint</vt:lpstr>
      <vt:lpstr>Présentation PowerPoint</vt:lpstr>
      <vt:lpstr>Présentation PowerPoint</vt:lpstr>
      <vt:lpstr>Immunothérapie en adjuvant ? IMbrave050</vt:lpstr>
      <vt:lpstr>IMbrave050 : Résultats</vt:lpstr>
      <vt:lpstr>Immunothérapie en association aux traitements intra-artériels ?</vt:lpstr>
      <vt:lpstr>Nouvelles immunothérapies ? MORPHEUS</vt:lpstr>
      <vt:lpstr>Nouvelles immunothérapies ? MORPHEUS</vt:lpstr>
      <vt:lpstr>Analyses complémentaires de l’essai HIMALAYA</vt:lpstr>
      <vt:lpstr>Présentation PowerPoint</vt:lpstr>
      <vt:lpstr>STRIDE données à 4 ans</vt:lpstr>
      <vt:lpstr>Présentation PowerPoint</vt:lpstr>
      <vt:lpstr>Liens d’intérêts</vt:lpstr>
      <vt:lpstr>Présentation PowerPoint</vt:lpstr>
      <vt:lpstr>Présentation PowerPoint</vt:lpstr>
      <vt:lpstr>Présentation PowerPoint</vt:lpstr>
      <vt:lpstr>Présentation PowerPoint</vt:lpstr>
      <vt:lpstr>Présentation PowerPoint</vt:lpstr>
      <vt:lpstr>Présentation PowerPoint</vt:lpstr>
      <vt:lpstr>Atezolizumab + bévacizumab vs surveillance Survie sans récidive (revue indépendante)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Histoire de la Maladie </vt:lpstr>
      <vt:lpstr>Histoire de la Maladie </vt:lpstr>
      <vt:lpstr>Histoire de la Maladie </vt:lpstr>
      <vt:lpstr>Question 1 </vt:lpstr>
      <vt:lpstr>Réponse 1 </vt:lpstr>
      <vt:lpstr>BCLC-B </vt:lpstr>
      <vt:lpstr>Histoire de la Maladie </vt:lpstr>
      <vt:lpstr>Question 2  </vt:lpstr>
      <vt:lpstr>Réponse 2  </vt:lpstr>
      <vt:lpstr>Quel traitement de L1 </vt:lpstr>
      <vt:lpstr>Quel traitement de L1 </vt:lpstr>
      <vt:lpstr>Quel traitement de L1 </vt:lpstr>
      <vt:lpstr>Histoire de la Maladie </vt:lpstr>
      <vt:lpstr>Question 3  </vt:lpstr>
      <vt:lpstr>Réponse 3  </vt:lpstr>
      <vt:lpstr>Evaluation de la réponse </vt:lpstr>
      <vt:lpstr>Question 4 </vt:lpstr>
      <vt:lpstr>Réponse 4 </vt:lpstr>
      <vt:lpstr>Toxicité immuno-induite et efficacité (HIMALAYA) </vt:lpstr>
      <vt:lpstr>Histoire de la Maladie </vt:lpstr>
    </vt:vector>
  </TitlesOfParts>
  <Company>Centre Eugène Marquis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BAGOT Océane</dc:creator>
  <cp:lastModifiedBy>Nathalie PIPAUD</cp:lastModifiedBy>
  <cp:revision>56</cp:revision>
  <dcterms:created xsi:type="dcterms:W3CDTF">2017-08-29T13:57:58Z</dcterms:created>
  <dcterms:modified xsi:type="dcterms:W3CDTF">2023-12-18T16:03:56Z</dcterms:modified>
</cp:coreProperties>
</file>