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4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  <p:sldMasterId id="2147483788" r:id="rId2"/>
    <p:sldMasterId id="2147483814" r:id="rId3"/>
  </p:sldMasterIdLst>
  <p:notesMasterIdLst>
    <p:notesMasterId r:id="rId60"/>
  </p:notesMasterIdLst>
  <p:sldIdLst>
    <p:sldId id="286" r:id="rId4"/>
    <p:sldId id="725" r:id="rId5"/>
    <p:sldId id="726" r:id="rId6"/>
    <p:sldId id="727" r:id="rId7"/>
    <p:sldId id="728" r:id="rId8"/>
    <p:sldId id="729" r:id="rId9"/>
    <p:sldId id="730" r:id="rId10"/>
    <p:sldId id="731" r:id="rId11"/>
    <p:sldId id="732" r:id="rId12"/>
    <p:sldId id="733" r:id="rId13"/>
    <p:sldId id="734" r:id="rId14"/>
    <p:sldId id="735" r:id="rId15"/>
    <p:sldId id="736" r:id="rId16"/>
    <p:sldId id="784" r:id="rId17"/>
    <p:sldId id="738" r:id="rId18"/>
    <p:sldId id="739" r:id="rId19"/>
    <p:sldId id="740" r:id="rId20"/>
    <p:sldId id="785" r:id="rId21"/>
    <p:sldId id="742" r:id="rId22"/>
    <p:sldId id="743" r:id="rId23"/>
    <p:sldId id="744" r:id="rId24"/>
    <p:sldId id="745" r:id="rId25"/>
    <p:sldId id="746" r:id="rId26"/>
    <p:sldId id="749" r:id="rId27"/>
    <p:sldId id="786" r:id="rId28"/>
    <p:sldId id="751" r:id="rId29"/>
    <p:sldId id="752" r:id="rId30"/>
    <p:sldId id="753" r:id="rId31"/>
    <p:sldId id="754" r:id="rId32"/>
    <p:sldId id="756" r:id="rId33"/>
    <p:sldId id="757" r:id="rId34"/>
    <p:sldId id="758" r:id="rId35"/>
    <p:sldId id="759" r:id="rId36"/>
    <p:sldId id="760" r:id="rId37"/>
    <p:sldId id="761" r:id="rId38"/>
    <p:sldId id="762" r:id="rId39"/>
    <p:sldId id="763" r:id="rId40"/>
    <p:sldId id="764" r:id="rId41"/>
    <p:sldId id="765" r:id="rId42"/>
    <p:sldId id="766" r:id="rId43"/>
    <p:sldId id="767" r:id="rId44"/>
    <p:sldId id="768" r:id="rId45"/>
    <p:sldId id="769" r:id="rId46"/>
    <p:sldId id="770" r:id="rId47"/>
    <p:sldId id="771" r:id="rId48"/>
    <p:sldId id="772" r:id="rId49"/>
    <p:sldId id="773" r:id="rId50"/>
    <p:sldId id="774" r:id="rId51"/>
    <p:sldId id="775" r:id="rId52"/>
    <p:sldId id="776" r:id="rId53"/>
    <p:sldId id="777" r:id="rId54"/>
    <p:sldId id="778" r:id="rId55"/>
    <p:sldId id="779" r:id="rId56"/>
    <p:sldId id="780" r:id="rId57"/>
    <p:sldId id="781" r:id="rId58"/>
    <p:sldId id="782" r:id="rId5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4C"/>
    <a:srgbClr val="347049"/>
    <a:srgbClr val="46B84E"/>
    <a:srgbClr val="A9791E"/>
    <a:srgbClr val="9898A2"/>
    <a:srgbClr val="304BA1"/>
    <a:srgbClr val="4694CA"/>
    <a:srgbClr val="16F4FF"/>
    <a:srgbClr val="8CDE93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8" autoAdjust="0"/>
    <p:restoredTop sz="95807"/>
  </p:normalViewPr>
  <p:slideViewPr>
    <p:cSldViewPr snapToGrid="0" snapToObjects="1">
      <p:cViewPr varScale="1">
        <p:scale>
          <a:sx n="78" d="100"/>
          <a:sy n="78" d="100"/>
        </p:scale>
        <p:origin x="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06593349645874E-2"/>
          <c:y val="2.844891479484366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3A5-A043-90AB-F777F4546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4802400"/>
        <c:axId val="333520536"/>
      </c:scatterChart>
      <c:valAx>
        <c:axId val="384802400"/>
        <c:scaling>
          <c:orientation val="minMax"/>
          <c:max val="12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333520536"/>
        <c:crosses val="autoZero"/>
        <c:crossBetween val="midCat"/>
        <c:majorUnit val="10"/>
      </c:valAx>
      <c:valAx>
        <c:axId val="333520536"/>
        <c:scaling>
          <c:orientation val="minMax"/>
          <c:max val="1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384802400"/>
        <c:crosses val="autoZero"/>
        <c:crossBetween val="midCat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9B5-E845-BC1C-25BA73A3C6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2711296"/>
        <c:axId val="332714432"/>
      </c:scatterChart>
      <c:valAx>
        <c:axId val="332711296"/>
        <c:scaling>
          <c:orientation val="minMax"/>
          <c:max val="5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r-FR"/>
          </a:p>
        </c:txPr>
        <c:crossAx val="332714432"/>
        <c:crosses val="autoZero"/>
        <c:crossBetween val="midCat"/>
        <c:majorUnit val="1"/>
      </c:valAx>
      <c:valAx>
        <c:axId val="33271443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r-FR"/>
          </a:p>
        </c:txPr>
        <c:crossAx val="332711296"/>
        <c:crosses val="autoZero"/>
        <c:crossBetween val="midCat"/>
        <c:majorUnit val="2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9B5-E845-BC1C-25BA73A3C6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2712080"/>
        <c:axId val="332710904"/>
      </c:scatterChart>
      <c:valAx>
        <c:axId val="332712080"/>
        <c:scaling>
          <c:orientation val="minMax"/>
          <c:max val="5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r-FR"/>
          </a:p>
        </c:txPr>
        <c:crossAx val="332710904"/>
        <c:crosses val="autoZero"/>
        <c:crossBetween val="midCat"/>
        <c:majorUnit val="1"/>
      </c:valAx>
      <c:valAx>
        <c:axId val="332710904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r-FR"/>
          </a:p>
        </c:txPr>
        <c:crossAx val="332712080"/>
        <c:crosses val="autoZero"/>
        <c:crossBetween val="midCat"/>
        <c:majorUnit val="2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094457977084021E-2"/>
          <c:y val="6.8631426632362116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C79-4892-9A0A-29E91D765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8834864"/>
        <c:axId val="388835648"/>
      </c:scatterChart>
      <c:valAx>
        <c:axId val="388834864"/>
        <c:scaling>
          <c:orientation val="minMax"/>
          <c:max val="108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388835648"/>
        <c:crosses val="autoZero"/>
        <c:crossBetween val="midCat"/>
        <c:majorUnit val="12"/>
      </c:valAx>
      <c:valAx>
        <c:axId val="388835648"/>
        <c:scaling>
          <c:orientation val="minMax"/>
          <c:max val="1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388834864"/>
        <c:crosses val="autoZero"/>
        <c:crossBetween val="midCat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5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9277311249362"/>
          <c:y val="6.2606684817593405E-2"/>
          <c:w val="0.84752178149981205"/>
          <c:h val="0.8317260902869899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DC6-CF48-900C-E9C1113742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2712472"/>
        <c:axId val="332713256"/>
      </c:scatterChart>
      <c:valAx>
        <c:axId val="332712472"/>
        <c:scaling>
          <c:orientation val="minMax"/>
          <c:max val="6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32713256"/>
        <c:crosses val="autoZero"/>
        <c:crossBetween val="midCat"/>
        <c:majorUnit val="3"/>
      </c:valAx>
      <c:valAx>
        <c:axId val="332713256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1050" b="0" i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Patients</a:t>
                </a:r>
                <a:r>
                  <a:rPr lang="en-US" sz="1050" b="0" i="0" baseline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who survived (</a:t>
                </a:r>
                <a:r>
                  <a:rPr lang="en-US" sz="1050" b="0" i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%)</a:t>
                </a:r>
              </a:p>
            </c:rich>
          </c:tx>
          <c:layout>
            <c:manualLayout>
              <c:xMode val="edge"/>
              <c:yMode val="edge"/>
              <c:x val="1.93272727027437E-2"/>
              <c:y val="0.231409241686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32712472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9277311249362"/>
          <c:y val="6.2606684817593405E-2"/>
          <c:w val="0.84752178149981205"/>
          <c:h val="0.8317260902869899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6C0-4F7C-A537-EFFADB205F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3935408"/>
        <c:axId val="393930704"/>
      </c:scatterChart>
      <c:valAx>
        <c:axId val="393935408"/>
        <c:scaling>
          <c:orientation val="minMax"/>
          <c:max val="48"/>
          <c:min val="0"/>
        </c:scaling>
        <c:delete val="1"/>
        <c:axPos val="b"/>
        <c:numFmt formatCode="General" sourceLinked="1"/>
        <c:majorTickMark val="none"/>
        <c:minorTickMark val="none"/>
        <c:tickLblPos val="nextTo"/>
        <c:crossAx val="393930704"/>
        <c:crosses val="autoZero"/>
        <c:crossBetween val="midCat"/>
        <c:majorUnit val="6"/>
        <c:minorUnit val="5"/>
      </c:valAx>
      <c:valAx>
        <c:axId val="393930704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93935408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fr-FR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256-4147-ACFC-707A9A61A7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7143448"/>
        <c:axId val="397140312"/>
      </c:scatterChart>
      <c:valAx>
        <c:axId val="397143448"/>
        <c:scaling>
          <c:orientation val="minMax"/>
          <c:max val="5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pPr>
            <a:endParaRPr lang="fr-FR"/>
          </a:p>
        </c:txPr>
        <c:crossAx val="397140312"/>
        <c:crosses val="autoZero"/>
        <c:crossBetween val="midCat"/>
      </c:valAx>
      <c:valAx>
        <c:axId val="39714031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pPr>
            <a:endParaRPr lang="fr-FR"/>
          </a:p>
        </c:txPr>
        <c:crossAx val="397143448"/>
        <c:crosses val="autoZero"/>
        <c:crossBetween val="midCat"/>
        <c:majorUnit val="2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0.54134</cdr:x>
      <cdr:y>0.53393</cdr:y>
    </cdr:from>
    <cdr:to>
      <cdr:x>0.55182</cdr:x>
      <cdr:y>0.55388</cdr:y>
    </cdr:to>
    <cdr:sp macro="" textlink="">
      <cdr:nvSpPr>
        <cdr:cNvPr id="2" name="Ellipse 1"/>
        <cdr:cNvSpPr/>
      </cdr:nvSpPr>
      <cdr:spPr>
        <a:xfrm xmlns:a="http://schemas.openxmlformats.org/drawingml/2006/main">
          <a:off x="2360811" y="2025044"/>
          <a:ext cx="45719" cy="7564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rgbClr val="FF7F4D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/>
        </a:p>
      </cdr:txBody>
    </cdr:sp>
  </cdr:relSizeAnchor>
  <cdr:relSizeAnchor xmlns:cdr="http://schemas.openxmlformats.org/drawingml/2006/chartDrawing">
    <cdr:from>
      <cdr:x>0.73398</cdr:x>
      <cdr:y>0.63784</cdr:y>
    </cdr:from>
    <cdr:to>
      <cdr:x>0.74446</cdr:x>
      <cdr:y>0.65778</cdr:y>
    </cdr:to>
    <cdr:sp macro="" textlink="">
      <cdr:nvSpPr>
        <cdr:cNvPr id="3" name="Ellipse 2"/>
        <cdr:cNvSpPr/>
      </cdr:nvSpPr>
      <cdr:spPr>
        <a:xfrm xmlns:a="http://schemas.openxmlformats.org/drawingml/2006/main">
          <a:off x="3200917" y="2419123"/>
          <a:ext cx="45719" cy="7564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rgbClr val="FF7F4D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/>
        </a:p>
      </cdr:txBody>
    </cdr:sp>
  </cdr:relSizeAnchor>
  <cdr:relSizeAnchor xmlns:cdr="http://schemas.openxmlformats.org/drawingml/2006/chartDrawing">
    <cdr:from>
      <cdr:x>0.68957</cdr:x>
      <cdr:y>0.61944</cdr:y>
    </cdr:from>
    <cdr:to>
      <cdr:x>0.70005</cdr:x>
      <cdr:y>0.63938</cdr:y>
    </cdr:to>
    <cdr:sp macro="" textlink="">
      <cdr:nvSpPr>
        <cdr:cNvPr id="4" name="Ellipse 3"/>
        <cdr:cNvSpPr/>
      </cdr:nvSpPr>
      <cdr:spPr>
        <a:xfrm xmlns:a="http://schemas.openxmlformats.org/drawingml/2006/main">
          <a:off x="3007243" y="2349342"/>
          <a:ext cx="45719" cy="7564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rgbClr val="FF7F4D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/>
        </a:p>
      </cdr:txBody>
    </cdr:sp>
  </cdr:relSizeAnchor>
  <cdr:relSizeAnchor xmlns:cdr="http://schemas.openxmlformats.org/drawingml/2006/chartDrawing">
    <cdr:from>
      <cdr:x>0.47424</cdr:x>
      <cdr:y>0.49006</cdr:y>
    </cdr:from>
    <cdr:to>
      <cdr:x>0.48472</cdr:x>
      <cdr:y>0.51</cdr:y>
    </cdr:to>
    <cdr:sp macro="" textlink="">
      <cdr:nvSpPr>
        <cdr:cNvPr id="5" name="Ellipse 4"/>
        <cdr:cNvSpPr/>
      </cdr:nvSpPr>
      <cdr:spPr>
        <a:xfrm xmlns:a="http://schemas.openxmlformats.org/drawingml/2006/main">
          <a:off x="2068175" y="1858637"/>
          <a:ext cx="45719" cy="7564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rgbClr val="FF7F4D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/>
        </a:p>
      </cdr:txBody>
    </cdr:sp>
  </cdr:relSizeAnchor>
  <cdr:relSizeAnchor xmlns:cdr="http://schemas.openxmlformats.org/drawingml/2006/chartDrawing">
    <cdr:from>
      <cdr:x>0.43714</cdr:x>
      <cdr:y>0.48674</cdr:y>
    </cdr:from>
    <cdr:to>
      <cdr:x>0.44762</cdr:x>
      <cdr:y>0.50668</cdr:y>
    </cdr:to>
    <cdr:sp macro="" textlink="">
      <cdr:nvSpPr>
        <cdr:cNvPr id="6" name="Ellipse 5"/>
        <cdr:cNvSpPr/>
      </cdr:nvSpPr>
      <cdr:spPr>
        <a:xfrm xmlns:a="http://schemas.openxmlformats.org/drawingml/2006/main">
          <a:off x="1906378" y="1846037"/>
          <a:ext cx="45719" cy="7564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rgbClr val="FF7F4D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/>
        </a:p>
      </cdr:txBody>
    </cdr:sp>
  </cdr:relSizeAnchor>
  <cdr:relSizeAnchor xmlns:cdr="http://schemas.openxmlformats.org/drawingml/2006/chartDrawing">
    <cdr:from>
      <cdr:x>0.42316</cdr:x>
      <cdr:y>0.46848</cdr:y>
    </cdr:from>
    <cdr:to>
      <cdr:x>0.43364</cdr:x>
      <cdr:y>0.48843</cdr:y>
    </cdr:to>
    <cdr:sp macro="" textlink="">
      <cdr:nvSpPr>
        <cdr:cNvPr id="7" name="Ellipse 6"/>
        <cdr:cNvSpPr/>
      </cdr:nvSpPr>
      <cdr:spPr>
        <a:xfrm xmlns:a="http://schemas.openxmlformats.org/drawingml/2006/main">
          <a:off x="1845419" y="1776803"/>
          <a:ext cx="45719" cy="7564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rgbClr val="FF7F4D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/>
        </a:p>
      </cdr:txBody>
    </cdr:sp>
  </cdr:relSizeAnchor>
  <cdr:relSizeAnchor xmlns:cdr="http://schemas.openxmlformats.org/drawingml/2006/chartDrawing">
    <cdr:from>
      <cdr:x>0.29746</cdr:x>
      <cdr:y>0.14513</cdr:y>
    </cdr:from>
    <cdr:to>
      <cdr:x>0.30794</cdr:x>
      <cdr:y>0.16508</cdr:y>
    </cdr:to>
    <cdr:sp macro="" textlink="">
      <cdr:nvSpPr>
        <cdr:cNvPr id="8" name="Ellipse 7"/>
        <cdr:cNvSpPr/>
      </cdr:nvSpPr>
      <cdr:spPr>
        <a:xfrm xmlns:a="http://schemas.openxmlformats.org/drawingml/2006/main">
          <a:off x="1297227" y="550445"/>
          <a:ext cx="45719" cy="7564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/>
        </a:p>
      </cdr:txBody>
    </cdr:sp>
  </cdr:relSizeAnchor>
  <cdr:relSizeAnchor xmlns:cdr="http://schemas.openxmlformats.org/drawingml/2006/chartDrawing">
    <cdr:from>
      <cdr:x>0.77643</cdr:x>
      <cdr:y>0.5775</cdr:y>
    </cdr:from>
    <cdr:to>
      <cdr:x>0.78691</cdr:x>
      <cdr:y>0.59744</cdr:y>
    </cdr:to>
    <cdr:sp macro="" textlink="">
      <cdr:nvSpPr>
        <cdr:cNvPr id="9" name="Ellipse 8"/>
        <cdr:cNvSpPr/>
      </cdr:nvSpPr>
      <cdr:spPr>
        <a:xfrm xmlns:a="http://schemas.openxmlformats.org/drawingml/2006/main">
          <a:off x="3386039" y="2190281"/>
          <a:ext cx="45719" cy="7564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/>
        </a:p>
      </cdr:txBody>
    </cdr:sp>
  </cdr:relSizeAnchor>
  <cdr:relSizeAnchor xmlns:cdr="http://schemas.openxmlformats.org/drawingml/2006/chartDrawing">
    <cdr:from>
      <cdr:x>0.39504</cdr:x>
      <cdr:y>0.27387</cdr:y>
    </cdr:from>
    <cdr:to>
      <cdr:x>0.40552</cdr:x>
      <cdr:y>0.29382</cdr:y>
    </cdr:to>
    <cdr:sp macro="" textlink="">
      <cdr:nvSpPr>
        <cdr:cNvPr id="10" name="Ellipse 9"/>
        <cdr:cNvSpPr/>
      </cdr:nvSpPr>
      <cdr:spPr>
        <a:xfrm xmlns:a="http://schemas.openxmlformats.org/drawingml/2006/main">
          <a:off x="1722790" y="1038714"/>
          <a:ext cx="45719" cy="7564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/>
        </a:p>
      </cdr:txBody>
    </cdr:sp>
  </cdr:relSizeAnchor>
  <cdr:relSizeAnchor xmlns:cdr="http://schemas.openxmlformats.org/drawingml/2006/chartDrawing">
    <cdr:from>
      <cdr:x>0.22508</cdr:x>
      <cdr:y>0.07591</cdr:y>
    </cdr:from>
    <cdr:to>
      <cdr:x>0.23556</cdr:x>
      <cdr:y>0.09586</cdr:y>
    </cdr:to>
    <cdr:sp macro="" textlink="">
      <cdr:nvSpPr>
        <cdr:cNvPr id="14" name="Ellipse 13"/>
        <cdr:cNvSpPr/>
      </cdr:nvSpPr>
      <cdr:spPr>
        <a:xfrm xmlns:a="http://schemas.openxmlformats.org/drawingml/2006/main">
          <a:off x="981589" y="287910"/>
          <a:ext cx="45719" cy="7564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0.02311</cdr:x>
      <cdr:y>3.69369E-7</cdr:y>
    </cdr:from>
    <cdr:to>
      <cdr:x>0.08581</cdr:x>
      <cdr:y>0.88211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85828" y="1"/>
          <a:ext cx="232895" cy="23881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0.08588</cdr:x>
      <cdr:y>0.06929</cdr:y>
    </cdr:from>
    <cdr:to>
      <cdr:x>0.93683</cdr:x>
      <cdr:y>0.69599</cdr:y>
    </cdr:to>
    <cdr:sp macro="" textlink="">
      <cdr:nvSpPr>
        <cdr:cNvPr id="4" name="Forme libre : forme 3">
          <a:extLst xmlns:a="http://schemas.openxmlformats.org/drawingml/2006/main">
            <a:ext uri="{FF2B5EF4-FFF2-40B4-BE49-F238E27FC236}">
              <a16:creationId xmlns="" xmlns:a16="http://schemas.microsoft.com/office/drawing/2014/main" id="{7F5BE998-3473-CFB4-F0C8-4F4E8461F635}"/>
            </a:ext>
          </a:extLst>
        </cdr:cNvPr>
        <cdr:cNvSpPr/>
      </cdr:nvSpPr>
      <cdr:spPr>
        <a:xfrm xmlns:a="http://schemas.openxmlformats.org/drawingml/2006/main">
          <a:off x="533399" y="175389"/>
          <a:ext cx="5285509" cy="1586345"/>
        </a:xfrm>
        <a:custGeom xmlns:a="http://schemas.openxmlformats.org/drawingml/2006/main">
          <a:avLst/>
          <a:gdLst>
            <a:gd name="connsiteX0" fmla="*/ 5285509 w 5285509"/>
            <a:gd name="connsiteY0" fmla="*/ 1586345 h 1586345"/>
            <a:gd name="connsiteX1" fmla="*/ 3858491 w 5285509"/>
            <a:gd name="connsiteY1" fmla="*/ 1586345 h 1586345"/>
            <a:gd name="connsiteX2" fmla="*/ 3858491 w 5285509"/>
            <a:gd name="connsiteY2" fmla="*/ 1530927 h 1586345"/>
            <a:gd name="connsiteX3" fmla="*/ 3782291 w 5285509"/>
            <a:gd name="connsiteY3" fmla="*/ 1524000 h 1586345"/>
            <a:gd name="connsiteX4" fmla="*/ 3775364 w 5285509"/>
            <a:gd name="connsiteY4" fmla="*/ 1482436 h 1586345"/>
            <a:gd name="connsiteX5" fmla="*/ 3719946 w 5285509"/>
            <a:gd name="connsiteY5" fmla="*/ 1475509 h 1586345"/>
            <a:gd name="connsiteX6" fmla="*/ 3726873 w 5285509"/>
            <a:gd name="connsiteY6" fmla="*/ 1420091 h 1586345"/>
            <a:gd name="connsiteX7" fmla="*/ 3650673 w 5285509"/>
            <a:gd name="connsiteY7" fmla="*/ 1420091 h 1586345"/>
            <a:gd name="connsiteX8" fmla="*/ 3622964 w 5285509"/>
            <a:gd name="connsiteY8" fmla="*/ 1309254 h 1586345"/>
            <a:gd name="connsiteX9" fmla="*/ 3519055 w 5285509"/>
            <a:gd name="connsiteY9" fmla="*/ 1309254 h 1586345"/>
            <a:gd name="connsiteX10" fmla="*/ 3491346 w 5285509"/>
            <a:gd name="connsiteY10" fmla="*/ 1302327 h 1586345"/>
            <a:gd name="connsiteX11" fmla="*/ 3463637 w 5285509"/>
            <a:gd name="connsiteY11" fmla="*/ 1267691 h 1586345"/>
            <a:gd name="connsiteX12" fmla="*/ 3373582 w 5285509"/>
            <a:gd name="connsiteY12" fmla="*/ 1260764 h 1586345"/>
            <a:gd name="connsiteX13" fmla="*/ 3345873 w 5285509"/>
            <a:gd name="connsiteY13" fmla="*/ 1205345 h 1586345"/>
            <a:gd name="connsiteX14" fmla="*/ 3235037 w 5285509"/>
            <a:gd name="connsiteY14" fmla="*/ 1212273 h 1586345"/>
            <a:gd name="connsiteX15" fmla="*/ 3235037 w 5285509"/>
            <a:gd name="connsiteY15" fmla="*/ 1163782 h 1586345"/>
            <a:gd name="connsiteX16" fmla="*/ 2923309 w 5285509"/>
            <a:gd name="connsiteY16" fmla="*/ 1191491 h 1586345"/>
            <a:gd name="connsiteX17" fmla="*/ 2784764 w 5285509"/>
            <a:gd name="connsiteY17" fmla="*/ 1066800 h 1586345"/>
            <a:gd name="connsiteX18" fmla="*/ 2632364 w 5285509"/>
            <a:gd name="connsiteY18" fmla="*/ 1066800 h 1586345"/>
            <a:gd name="connsiteX19" fmla="*/ 2507673 w 5285509"/>
            <a:gd name="connsiteY19" fmla="*/ 990600 h 1586345"/>
            <a:gd name="connsiteX20" fmla="*/ 2479964 w 5285509"/>
            <a:gd name="connsiteY20" fmla="*/ 990600 h 1586345"/>
            <a:gd name="connsiteX21" fmla="*/ 2369127 w 5285509"/>
            <a:gd name="connsiteY21" fmla="*/ 921327 h 1586345"/>
            <a:gd name="connsiteX22" fmla="*/ 2286000 w 5285509"/>
            <a:gd name="connsiteY22" fmla="*/ 914400 h 1586345"/>
            <a:gd name="connsiteX23" fmla="*/ 2119746 w 5285509"/>
            <a:gd name="connsiteY23" fmla="*/ 817418 h 1586345"/>
            <a:gd name="connsiteX24" fmla="*/ 2036618 w 5285509"/>
            <a:gd name="connsiteY24" fmla="*/ 789709 h 1586345"/>
            <a:gd name="connsiteX25" fmla="*/ 1614055 w 5285509"/>
            <a:gd name="connsiteY25" fmla="*/ 616527 h 1586345"/>
            <a:gd name="connsiteX26" fmla="*/ 1475509 w 5285509"/>
            <a:gd name="connsiteY26" fmla="*/ 581891 h 1586345"/>
            <a:gd name="connsiteX27" fmla="*/ 1316182 w 5285509"/>
            <a:gd name="connsiteY27" fmla="*/ 540327 h 1586345"/>
            <a:gd name="connsiteX28" fmla="*/ 1295400 w 5285509"/>
            <a:gd name="connsiteY28" fmla="*/ 477982 h 1586345"/>
            <a:gd name="connsiteX29" fmla="*/ 1156855 w 5285509"/>
            <a:gd name="connsiteY29" fmla="*/ 394854 h 1586345"/>
            <a:gd name="connsiteX30" fmla="*/ 1004455 w 5285509"/>
            <a:gd name="connsiteY30" fmla="*/ 394854 h 1586345"/>
            <a:gd name="connsiteX31" fmla="*/ 914400 w 5285509"/>
            <a:gd name="connsiteY31" fmla="*/ 304800 h 1586345"/>
            <a:gd name="connsiteX32" fmla="*/ 838200 w 5285509"/>
            <a:gd name="connsiteY32" fmla="*/ 277091 h 1586345"/>
            <a:gd name="connsiteX33" fmla="*/ 713509 w 5285509"/>
            <a:gd name="connsiteY33" fmla="*/ 228600 h 1586345"/>
            <a:gd name="connsiteX34" fmla="*/ 554182 w 5285509"/>
            <a:gd name="connsiteY34" fmla="*/ 152400 h 1586345"/>
            <a:gd name="connsiteX35" fmla="*/ 401782 w 5285509"/>
            <a:gd name="connsiteY35" fmla="*/ 131618 h 1586345"/>
            <a:gd name="connsiteX36" fmla="*/ 332509 w 5285509"/>
            <a:gd name="connsiteY36" fmla="*/ 62345 h 1586345"/>
            <a:gd name="connsiteX37" fmla="*/ 0 w 5285509"/>
            <a:gd name="connsiteY37" fmla="*/ 0 h 1586345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  <a:cxn ang="0">
              <a:pos x="connsiteX15" y="connsiteY15"/>
            </a:cxn>
            <a:cxn ang="0">
              <a:pos x="connsiteX16" y="connsiteY16"/>
            </a:cxn>
            <a:cxn ang="0">
              <a:pos x="connsiteX17" y="connsiteY17"/>
            </a:cxn>
            <a:cxn ang="0">
              <a:pos x="connsiteX18" y="connsiteY18"/>
            </a:cxn>
            <a:cxn ang="0">
              <a:pos x="connsiteX19" y="connsiteY19"/>
            </a:cxn>
            <a:cxn ang="0">
              <a:pos x="connsiteX20" y="connsiteY20"/>
            </a:cxn>
            <a:cxn ang="0">
              <a:pos x="connsiteX21" y="connsiteY21"/>
            </a:cxn>
            <a:cxn ang="0">
              <a:pos x="connsiteX22" y="connsiteY22"/>
            </a:cxn>
            <a:cxn ang="0">
              <a:pos x="connsiteX23" y="connsiteY23"/>
            </a:cxn>
            <a:cxn ang="0">
              <a:pos x="connsiteX24" y="connsiteY24"/>
            </a:cxn>
            <a:cxn ang="0">
              <a:pos x="connsiteX25" y="connsiteY25"/>
            </a:cxn>
            <a:cxn ang="0">
              <a:pos x="connsiteX26" y="connsiteY26"/>
            </a:cxn>
            <a:cxn ang="0">
              <a:pos x="connsiteX27" y="connsiteY27"/>
            </a:cxn>
            <a:cxn ang="0">
              <a:pos x="connsiteX28" y="connsiteY28"/>
            </a:cxn>
            <a:cxn ang="0">
              <a:pos x="connsiteX29" y="connsiteY29"/>
            </a:cxn>
            <a:cxn ang="0">
              <a:pos x="connsiteX30" y="connsiteY30"/>
            </a:cxn>
            <a:cxn ang="0">
              <a:pos x="connsiteX31" y="connsiteY31"/>
            </a:cxn>
            <a:cxn ang="0">
              <a:pos x="connsiteX32" y="connsiteY32"/>
            </a:cxn>
            <a:cxn ang="0">
              <a:pos x="connsiteX33" y="connsiteY33"/>
            </a:cxn>
            <a:cxn ang="0">
              <a:pos x="connsiteX34" y="connsiteY34"/>
            </a:cxn>
            <a:cxn ang="0">
              <a:pos x="connsiteX35" y="connsiteY35"/>
            </a:cxn>
            <a:cxn ang="0">
              <a:pos x="connsiteX36" y="connsiteY36"/>
            </a:cxn>
            <a:cxn ang="0">
              <a:pos x="connsiteX37" y="connsiteY37"/>
            </a:cxn>
          </a:cxnLst>
          <a:rect l="l" t="t" r="r" b="b"/>
          <a:pathLst>
            <a:path w="5285509" h="1586345">
              <a:moveTo>
                <a:pt x="5285509" y="1586345"/>
              </a:moveTo>
              <a:lnTo>
                <a:pt x="3858491" y="1586345"/>
              </a:lnTo>
              <a:lnTo>
                <a:pt x="3858491" y="1530927"/>
              </a:lnTo>
              <a:lnTo>
                <a:pt x="3782291" y="1524000"/>
              </a:lnTo>
              <a:lnTo>
                <a:pt x="3775364" y="1482436"/>
              </a:lnTo>
              <a:lnTo>
                <a:pt x="3719946" y="1475509"/>
              </a:lnTo>
              <a:lnTo>
                <a:pt x="3726873" y="1420091"/>
              </a:lnTo>
              <a:lnTo>
                <a:pt x="3650673" y="1420091"/>
              </a:lnTo>
              <a:lnTo>
                <a:pt x="3622964" y="1309254"/>
              </a:lnTo>
              <a:lnTo>
                <a:pt x="3519055" y="1309254"/>
              </a:lnTo>
              <a:lnTo>
                <a:pt x="3491346" y="1302327"/>
              </a:lnTo>
              <a:lnTo>
                <a:pt x="3463637" y="1267691"/>
              </a:lnTo>
              <a:lnTo>
                <a:pt x="3373582" y="1260764"/>
              </a:lnTo>
              <a:lnTo>
                <a:pt x="3345873" y="1205345"/>
              </a:lnTo>
              <a:lnTo>
                <a:pt x="3235037" y="1212273"/>
              </a:lnTo>
              <a:lnTo>
                <a:pt x="3235037" y="1163782"/>
              </a:lnTo>
              <a:lnTo>
                <a:pt x="2923309" y="1191491"/>
              </a:lnTo>
              <a:lnTo>
                <a:pt x="2784764" y="1066800"/>
              </a:lnTo>
              <a:lnTo>
                <a:pt x="2632364" y="1066800"/>
              </a:lnTo>
              <a:lnTo>
                <a:pt x="2507673" y="990600"/>
              </a:lnTo>
              <a:lnTo>
                <a:pt x="2479964" y="990600"/>
              </a:lnTo>
              <a:lnTo>
                <a:pt x="2369127" y="921327"/>
              </a:lnTo>
              <a:lnTo>
                <a:pt x="2286000" y="914400"/>
              </a:lnTo>
              <a:lnTo>
                <a:pt x="2119746" y="817418"/>
              </a:lnTo>
              <a:lnTo>
                <a:pt x="2036618" y="789709"/>
              </a:lnTo>
              <a:lnTo>
                <a:pt x="1614055" y="616527"/>
              </a:lnTo>
              <a:lnTo>
                <a:pt x="1475509" y="581891"/>
              </a:lnTo>
              <a:lnTo>
                <a:pt x="1316182" y="540327"/>
              </a:lnTo>
              <a:lnTo>
                <a:pt x="1295400" y="477982"/>
              </a:lnTo>
              <a:lnTo>
                <a:pt x="1156855" y="394854"/>
              </a:lnTo>
              <a:lnTo>
                <a:pt x="1004455" y="394854"/>
              </a:lnTo>
              <a:lnTo>
                <a:pt x="914400" y="304800"/>
              </a:lnTo>
              <a:lnTo>
                <a:pt x="838200" y="277091"/>
              </a:lnTo>
              <a:lnTo>
                <a:pt x="713509" y="228600"/>
              </a:lnTo>
              <a:lnTo>
                <a:pt x="554182" y="152400"/>
              </a:lnTo>
              <a:lnTo>
                <a:pt x="401782" y="131618"/>
              </a:lnTo>
              <a:lnTo>
                <a:pt x="332509" y="62345"/>
              </a:lnTo>
              <a:lnTo>
                <a:pt x="0" y="0"/>
              </a:lnTo>
            </a:path>
          </a:pathLst>
        </a:custGeom>
        <a:noFill xmlns:a="http://schemas.openxmlformats.org/drawingml/2006/main"/>
        <a:ln xmlns:a="http://schemas.openxmlformats.org/drawingml/2006/main" w="28575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0.08811</cdr:x>
      <cdr:y>0.07476</cdr:y>
    </cdr:from>
    <cdr:to>
      <cdr:x>0.46061</cdr:x>
      <cdr:y>0.41411</cdr:y>
    </cdr:to>
    <cdr:sp macro="" textlink="">
      <cdr:nvSpPr>
        <cdr:cNvPr id="2" name="Forme libre : forme 1">
          <a:extLst xmlns:a="http://schemas.openxmlformats.org/drawingml/2006/main">
            <a:ext uri="{FF2B5EF4-FFF2-40B4-BE49-F238E27FC236}">
              <a16:creationId xmlns="" xmlns:a16="http://schemas.microsoft.com/office/drawing/2014/main" id="{FC7923B9-0174-3088-2043-E92A1D740044}"/>
            </a:ext>
          </a:extLst>
        </cdr:cNvPr>
        <cdr:cNvSpPr/>
      </cdr:nvSpPr>
      <cdr:spPr>
        <a:xfrm xmlns:a="http://schemas.openxmlformats.org/drawingml/2006/main">
          <a:off x="547254" y="189243"/>
          <a:ext cx="2313709" cy="858982"/>
        </a:xfrm>
        <a:custGeom xmlns:a="http://schemas.openxmlformats.org/drawingml/2006/main">
          <a:avLst/>
          <a:gdLst>
            <a:gd name="connsiteX0" fmla="*/ 2313709 w 2313709"/>
            <a:gd name="connsiteY0" fmla="*/ 852055 h 858982"/>
            <a:gd name="connsiteX1" fmla="*/ 2182091 w 2313709"/>
            <a:gd name="connsiteY1" fmla="*/ 858982 h 858982"/>
            <a:gd name="connsiteX2" fmla="*/ 2182091 w 2313709"/>
            <a:gd name="connsiteY2" fmla="*/ 789710 h 858982"/>
            <a:gd name="connsiteX3" fmla="*/ 1974272 w 2313709"/>
            <a:gd name="connsiteY3" fmla="*/ 803564 h 858982"/>
            <a:gd name="connsiteX4" fmla="*/ 1905000 w 2313709"/>
            <a:gd name="connsiteY4" fmla="*/ 762000 h 858982"/>
            <a:gd name="connsiteX5" fmla="*/ 1738745 w 2313709"/>
            <a:gd name="connsiteY5" fmla="*/ 671946 h 858982"/>
            <a:gd name="connsiteX6" fmla="*/ 1600200 w 2313709"/>
            <a:gd name="connsiteY6" fmla="*/ 665019 h 858982"/>
            <a:gd name="connsiteX7" fmla="*/ 1440872 w 2313709"/>
            <a:gd name="connsiteY7" fmla="*/ 581891 h 858982"/>
            <a:gd name="connsiteX8" fmla="*/ 1136072 w 2313709"/>
            <a:gd name="connsiteY8" fmla="*/ 457200 h 858982"/>
            <a:gd name="connsiteX9" fmla="*/ 1018309 w 2313709"/>
            <a:gd name="connsiteY9" fmla="*/ 339437 h 858982"/>
            <a:gd name="connsiteX10" fmla="*/ 817418 w 2313709"/>
            <a:gd name="connsiteY10" fmla="*/ 256310 h 858982"/>
            <a:gd name="connsiteX11" fmla="*/ 748145 w 2313709"/>
            <a:gd name="connsiteY11" fmla="*/ 193964 h 858982"/>
            <a:gd name="connsiteX12" fmla="*/ 318654 w 2313709"/>
            <a:gd name="connsiteY12" fmla="*/ 96982 h 858982"/>
            <a:gd name="connsiteX13" fmla="*/ 256309 w 2313709"/>
            <a:gd name="connsiteY13" fmla="*/ 76200 h 858982"/>
            <a:gd name="connsiteX14" fmla="*/ 0 w 2313709"/>
            <a:gd name="connsiteY14" fmla="*/ 0 h 858982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</a:cxnLst>
          <a:rect l="l" t="t" r="r" b="b"/>
          <a:pathLst>
            <a:path w="2313709" h="858982">
              <a:moveTo>
                <a:pt x="2313709" y="852055"/>
              </a:moveTo>
              <a:lnTo>
                <a:pt x="2182091" y="858982"/>
              </a:lnTo>
              <a:lnTo>
                <a:pt x="2182091" y="789710"/>
              </a:lnTo>
              <a:lnTo>
                <a:pt x="1974272" y="803564"/>
              </a:lnTo>
              <a:lnTo>
                <a:pt x="1905000" y="762000"/>
              </a:lnTo>
              <a:lnTo>
                <a:pt x="1738745" y="671946"/>
              </a:lnTo>
              <a:lnTo>
                <a:pt x="1600200" y="665019"/>
              </a:lnTo>
              <a:lnTo>
                <a:pt x="1440872" y="581891"/>
              </a:lnTo>
              <a:lnTo>
                <a:pt x="1136072" y="457200"/>
              </a:lnTo>
              <a:lnTo>
                <a:pt x="1018309" y="339437"/>
              </a:lnTo>
              <a:lnTo>
                <a:pt x="817418" y="256310"/>
              </a:lnTo>
              <a:lnTo>
                <a:pt x="748145" y="193964"/>
              </a:lnTo>
              <a:lnTo>
                <a:pt x="318654" y="96982"/>
              </a:lnTo>
              <a:lnTo>
                <a:pt x="256309" y="76200"/>
              </a:lnTo>
              <a:lnTo>
                <a:pt x="0" y="0"/>
              </a:lnTo>
            </a:path>
          </a:pathLst>
        </a:custGeom>
        <a:noFill xmlns:a="http://schemas.openxmlformats.org/drawingml/2006/main"/>
        <a:ln xmlns:a="http://schemas.openxmlformats.org/drawingml/2006/main" w="28575">
          <a:solidFill>
            <a:srgbClr val="99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0.1461</cdr:x>
      <cdr:y>0.12129</cdr:y>
    </cdr:from>
    <cdr:to>
      <cdr:x>0.77177</cdr:x>
      <cdr:y>0.78083</cdr:y>
    </cdr:to>
    <cdr:sp macro="" textlink="">
      <cdr:nvSpPr>
        <cdr:cNvPr id="3" name="Forme libre : forme 2">
          <a:extLst xmlns:a="http://schemas.openxmlformats.org/drawingml/2006/main">
            <a:ext uri="{FF2B5EF4-FFF2-40B4-BE49-F238E27FC236}">
              <a16:creationId xmlns="" xmlns:a16="http://schemas.microsoft.com/office/drawing/2014/main" id="{E555716F-2C98-6C3F-AB7C-9BAFD0AECC2B}"/>
            </a:ext>
          </a:extLst>
        </cdr:cNvPr>
        <cdr:cNvSpPr/>
      </cdr:nvSpPr>
      <cdr:spPr>
        <a:xfrm xmlns:a="http://schemas.openxmlformats.org/drawingml/2006/main">
          <a:off x="907472" y="307007"/>
          <a:ext cx="3886200" cy="1669473"/>
        </a:xfrm>
        <a:custGeom xmlns:a="http://schemas.openxmlformats.org/drawingml/2006/main">
          <a:avLst/>
          <a:gdLst>
            <a:gd name="connsiteX0" fmla="*/ 3886200 w 3886200"/>
            <a:gd name="connsiteY0" fmla="*/ 1669473 h 1669473"/>
            <a:gd name="connsiteX1" fmla="*/ 3622964 w 3886200"/>
            <a:gd name="connsiteY1" fmla="*/ 1662546 h 1669473"/>
            <a:gd name="connsiteX2" fmla="*/ 3588327 w 3886200"/>
            <a:gd name="connsiteY2" fmla="*/ 1537855 h 1669473"/>
            <a:gd name="connsiteX3" fmla="*/ 3394364 w 3886200"/>
            <a:gd name="connsiteY3" fmla="*/ 1544782 h 1669473"/>
            <a:gd name="connsiteX4" fmla="*/ 3387436 w 3886200"/>
            <a:gd name="connsiteY4" fmla="*/ 1489364 h 1669473"/>
            <a:gd name="connsiteX5" fmla="*/ 3089564 w 3886200"/>
            <a:gd name="connsiteY5" fmla="*/ 1475509 h 1669473"/>
            <a:gd name="connsiteX6" fmla="*/ 3082636 w 3886200"/>
            <a:gd name="connsiteY6" fmla="*/ 1468582 h 1669473"/>
            <a:gd name="connsiteX7" fmla="*/ 2791691 w 3886200"/>
            <a:gd name="connsiteY7" fmla="*/ 1468582 h 1669473"/>
            <a:gd name="connsiteX8" fmla="*/ 2736273 w 3886200"/>
            <a:gd name="connsiteY8" fmla="*/ 1364673 h 1669473"/>
            <a:gd name="connsiteX9" fmla="*/ 2507673 w 3886200"/>
            <a:gd name="connsiteY9" fmla="*/ 1316182 h 1669473"/>
            <a:gd name="connsiteX10" fmla="*/ 2334491 w 3886200"/>
            <a:gd name="connsiteY10" fmla="*/ 1295400 h 1669473"/>
            <a:gd name="connsiteX11" fmla="*/ 2251364 w 3886200"/>
            <a:gd name="connsiteY11" fmla="*/ 1239982 h 1669473"/>
            <a:gd name="connsiteX12" fmla="*/ 2195945 w 3886200"/>
            <a:gd name="connsiteY12" fmla="*/ 1198418 h 1669473"/>
            <a:gd name="connsiteX13" fmla="*/ 2147454 w 3886200"/>
            <a:gd name="connsiteY13" fmla="*/ 1198418 h 1669473"/>
            <a:gd name="connsiteX14" fmla="*/ 2001982 w 3886200"/>
            <a:gd name="connsiteY14" fmla="*/ 1136073 h 1669473"/>
            <a:gd name="connsiteX15" fmla="*/ 1960418 w 3886200"/>
            <a:gd name="connsiteY15" fmla="*/ 1122218 h 1669473"/>
            <a:gd name="connsiteX16" fmla="*/ 1856509 w 3886200"/>
            <a:gd name="connsiteY16" fmla="*/ 1087582 h 1669473"/>
            <a:gd name="connsiteX17" fmla="*/ 1683327 w 3886200"/>
            <a:gd name="connsiteY17" fmla="*/ 1011382 h 1669473"/>
            <a:gd name="connsiteX18" fmla="*/ 1614054 w 3886200"/>
            <a:gd name="connsiteY18" fmla="*/ 983673 h 1669473"/>
            <a:gd name="connsiteX19" fmla="*/ 1475509 w 3886200"/>
            <a:gd name="connsiteY19" fmla="*/ 914400 h 1669473"/>
            <a:gd name="connsiteX20" fmla="*/ 1302327 w 3886200"/>
            <a:gd name="connsiteY20" fmla="*/ 865909 h 1669473"/>
            <a:gd name="connsiteX21" fmla="*/ 1198418 w 3886200"/>
            <a:gd name="connsiteY21" fmla="*/ 768927 h 1669473"/>
            <a:gd name="connsiteX22" fmla="*/ 1066800 w 3886200"/>
            <a:gd name="connsiteY22" fmla="*/ 720436 h 1669473"/>
            <a:gd name="connsiteX23" fmla="*/ 976745 w 3886200"/>
            <a:gd name="connsiteY23" fmla="*/ 644236 h 1669473"/>
            <a:gd name="connsiteX24" fmla="*/ 831273 w 3886200"/>
            <a:gd name="connsiteY24" fmla="*/ 568036 h 1669473"/>
            <a:gd name="connsiteX25" fmla="*/ 616527 w 3886200"/>
            <a:gd name="connsiteY25" fmla="*/ 491836 h 1669473"/>
            <a:gd name="connsiteX26" fmla="*/ 512618 w 3886200"/>
            <a:gd name="connsiteY26" fmla="*/ 367146 h 1669473"/>
            <a:gd name="connsiteX27" fmla="*/ 228600 w 3886200"/>
            <a:gd name="connsiteY27" fmla="*/ 117764 h 1669473"/>
            <a:gd name="connsiteX28" fmla="*/ 103909 w 3886200"/>
            <a:gd name="connsiteY28" fmla="*/ 62346 h 1669473"/>
            <a:gd name="connsiteX29" fmla="*/ 0 w 3886200"/>
            <a:gd name="connsiteY29" fmla="*/ 0 h 166947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  <a:cxn ang="0">
              <a:pos x="connsiteX15" y="connsiteY15"/>
            </a:cxn>
            <a:cxn ang="0">
              <a:pos x="connsiteX16" y="connsiteY16"/>
            </a:cxn>
            <a:cxn ang="0">
              <a:pos x="connsiteX17" y="connsiteY17"/>
            </a:cxn>
            <a:cxn ang="0">
              <a:pos x="connsiteX18" y="connsiteY18"/>
            </a:cxn>
            <a:cxn ang="0">
              <a:pos x="connsiteX19" y="connsiteY19"/>
            </a:cxn>
            <a:cxn ang="0">
              <a:pos x="connsiteX20" y="connsiteY20"/>
            </a:cxn>
            <a:cxn ang="0">
              <a:pos x="connsiteX21" y="connsiteY21"/>
            </a:cxn>
            <a:cxn ang="0">
              <a:pos x="connsiteX22" y="connsiteY22"/>
            </a:cxn>
            <a:cxn ang="0">
              <a:pos x="connsiteX23" y="connsiteY23"/>
            </a:cxn>
            <a:cxn ang="0">
              <a:pos x="connsiteX24" y="connsiteY24"/>
            </a:cxn>
            <a:cxn ang="0">
              <a:pos x="connsiteX25" y="connsiteY25"/>
            </a:cxn>
            <a:cxn ang="0">
              <a:pos x="connsiteX26" y="connsiteY26"/>
            </a:cxn>
            <a:cxn ang="0">
              <a:pos x="connsiteX27" y="connsiteY27"/>
            </a:cxn>
            <a:cxn ang="0">
              <a:pos x="connsiteX28" y="connsiteY28"/>
            </a:cxn>
            <a:cxn ang="0">
              <a:pos x="connsiteX29" y="connsiteY29"/>
            </a:cxn>
          </a:cxnLst>
          <a:rect l="l" t="t" r="r" b="b"/>
          <a:pathLst>
            <a:path w="3886200" h="1669473">
              <a:moveTo>
                <a:pt x="3886200" y="1669473"/>
              </a:moveTo>
              <a:lnTo>
                <a:pt x="3622964" y="1662546"/>
              </a:lnTo>
              <a:lnTo>
                <a:pt x="3588327" y="1537855"/>
              </a:lnTo>
              <a:lnTo>
                <a:pt x="3394364" y="1544782"/>
              </a:lnTo>
              <a:lnTo>
                <a:pt x="3387436" y="1489364"/>
              </a:lnTo>
              <a:lnTo>
                <a:pt x="3089564" y="1475509"/>
              </a:lnTo>
              <a:lnTo>
                <a:pt x="3082636" y="1468582"/>
              </a:lnTo>
              <a:lnTo>
                <a:pt x="2791691" y="1468582"/>
              </a:lnTo>
              <a:lnTo>
                <a:pt x="2736273" y="1364673"/>
              </a:lnTo>
              <a:lnTo>
                <a:pt x="2507673" y="1316182"/>
              </a:lnTo>
              <a:lnTo>
                <a:pt x="2334491" y="1295400"/>
              </a:lnTo>
              <a:lnTo>
                <a:pt x="2251364" y="1239982"/>
              </a:lnTo>
              <a:lnTo>
                <a:pt x="2195945" y="1198418"/>
              </a:lnTo>
              <a:lnTo>
                <a:pt x="2147454" y="1198418"/>
              </a:lnTo>
              <a:lnTo>
                <a:pt x="2001982" y="1136073"/>
              </a:lnTo>
              <a:lnTo>
                <a:pt x="1960418" y="1122218"/>
              </a:lnTo>
              <a:lnTo>
                <a:pt x="1856509" y="1087582"/>
              </a:lnTo>
              <a:lnTo>
                <a:pt x="1683327" y="1011382"/>
              </a:lnTo>
              <a:lnTo>
                <a:pt x="1614054" y="983673"/>
              </a:lnTo>
              <a:lnTo>
                <a:pt x="1475509" y="914400"/>
              </a:lnTo>
              <a:lnTo>
                <a:pt x="1302327" y="865909"/>
              </a:lnTo>
              <a:lnTo>
                <a:pt x="1198418" y="768927"/>
              </a:lnTo>
              <a:lnTo>
                <a:pt x="1066800" y="720436"/>
              </a:lnTo>
              <a:lnTo>
                <a:pt x="976745" y="644236"/>
              </a:lnTo>
              <a:lnTo>
                <a:pt x="831273" y="568036"/>
              </a:lnTo>
              <a:lnTo>
                <a:pt x="616527" y="491836"/>
              </a:lnTo>
              <a:lnTo>
                <a:pt x="512618" y="367146"/>
              </a:lnTo>
              <a:lnTo>
                <a:pt x="228600" y="117764"/>
              </a:lnTo>
              <a:lnTo>
                <a:pt x="103909" y="62346"/>
              </a:lnTo>
              <a:lnTo>
                <a:pt x="0" y="0"/>
              </a:lnTo>
            </a:path>
          </a:pathLst>
        </a:custGeom>
        <a:noFill xmlns:a="http://schemas.openxmlformats.org/drawingml/2006/main"/>
        <a:ln xmlns:a="http://schemas.openxmlformats.org/drawingml/2006/main" w="28575">
          <a:solidFill>
            <a:srgbClr val="304BA1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0.21365</cdr:x>
      <cdr:y>0.4366</cdr:y>
    </cdr:from>
    <cdr:to>
      <cdr:x>0.30372</cdr:x>
      <cdr:y>0.57831</cdr:y>
    </cdr:to>
    <cdr:cxnSp macro="">
      <cdr:nvCxnSpPr>
        <cdr:cNvPr id="5" name="Connecteur droit avec flèche 4"/>
        <cdr:cNvCxnSpPr/>
      </cdr:nvCxnSpPr>
      <cdr:spPr>
        <a:xfrm xmlns:a="http://schemas.openxmlformats.org/drawingml/2006/main" flipV="1">
          <a:off x="1327034" y="1105141"/>
          <a:ext cx="559440" cy="358722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002D4C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0.11892</cdr:x>
      <cdr:y>0.89324</cdr:y>
    </cdr:from>
    <cdr:to>
      <cdr:x>0.8959</cdr:x>
      <cdr:y>0.89324</cdr:y>
    </cdr:to>
    <cdr:cxnSp macro="">
      <cdr:nvCxnSpPr>
        <cdr:cNvPr id="3" name="Connecteur droit 2">
          <a:extLst xmlns:a="http://schemas.openxmlformats.org/drawingml/2006/main">
            <a:ext uri="{FF2B5EF4-FFF2-40B4-BE49-F238E27FC236}">
              <a16:creationId xmlns="" xmlns:a16="http://schemas.microsoft.com/office/drawing/2014/main" id="{9132BB8E-FB83-D94F-A820-AF2C7E0F2DCD}"/>
            </a:ext>
          </a:extLst>
        </cdr:cNvPr>
        <cdr:cNvCxnSpPr/>
      </cdr:nvCxnSpPr>
      <cdr:spPr>
        <a:xfrm xmlns:a="http://schemas.openxmlformats.org/drawingml/2006/main">
          <a:off x="860679" y="3619576"/>
          <a:ext cx="562356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4FD7F-D311-F04E-A876-CC61906CDB6D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D586C-DC31-8443-A406-603F2F7DD9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536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1"/>
              <a:t>Median</a:t>
            </a:r>
            <a:r>
              <a:rPr lang="en-US" sz="1200" b="0" i="0" u="none" strike="noStrike" baseline="0" noProof="1">
                <a:latin typeface="Arial" panose="020B0604020202020204" pitchFamily="34" charset="0"/>
              </a:rPr>
              <a:t> follow-up for OS: darolutamide 43.7 mo; p</a:t>
            </a:r>
            <a:r>
              <a:rPr lang="en-US" sz="1200" noProof="1"/>
              <a:t>lacebo 42.4 mo</a:t>
            </a:r>
          </a:p>
          <a:p>
            <a:endParaRPr lang="en-US" noProof="1"/>
          </a:p>
          <a:p>
            <a:endParaRPr lang="en-US" noProof="1"/>
          </a:p>
          <a:p>
            <a:r>
              <a:rPr lang="en-US" noProof="1"/>
              <a:t>Sources: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1"/>
              <a:t>17777_ph42024_section_14.2 p7A,B,C, p8A, p9A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1"/>
              <a:t>17777_ph42024_section_14.1 p190A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D9E9D-93A9-4E6A-8E42-DC0055A852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69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00ABA9"/>
                </a:solidFill>
              </a:rPr>
              <a:t>Bénéfice majeur en survie globale du doublet ADT + HTNG chez « bas volume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B72A3-11A0-43B2-ACDE-0C143018F6FF}" type="slidenum">
              <a:rPr lang="fr-FR" smtClean="0">
                <a:solidFill>
                  <a:prstClr val="black"/>
                </a:solidFill>
              </a:rPr>
              <a:pPr/>
              <a:t>31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2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PEACE-6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G.Baciarello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P.Blanchard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Fizazi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): 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PHRC obtenus 1) </a:t>
            </a:r>
            <a:r>
              <a:rPr lang="fr-F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PEACE-6 </a:t>
            </a:r>
            <a:r>
              <a:rPr lang="fr-F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Oligo</a:t>
            </a:r>
            <a:r>
              <a:rPr lang="fr-F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PRESTO 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oligo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RXT) en cours d’inclusion, 2) </a:t>
            </a:r>
            <a:r>
              <a:rPr lang="fr-F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PEACE-6 </a:t>
            </a:r>
            <a:r>
              <a:rPr lang="fr-F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Vulnerable</a:t>
            </a:r>
            <a:r>
              <a:rPr lang="fr-F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ouverture en Mars 2022 en France, 10 pts inclus. Soumis en Espagne et en Irlande.  </a:t>
            </a:r>
            <a:r>
              <a:rPr lang="fr-F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PEACE-6 Poor </a:t>
            </a:r>
            <a:r>
              <a:rPr lang="fr-F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responders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Patients M1 avec PSA tardif élevé (G. Gravis/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K.Fizazi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):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 poursuite traitement systémique +/- PSMA-Lu,  accord de Novartis, contrat bientôt signée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d’essai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PEACE-6 Good responders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 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Supiot, G Roubaud, A Patrikidou): rando 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poursuite traitement systémique vs irradiation lésions résiduelles PET+ (+/- réduction durée TTT systémique) discussion avec le groupe international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Desescalate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Sweeney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B Tombal), réunion prévue le 13/10. Longue discussion en séance: en faveur de tester l’hypothèse d’un arrêt des deux hormonothérapies, +/- la même chose + irradiation des sites résiduels (intégration imageries nouvelle génération dans le suivi). A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discuter en session commune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l’am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Projet suite PEACE-6 Oligo (PRESTO): P3 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randomisant la durée des NHT (jusqu’à progression vs 2 ans) pour des pts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oligo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sur imagerie de nouvelle génération (Alice Bernard- Tessier) 1200 pts nécessaire pour non infériorité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034BDB5-F682-F541-B1A6-6DD6C735BF92}" type="slidenum">
              <a:rPr lang="fr-FR" smtClean="0">
                <a:solidFill>
                  <a:prstClr val="black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fr-F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819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Projet G. Gravis très bons répondeurs à 2 ans décroissance thérapeutique, analyser pet à 2 ans? Etude non RIPH ouverte à l’IPC.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034BDB5-F682-F541-B1A6-6DD6C735BF92}" type="slidenum">
              <a:rPr lang="fr-FR" smtClean="0">
                <a:solidFill>
                  <a:prstClr val="black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fr-F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67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Exp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4D0B334-62B8-E95D-4011-3B1D512B42AD}"/>
              </a:ext>
            </a:extLst>
          </p:cNvPr>
          <p:cNvSpPr/>
          <p:nvPr userDrawn="1"/>
        </p:nvSpPr>
        <p:spPr>
          <a:xfrm>
            <a:off x="0" y="4502597"/>
            <a:ext cx="12191999" cy="2112109"/>
          </a:xfrm>
          <a:prstGeom prst="rect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tlCol="0" anchor="t"/>
          <a:lstStyle/>
          <a:p>
            <a:endParaRPr lang="fr-FR" sz="1600" b="1" dirty="0">
              <a:solidFill>
                <a:srgbClr val="FF7F4D"/>
              </a:solidFill>
              <a:latin typeface="geneve"/>
            </a:endParaRPr>
          </a:p>
        </p:txBody>
      </p:sp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xmlns="" id="{E8F03D56-581E-FAB7-12E2-724ABC932EE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663359" y="4700665"/>
            <a:ext cx="1796104" cy="179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xmlns="" id="{ECF23FBF-FE34-F1DA-BD90-00F92103CC9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21245" y="3899146"/>
            <a:ext cx="9170755" cy="553891"/>
          </a:xfrm>
          <a:prstGeom prst="rect">
            <a:avLst/>
          </a:prstGeo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Titre Section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F770F35-D21C-8D15-1E0D-13CA86D222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2939" y="4852271"/>
            <a:ext cx="5459059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 NOM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xmlns="" id="{E53E4662-2047-347B-3E84-27E6569FF9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39678" y="5442393"/>
            <a:ext cx="5459058" cy="9875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xmlns="" id="{9A6B4D7B-5487-778A-ED36-37AFB3EF6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0704" y="944755"/>
            <a:ext cx="9190355" cy="485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du Congrès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336828D2-9867-855C-8074-D31F04837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016419"/>
            <a:ext cx="12192000" cy="1813403"/>
          </a:xfrm>
          <a:prstGeom prst="rect">
            <a:avLst/>
          </a:prstGeom>
          <a:solidFill>
            <a:srgbClr val="005087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1BC6B7-F7D0-CD8F-504D-C0525FA81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0704" y="1444738"/>
            <a:ext cx="9190355" cy="419056"/>
          </a:xfrm>
        </p:spPr>
        <p:txBody>
          <a:bodyPr anchor="t">
            <a:normAutofit/>
          </a:bodyPr>
          <a:lstStyle>
            <a:lvl1pPr algn="l">
              <a:defRPr sz="2000" b="0">
                <a:solidFill>
                  <a:srgbClr val="0050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Sous titre du Congrès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8932535-FFA1-0DF5-F581-9FAA2917DAFE}"/>
              </a:ext>
            </a:extLst>
          </p:cNvPr>
          <p:cNvSpPr/>
          <p:nvPr userDrawn="1"/>
        </p:nvSpPr>
        <p:spPr>
          <a:xfrm>
            <a:off x="3050265" y="0"/>
            <a:ext cx="9141734" cy="888908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dirty="0">
              <a:solidFill>
                <a:srgbClr val="3A3839"/>
              </a:solidFill>
              <a:latin typeface="Calibri" panose="020F0502020204030204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83FB68E0-10BC-4EED-9B91-C43EEB670F05}"/>
              </a:ext>
            </a:extLst>
          </p:cNvPr>
          <p:cNvSpPr txBox="1"/>
          <p:nvPr userDrawn="1"/>
        </p:nvSpPr>
        <p:spPr>
          <a:xfrm>
            <a:off x="1883243" y="243294"/>
            <a:ext cx="6861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FF7F4D"/>
                </a:solidFill>
                <a:latin typeface="Gordita" pitchFamily="2" charset="77"/>
                <a:cs typeface="Gordita" pitchFamily="2" charset="77"/>
              </a:rPr>
              <a:t>Congrès</a:t>
            </a:r>
            <a:endParaRPr lang="fr-FR" sz="2000" b="1" dirty="0">
              <a:solidFill>
                <a:srgbClr val="FE7E4B">
                  <a:lumMod val="75000"/>
                </a:srgbClr>
              </a:solidFill>
              <a:latin typeface="Gordita" pitchFamily="2" charset="77"/>
              <a:cs typeface="Gordita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2876690-0BEF-AB6A-028A-C49472408F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7" y="86385"/>
            <a:ext cx="2243259" cy="67183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61F9AC1B-77FA-780F-DB0C-EACCEF4CB53F}"/>
              </a:ext>
            </a:extLst>
          </p:cNvPr>
          <p:cNvSpPr txBox="1"/>
          <p:nvPr userDrawn="1"/>
        </p:nvSpPr>
        <p:spPr>
          <a:xfrm>
            <a:off x="3205857" y="109986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srgbClr val="FFFFFF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srgbClr val="FFFFFF"/>
                </a:solidFill>
                <a:cs typeface="Gordita" pitchFamily="2" charset="77"/>
              </a:rPr>
            </a:br>
            <a:r>
              <a:rPr lang="fr-FR" sz="1100" dirty="0">
                <a:solidFill>
                  <a:srgbClr val="FFFFFF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xmlns="" id="{1D7125B1-5B5B-B9C6-6DDD-63E06A5B61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5857" y="482309"/>
            <a:ext cx="1411407" cy="242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4E55831D-C24F-8EE6-D28E-96C2DC1CB7B8}"/>
              </a:ext>
            </a:extLst>
          </p:cNvPr>
          <p:cNvSpPr/>
          <p:nvPr userDrawn="1"/>
        </p:nvSpPr>
        <p:spPr>
          <a:xfrm>
            <a:off x="8642051" y="111893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>
                <a:solidFill>
                  <a:srgbClr val="737078"/>
                </a:solidFill>
                <a:latin typeface="Century Gothic" panose="020B0502020202020204" pitchFamily="34" charset="0"/>
              </a:rPr>
              <a:t>UROLOGIE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3C165FA3-78E9-36B1-F5D2-B210D57307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44296" y="-10138"/>
            <a:ext cx="914696" cy="94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grès et Exp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4D0B334-62B8-E95D-4011-3B1D512B42AD}"/>
              </a:ext>
            </a:extLst>
          </p:cNvPr>
          <p:cNvSpPr/>
          <p:nvPr userDrawn="1"/>
        </p:nvSpPr>
        <p:spPr>
          <a:xfrm>
            <a:off x="0" y="4521605"/>
            <a:ext cx="12191999" cy="2093101"/>
          </a:xfrm>
          <a:prstGeom prst="rect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tlCol="0" anchor="t"/>
          <a:lstStyle/>
          <a:p>
            <a:endParaRPr lang="fr-FR" sz="1600" b="1" i="0" u="none" strike="noStrike" dirty="0">
              <a:solidFill>
                <a:srgbClr val="FF7F4D"/>
              </a:solidFill>
              <a:effectLst/>
              <a:latin typeface="geneve"/>
            </a:endParaRPr>
          </a:p>
        </p:txBody>
      </p:sp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xmlns="" id="{E8F03D56-581E-FAB7-12E2-724ABC932EE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5480" y="5043323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F770F35-D21C-8D15-1E0D-13CA86D222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99931" y="5045088"/>
            <a:ext cx="1782524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</a:t>
            </a:r>
          </a:p>
          <a:p>
            <a:pPr lvl="0"/>
            <a:r>
              <a:rPr lang="fr-FR" dirty="0"/>
              <a:t>NOM</a:t>
            </a:r>
          </a:p>
        </p:txBody>
      </p:sp>
      <p:sp>
        <p:nvSpPr>
          <p:cNvPr id="21" name="Espace réservé pour une image  29">
            <a:extLst>
              <a:ext uri="{FF2B5EF4-FFF2-40B4-BE49-F238E27FC236}">
                <a16:creationId xmlns:a16="http://schemas.microsoft.com/office/drawing/2014/main" xmlns="" id="{C1840AF0-3D9A-2332-E4B7-5400A7BA903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55833" y="5045088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23" name="Espace réservé pour une image  29">
            <a:extLst>
              <a:ext uri="{FF2B5EF4-FFF2-40B4-BE49-F238E27FC236}">
                <a16:creationId xmlns:a16="http://schemas.microsoft.com/office/drawing/2014/main" xmlns="" id="{50B8ACF1-AE03-0097-E996-33378664416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202264" y="5045088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24" name="Espace réservé pour une image  29">
            <a:extLst>
              <a:ext uri="{FF2B5EF4-FFF2-40B4-BE49-F238E27FC236}">
                <a16:creationId xmlns:a16="http://schemas.microsoft.com/office/drawing/2014/main" xmlns="" id="{53F86CC7-16AE-9DA0-3C4A-3F7A9FE7BF1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79048" y="5045088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xmlns="" id="{457ADAF9-1639-EF15-D360-90E1A62FCC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76188" y="5045088"/>
            <a:ext cx="1782524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</a:t>
            </a:r>
          </a:p>
          <a:p>
            <a:pPr lvl="0"/>
            <a:r>
              <a:rPr lang="fr-FR" dirty="0"/>
              <a:t>NOM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xmlns="" id="{289E7E1F-AA8B-DC73-656E-035A81CC14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52445" y="5045088"/>
            <a:ext cx="1782524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</a:t>
            </a:r>
          </a:p>
          <a:p>
            <a:pPr lvl="0"/>
            <a:r>
              <a:rPr lang="fr-FR" dirty="0"/>
              <a:t>NOM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xmlns="" id="{C38D9668-B730-59C9-ACB0-85C591F8DF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328701" y="5045088"/>
            <a:ext cx="1782524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</a:t>
            </a:r>
          </a:p>
          <a:p>
            <a:pPr lvl="0"/>
            <a:r>
              <a:rPr lang="fr-FR" dirty="0"/>
              <a:t>NOM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xmlns="" id="{E53E4662-2047-347B-3E84-27E6569FF9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95215" y="5627175"/>
            <a:ext cx="1782524" cy="9875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xmlns="" id="{D0952211-D5BA-4E59-914A-C2AC91DFDF6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73044" y="5627175"/>
            <a:ext cx="1782524" cy="9810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xmlns="" id="{852FA44D-BA91-E543-D4DF-8882BC289B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50873" y="5627175"/>
            <a:ext cx="1782524" cy="9810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xmlns="" id="{C9D7777E-5AE1-2DB4-7224-A6CF81BAD8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28701" y="5627175"/>
            <a:ext cx="1782524" cy="9810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xmlns="" id="{9A6B4D7B-5487-778A-ED36-37AFB3EF6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0704" y="944755"/>
            <a:ext cx="9190355" cy="485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du Congrès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336828D2-9867-855C-8074-D31F04837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016419"/>
            <a:ext cx="12192000" cy="1813403"/>
          </a:xfrm>
          <a:prstGeom prst="rect">
            <a:avLst/>
          </a:prstGeom>
          <a:solidFill>
            <a:srgbClr val="005087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1BC6B7-F7D0-CD8F-504D-C0525FA81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0704" y="1444738"/>
            <a:ext cx="9190355" cy="419056"/>
          </a:xfrm>
        </p:spPr>
        <p:txBody>
          <a:bodyPr anchor="t">
            <a:normAutofit/>
          </a:bodyPr>
          <a:lstStyle>
            <a:lvl1pPr algn="l">
              <a:defRPr sz="2000" b="0">
                <a:solidFill>
                  <a:srgbClr val="0050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Sous titre du Congrès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8932535-FFA1-0DF5-F581-9FAA2917DAFE}"/>
              </a:ext>
            </a:extLst>
          </p:cNvPr>
          <p:cNvSpPr/>
          <p:nvPr userDrawn="1"/>
        </p:nvSpPr>
        <p:spPr>
          <a:xfrm>
            <a:off x="3050265" y="0"/>
            <a:ext cx="9141734" cy="888908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3A38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83FB68E0-10BC-4EED-9B91-C43EEB670F05}"/>
              </a:ext>
            </a:extLst>
          </p:cNvPr>
          <p:cNvSpPr txBox="1"/>
          <p:nvPr userDrawn="1"/>
        </p:nvSpPr>
        <p:spPr>
          <a:xfrm>
            <a:off x="1842421" y="205733"/>
            <a:ext cx="6861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FF7F4D"/>
                </a:solidFill>
                <a:effectLst/>
                <a:latin typeface="Gordita" pitchFamily="2" charset="77"/>
                <a:cs typeface="Gordita" pitchFamily="2" charset="77"/>
              </a:rPr>
              <a:t>WebTV</a:t>
            </a:r>
            <a:endParaRPr lang="fr-FR" sz="2000" b="1" dirty="0">
              <a:solidFill>
                <a:schemeClr val="bg2">
                  <a:lumMod val="75000"/>
                </a:schemeClr>
              </a:solidFill>
              <a:effectLst/>
              <a:latin typeface="Gordita" pitchFamily="2" charset="77"/>
              <a:cs typeface="Gordita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2876690-0BEF-AB6A-028A-C4947240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537" y="86385"/>
            <a:ext cx="2243259" cy="6718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E55831D-C24F-8EE6-D28E-96C2DC1CB7B8}"/>
              </a:ext>
            </a:extLst>
          </p:cNvPr>
          <p:cNvSpPr/>
          <p:nvPr userDrawn="1"/>
        </p:nvSpPr>
        <p:spPr>
          <a:xfrm>
            <a:off x="8575058" y="109857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smtClean="0">
                <a:solidFill>
                  <a:srgbClr val="737078"/>
                </a:solidFill>
                <a:latin typeface="Century Gothic" panose="020B0502020202020204" pitchFamily="34" charset="0"/>
              </a:rPr>
              <a:t>UROLOGIE</a:t>
            </a:r>
            <a:endParaRPr lang="fr-FR" sz="3600" b="1" dirty="0">
              <a:solidFill>
                <a:srgbClr val="737078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61F9AC1B-77FA-780F-DB0C-EACCEF4CB53F}"/>
              </a:ext>
            </a:extLst>
          </p:cNvPr>
          <p:cNvSpPr txBox="1"/>
          <p:nvPr userDrawn="1"/>
        </p:nvSpPr>
        <p:spPr>
          <a:xfrm>
            <a:off x="3205857" y="109986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rgbClr val="FF7F4D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>L’actualité</a:t>
            </a:r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/>
            </a:r>
            <a:b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</a:br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>en oncologie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xmlns="" id="{1D7125B1-5B5B-B9C6-6DDD-63E06A5B61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5857" y="482309"/>
            <a:ext cx="1411407" cy="242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24B31910-DB0E-F648-D21B-B8985F528716}"/>
              </a:ext>
            </a:extLst>
          </p:cNvPr>
          <p:cNvSpPr txBox="1"/>
          <p:nvPr userDrawn="1"/>
        </p:nvSpPr>
        <p:spPr>
          <a:xfrm>
            <a:off x="120301" y="4596028"/>
            <a:ext cx="76734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i="0" u="none" strike="noStrike" dirty="0">
                <a:solidFill>
                  <a:srgbClr val="002D4C"/>
                </a:solidFill>
                <a:effectLst/>
                <a:latin typeface="Century Gothic" panose="020B0502020202020204" pitchFamily="34" charset="0"/>
              </a:rPr>
              <a:t>Un service </a:t>
            </a:r>
            <a:r>
              <a:rPr lang="fr-FR" sz="1600" b="1" i="0" u="none" strike="noStrike" dirty="0">
                <a:solidFill>
                  <a:srgbClr val="002C4C"/>
                </a:solidFill>
                <a:effectLst/>
                <a:latin typeface="Century Gothic" panose="020B0502020202020204" pitchFamily="34" charset="0"/>
              </a:rPr>
              <a:t>proposé</a:t>
            </a:r>
            <a:r>
              <a:rPr lang="fr-FR" sz="1600" b="1" i="0" u="none" strike="noStrike" dirty="0">
                <a:solidFill>
                  <a:srgbClr val="002D4C"/>
                </a:solidFill>
                <a:effectLst/>
                <a:latin typeface="Century Gothic" panose="020B0502020202020204" pitchFamily="34" charset="0"/>
              </a:rPr>
              <a:t> en toute indépendance par nos experts  :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="" xmlns:a16="http://schemas.microsoft.com/office/drawing/2014/main" id="{11A8D8C8-DC36-86B3-B616-393A871557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77303" y="-12174"/>
            <a:ext cx="914696" cy="94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1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grès et Exp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4D0B334-62B8-E95D-4011-3B1D512B42AD}"/>
              </a:ext>
            </a:extLst>
          </p:cNvPr>
          <p:cNvSpPr/>
          <p:nvPr userDrawn="1"/>
        </p:nvSpPr>
        <p:spPr>
          <a:xfrm>
            <a:off x="0" y="4521605"/>
            <a:ext cx="12191999" cy="2093101"/>
          </a:xfrm>
          <a:prstGeom prst="rect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tlCol="0" anchor="t"/>
          <a:lstStyle/>
          <a:p>
            <a:endParaRPr lang="fr-FR" sz="1600" b="1" i="0" u="none" strike="noStrike" dirty="0">
              <a:solidFill>
                <a:srgbClr val="FF7F4D"/>
              </a:solidFill>
              <a:effectLst/>
              <a:latin typeface="geneve"/>
            </a:endParaRPr>
          </a:p>
        </p:txBody>
      </p:sp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xmlns="" id="{E8F03D56-581E-FAB7-12E2-724ABC932EE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5480" y="5043323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F770F35-D21C-8D15-1E0D-13CA86D222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99931" y="5045088"/>
            <a:ext cx="1782524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</a:t>
            </a:r>
          </a:p>
          <a:p>
            <a:pPr lvl="0"/>
            <a:r>
              <a:rPr lang="fr-FR" dirty="0"/>
              <a:t>NOM</a:t>
            </a:r>
          </a:p>
        </p:txBody>
      </p:sp>
      <p:sp>
        <p:nvSpPr>
          <p:cNvPr id="21" name="Espace réservé pour une image  29">
            <a:extLst>
              <a:ext uri="{FF2B5EF4-FFF2-40B4-BE49-F238E27FC236}">
                <a16:creationId xmlns:a16="http://schemas.microsoft.com/office/drawing/2014/main" xmlns="" id="{C1840AF0-3D9A-2332-E4B7-5400A7BA903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55833" y="5045088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23" name="Espace réservé pour une image  29">
            <a:extLst>
              <a:ext uri="{FF2B5EF4-FFF2-40B4-BE49-F238E27FC236}">
                <a16:creationId xmlns:a16="http://schemas.microsoft.com/office/drawing/2014/main" xmlns="" id="{50B8ACF1-AE03-0097-E996-33378664416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202264" y="5045088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24" name="Espace réservé pour une image  29">
            <a:extLst>
              <a:ext uri="{FF2B5EF4-FFF2-40B4-BE49-F238E27FC236}">
                <a16:creationId xmlns:a16="http://schemas.microsoft.com/office/drawing/2014/main" xmlns="" id="{53F86CC7-16AE-9DA0-3C4A-3F7A9FE7BF1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79048" y="5045088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xmlns="" id="{457ADAF9-1639-EF15-D360-90E1A62FCC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76188" y="5045088"/>
            <a:ext cx="1782524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</a:t>
            </a:r>
          </a:p>
          <a:p>
            <a:pPr lvl="0"/>
            <a:r>
              <a:rPr lang="fr-FR" dirty="0"/>
              <a:t>NOM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xmlns="" id="{289E7E1F-AA8B-DC73-656E-035A81CC14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52445" y="5045088"/>
            <a:ext cx="1782524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</a:t>
            </a:r>
          </a:p>
          <a:p>
            <a:pPr lvl="0"/>
            <a:r>
              <a:rPr lang="fr-FR" dirty="0"/>
              <a:t>NOM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xmlns="" id="{C38D9668-B730-59C9-ACB0-85C591F8DF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328701" y="5045088"/>
            <a:ext cx="1782524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</a:t>
            </a:r>
          </a:p>
          <a:p>
            <a:pPr lvl="0"/>
            <a:r>
              <a:rPr lang="fr-FR" dirty="0"/>
              <a:t>NOM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xmlns="" id="{E53E4662-2047-347B-3E84-27E6569FF9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95215" y="5627175"/>
            <a:ext cx="1782524" cy="9875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xmlns="" id="{D0952211-D5BA-4E59-914A-C2AC91DFDF6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73044" y="5627175"/>
            <a:ext cx="1782524" cy="9810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xmlns="" id="{852FA44D-BA91-E543-D4DF-8882BC289B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50873" y="5627175"/>
            <a:ext cx="1782524" cy="9810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xmlns="" id="{C9D7777E-5AE1-2DB4-7224-A6CF81BAD8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28701" y="5627175"/>
            <a:ext cx="1782524" cy="9810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xmlns="" id="{9A6B4D7B-5487-778A-ED36-37AFB3EF6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0704" y="944755"/>
            <a:ext cx="9190355" cy="485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du Congrès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336828D2-9867-855C-8074-D31F04837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016419"/>
            <a:ext cx="12192000" cy="1813403"/>
          </a:xfrm>
          <a:prstGeom prst="rect">
            <a:avLst/>
          </a:prstGeom>
          <a:solidFill>
            <a:srgbClr val="005087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1BC6B7-F7D0-CD8F-504D-C0525FA81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0704" y="1444738"/>
            <a:ext cx="9190355" cy="419056"/>
          </a:xfrm>
        </p:spPr>
        <p:txBody>
          <a:bodyPr anchor="t">
            <a:normAutofit/>
          </a:bodyPr>
          <a:lstStyle>
            <a:lvl1pPr algn="l">
              <a:defRPr sz="2000" b="0">
                <a:solidFill>
                  <a:srgbClr val="0050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Sous titre du Congrès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8932535-FFA1-0DF5-F581-9FAA2917DAFE}"/>
              </a:ext>
            </a:extLst>
          </p:cNvPr>
          <p:cNvSpPr/>
          <p:nvPr userDrawn="1"/>
        </p:nvSpPr>
        <p:spPr>
          <a:xfrm>
            <a:off x="3050265" y="0"/>
            <a:ext cx="9141734" cy="888908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3A38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2876690-0BEF-AB6A-028A-C4947240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537" y="86385"/>
            <a:ext cx="2243259" cy="67183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61F9AC1B-77FA-780F-DB0C-EACCEF4CB53F}"/>
              </a:ext>
            </a:extLst>
          </p:cNvPr>
          <p:cNvSpPr txBox="1"/>
          <p:nvPr userDrawn="1"/>
        </p:nvSpPr>
        <p:spPr>
          <a:xfrm>
            <a:off x="3205857" y="109986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rgbClr val="FF7F4D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>L’actualité</a:t>
            </a:r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/>
            </a:r>
            <a:b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</a:br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>en oncologie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xmlns="" id="{1D7125B1-5B5B-B9C6-6DDD-63E06A5B61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5857" y="482309"/>
            <a:ext cx="1411407" cy="242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24B31910-DB0E-F648-D21B-B8985F528716}"/>
              </a:ext>
            </a:extLst>
          </p:cNvPr>
          <p:cNvSpPr txBox="1"/>
          <p:nvPr userDrawn="1"/>
        </p:nvSpPr>
        <p:spPr>
          <a:xfrm>
            <a:off x="120301" y="4596028"/>
            <a:ext cx="76734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i="0" u="none" strike="noStrike" dirty="0">
                <a:solidFill>
                  <a:srgbClr val="002D4C"/>
                </a:solidFill>
                <a:effectLst/>
                <a:latin typeface="Century Gothic" panose="020B0502020202020204" pitchFamily="34" charset="0"/>
              </a:rPr>
              <a:t>Un service </a:t>
            </a:r>
            <a:r>
              <a:rPr lang="fr-FR" sz="1600" b="1" i="0" u="none" strike="noStrike" dirty="0">
                <a:solidFill>
                  <a:srgbClr val="002C4C"/>
                </a:solidFill>
                <a:effectLst/>
                <a:latin typeface="Century Gothic" panose="020B0502020202020204" pitchFamily="34" charset="0"/>
              </a:rPr>
              <a:t>proposé</a:t>
            </a:r>
            <a:r>
              <a:rPr lang="fr-FR" sz="1600" b="1" i="0" u="none" strike="noStrike" dirty="0">
                <a:solidFill>
                  <a:srgbClr val="002D4C"/>
                </a:solidFill>
                <a:effectLst/>
                <a:latin typeface="Century Gothic" panose="020B0502020202020204" pitchFamily="34" charset="0"/>
              </a:rPr>
              <a:t> en toute indépendance par nos experts sur place :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83FB68E0-10BC-4EED-9B91-C43EEB670F05}"/>
              </a:ext>
            </a:extLst>
          </p:cNvPr>
          <p:cNvSpPr txBox="1"/>
          <p:nvPr userDrawn="1"/>
        </p:nvSpPr>
        <p:spPr>
          <a:xfrm>
            <a:off x="1842421" y="205733"/>
            <a:ext cx="6861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FF7F4D"/>
                </a:solidFill>
                <a:effectLst/>
                <a:latin typeface="Gordita" pitchFamily="2" charset="77"/>
                <a:cs typeface="Gordita" pitchFamily="2" charset="77"/>
              </a:rPr>
              <a:t>WebTV</a:t>
            </a:r>
            <a:endParaRPr lang="fr-FR" sz="2000" b="1" dirty="0">
              <a:solidFill>
                <a:schemeClr val="bg2">
                  <a:lumMod val="75000"/>
                </a:schemeClr>
              </a:solidFill>
              <a:effectLst/>
              <a:latin typeface="Gordita" pitchFamily="2" charset="77"/>
              <a:cs typeface="Gordita" pitchFamily="2" charset="77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4E55831D-C24F-8EE6-D28E-96C2DC1CB7B8}"/>
              </a:ext>
            </a:extLst>
          </p:cNvPr>
          <p:cNvSpPr/>
          <p:nvPr userDrawn="1"/>
        </p:nvSpPr>
        <p:spPr>
          <a:xfrm>
            <a:off x="8575058" y="109857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smtClean="0">
                <a:solidFill>
                  <a:srgbClr val="737078"/>
                </a:solidFill>
                <a:latin typeface="Century Gothic" panose="020B0502020202020204" pitchFamily="34" charset="0"/>
              </a:rPr>
              <a:t>UROLOGIE</a:t>
            </a:r>
            <a:endParaRPr lang="fr-FR" sz="3600" b="1" dirty="0">
              <a:solidFill>
                <a:srgbClr val="73707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6" name="Image 35">
            <a:extLst>
              <a:ext uri="{FF2B5EF4-FFF2-40B4-BE49-F238E27FC236}">
                <a16:creationId xmlns="" xmlns:a16="http://schemas.microsoft.com/office/drawing/2014/main" id="{11A8D8C8-DC36-86B3-B616-393A871557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77303" y="-12174"/>
            <a:ext cx="914696" cy="94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20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xmlns="" id="{9A6B4D7B-5487-778A-ED36-37AFB3EF6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0704" y="944755"/>
            <a:ext cx="9190355" cy="485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du Congrès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336828D2-9867-855C-8074-D31F04837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016419"/>
            <a:ext cx="12192000" cy="1813403"/>
          </a:xfrm>
          <a:prstGeom prst="rect">
            <a:avLst/>
          </a:prstGeom>
          <a:solidFill>
            <a:srgbClr val="005087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1BC6B7-F7D0-CD8F-504D-C0525FA81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0704" y="1444738"/>
            <a:ext cx="9190355" cy="419056"/>
          </a:xfrm>
        </p:spPr>
        <p:txBody>
          <a:bodyPr anchor="t">
            <a:normAutofit/>
          </a:bodyPr>
          <a:lstStyle>
            <a:lvl1pPr algn="l">
              <a:defRPr sz="2000" b="0">
                <a:solidFill>
                  <a:srgbClr val="0050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Sous titre du Congrès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8932535-FFA1-0DF5-F581-9FAA2917DAFE}"/>
              </a:ext>
            </a:extLst>
          </p:cNvPr>
          <p:cNvSpPr/>
          <p:nvPr userDrawn="1"/>
        </p:nvSpPr>
        <p:spPr>
          <a:xfrm>
            <a:off x="3050265" y="0"/>
            <a:ext cx="9141734" cy="888908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3A38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83FB68E0-10BC-4EED-9B91-C43EEB670F05}"/>
              </a:ext>
            </a:extLst>
          </p:cNvPr>
          <p:cNvSpPr txBox="1"/>
          <p:nvPr userDrawn="1"/>
        </p:nvSpPr>
        <p:spPr>
          <a:xfrm>
            <a:off x="2005707" y="243294"/>
            <a:ext cx="6861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FF7F4D"/>
                </a:solidFill>
                <a:effectLst/>
                <a:latin typeface="Gordita" pitchFamily="2" charset="77"/>
                <a:cs typeface="Gordita" pitchFamily="2" charset="77"/>
              </a:rPr>
              <a:t>Congrès</a:t>
            </a:r>
            <a:endParaRPr lang="fr-FR" sz="2000" b="1" dirty="0">
              <a:solidFill>
                <a:schemeClr val="bg2">
                  <a:lumMod val="75000"/>
                </a:schemeClr>
              </a:solidFill>
              <a:effectLst/>
              <a:latin typeface="Gordita" pitchFamily="2" charset="77"/>
              <a:cs typeface="Gordita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2876690-0BEF-AB6A-028A-C4947240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537" y="86385"/>
            <a:ext cx="2243259" cy="6718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E55831D-C24F-8EE6-D28E-96C2DC1CB7B8}"/>
              </a:ext>
            </a:extLst>
          </p:cNvPr>
          <p:cNvSpPr/>
          <p:nvPr userDrawn="1"/>
        </p:nvSpPr>
        <p:spPr>
          <a:xfrm>
            <a:off x="8575058" y="109857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 smtClean="0">
                <a:solidFill>
                  <a:srgbClr val="737078"/>
                </a:solidFill>
                <a:latin typeface="Century Gothic" panose="020B0502020202020204" pitchFamily="34" charset="0"/>
              </a:rPr>
              <a:t>UROLOGIE</a:t>
            </a:r>
            <a:endParaRPr lang="fr-FR" sz="3600" b="1" dirty="0">
              <a:solidFill>
                <a:srgbClr val="73707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4A5A92E1-AFCF-844F-2790-9DDE9DA113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6419" y="43542"/>
            <a:ext cx="774640" cy="79811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61F9AC1B-77FA-780F-DB0C-EACCEF4CB53F}"/>
              </a:ext>
            </a:extLst>
          </p:cNvPr>
          <p:cNvSpPr txBox="1"/>
          <p:nvPr userDrawn="1"/>
        </p:nvSpPr>
        <p:spPr>
          <a:xfrm>
            <a:off x="3205857" y="109986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rgbClr val="FF7F4D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>L’actualité</a:t>
            </a:r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/>
            </a:r>
            <a:b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</a:br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>en oncologie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xmlns="" id="{1D7125B1-5B5B-B9C6-6DDD-63E06A5B61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5857" y="482309"/>
            <a:ext cx="1411407" cy="242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429AE2BF-B994-B373-A6A1-907A0236A462}"/>
              </a:ext>
            </a:extLst>
          </p:cNvPr>
          <p:cNvSpPr txBox="1"/>
          <p:nvPr userDrawn="1"/>
        </p:nvSpPr>
        <p:spPr>
          <a:xfrm>
            <a:off x="2940704" y="3884984"/>
            <a:ext cx="21623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400" dirty="0">
                <a:latin typeface="Century Gothic" panose="020B0502020202020204" pitchFamily="34" charset="0"/>
              </a:rPr>
              <a:t>Programme :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C33B4A75-5EF8-DF64-7F8E-52DE7E7783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3077" y="3982447"/>
            <a:ext cx="5899540" cy="2739487"/>
          </a:xfrm>
          <a:prstGeom prst="rect">
            <a:avLst/>
          </a:prstGeom>
        </p:spPr>
        <p:txBody>
          <a:bodyPr/>
          <a:lstStyle>
            <a:lvl1pPr marL="0" indent="-228600">
              <a:lnSpc>
                <a:spcPct val="90000"/>
              </a:lnSpc>
              <a:spcBef>
                <a:spcPts val="0"/>
              </a:spcBef>
              <a:buClr>
                <a:srgbClr val="FF7F4D"/>
              </a:buClr>
              <a:buFont typeface="Wingdings" pitchFamily="2" charset="2"/>
              <a:buChar char="§"/>
              <a:defRPr sz="24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>
              <a:defRPr sz="2400" b="1" i="0">
                <a:latin typeface="Century Gothic" panose="020B0502020202020204" pitchFamily="34" charset="0"/>
              </a:defRPr>
            </a:lvl2pPr>
            <a:lvl3pPr>
              <a:defRPr sz="2400" b="1" i="0">
                <a:latin typeface="Century Gothic" panose="020B0502020202020204" pitchFamily="34" charset="0"/>
              </a:defRPr>
            </a:lvl3pPr>
            <a:lvl4pPr>
              <a:defRPr sz="2400" b="1" i="0">
                <a:latin typeface="Century Gothic" panose="020B0502020202020204" pitchFamily="34" charset="0"/>
              </a:defRPr>
            </a:lvl4pPr>
            <a:lvl5pPr>
              <a:defRPr sz="2400" b="1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 Item #1</a:t>
            </a:r>
          </a:p>
          <a:p>
            <a:pPr lvl="0"/>
            <a:r>
              <a:rPr lang="fr-FR" dirty="0"/>
              <a:t> Item #2</a:t>
            </a:r>
          </a:p>
          <a:p>
            <a:pPr lvl="0"/>
            <a:r>
              <a:rPr lang="fr-FR" dirty="0"/>
              <a:t> Item #3</a:t>
            </a:r>
          </a:p>
          <a:p>
            <a:pPr lvl="0"/>
            <a:r>
              <a:rPr lang="fr-FR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4285488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Exp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4D0B334-62B8-E95D-4011-3B1D512B42AD}"/>
              </a:ext>
            </a:extLst>
          </p:cNvPr>
          <p:cNvSpPr/>
          <p:nvPr userDrawn="1"/>
        </p:nvSpPr>
        <p:spPr>
          <a:xfrm>
            <a:off x="0" y="4502597"/>
            <a:ext cx="12191999" cy="2112109"/>
          </a:xfrm>
          <a:prstGeom prst="rect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tlCol="0" anchor="t"/>
          <a:lstStyle/>
          <a:p>
            <a:endParaRPr lang="fr-FR" sz="1600" b="1" i="0" u="none" strike="noStrike" dirty="0">
              <a:solidFill>
                <a:srgbClr val="FF7F4D"/>
              </a:solidFill>
              <a:effectLst/>
              <a:latin typeface="geneve"/>
            </a:endParaRPr>
          </a:p>
        </p:txBody>
      </p:sp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xmlns="" id="{E8F03D56-581E-FAB7-12E2-724ABC932EE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663359" y="4700665"/>
            <a:ext cx="1796104" cy="179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xmlns="" id="{ECF23FBF-FE34-F1DA-BD90-00F92103CC9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21245" y="3899146"/>
            <a:ext cx="9170755" cy="553891"/>
          </a:xfrm>
          <a:prstGeom prst="rect">
            <a:avLst/>
          </a:prstGeo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Titre Section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F770F35-D21C-8D15-1E0D-13CA86D222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2939" y="4852271"/>
            <a:ext cx="5459059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 NOM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xmlns="" id="{E53E4662-2047-347B-3E84-27E6569FF9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39678" y="5442393"/>
            <a:ext cx="5459058" cy="9875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xmlns="" id="{9A6B4D7B-5487-778A-ED36-37AFB3EF6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0704" y="944755"/>
            <a:ext cx="9190355" cy="485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du Congrès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336828D2-9867-855C-8074-D31F04837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016419"/>
            <a:ext cx="12192000" cy="1813403"/>
          </a:xfrm>
          <a:prstGeom prst="rect">
            <a:avLst/>
          </a:prstGeom>
          <a:solidFill>
            <a:srgbClr val="005087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1BC6B7-F7D0-CD8F-504D-C0525FA81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0704" y="1444738"/>
            <a:ext cx="9190355" cy="419056"/>
          </a:xfrm>
        </p:spPr>
        <p:txBody>
          <a:bodyPr anchor="t">
            <a:normAutofit/>
          </a:bodyPr>
          <a:lstStyle>
            <a:lvl1pPr algn="l">
              <a:defRPr sz="2000" b="0">
                <a:solidFill>
                  <a:srgbClr val="0050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Sous titre du Congrès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8932535-FFA1-0DF5-F581-9FAA2917DAFE}"/>
              </a:ext>
            </a:extLst>
          </p:cNvPr>
          <p:cNvSpPr/>
          <p:nvPr userDrawn="1"/>
        </p:nvSpPr>
        <p:spPr>
          <a:xfrm>
            <a:off x="3050265" y="0"/>
            <a:ext cx="9141734" cy="888908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3A38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2876690-0BEF-AB6A-028A-C4947240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537" y="86385"/>
            <a:ext cx="2243259" cy="67183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61F9AC1B-77FA-780F-DB0C-EACCEF4CB53F}"/>
              </a:ext>
            </a:extLst>
          </p:cNvPr>
          <p:cNvSpPr txBox="1"/>
          <p:nvPr userDrawn="1"/>
        </p:nvSpPr>
        <p:spPr>
          <a:xfrm>
            <a:off x="3205857" y="109986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rgbClr val="FF7F4D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>L’actualité</a:t>
            </a:r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/>
            </a:r>
            <a:b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</a:br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>en oncologie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xmlns="" id="{1D7125B1-5B5B-B9C6-6DDD-63E06A5B61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5857" y="482309"/>
            <a:ext cx="1411407" cy="242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11A8D8C8-DC36-86B3-B616-393A871557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77302" y="0"/>
            <a:ext cx="914696" cy="942415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83FB68E0-10BC-4EED-9B91-C43EEB670F05}"/>
              </a:ext>
            </a:extLst>
          </p:cNvPr>
          <p:cNvSpPr txBox="1"/>
          <p:nvPr userDrawn="1"/>
        </p:nvSpPr>
        <p:spPr>
          <a:xfrm>
            <a:off x="1842421" y="205733"/>
            <a:ext cx="6861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FF7F4D"/>
                </a:solidFill>
                <a:effectLst/>
                <a:latin typeface="Gordita" pitchFamily="2" charset="77"/>
                <a:cs typeface="Gordita" pitchFamily="2" charset="77"/>
              </a:rPr>
              <a:t>WebTV</a:t>
            </a:r>
            <a:endParaRPr lang="fr-FR" sz="2000" b="1" dirty="0">
              <a:solidFill>
                <a:schemeClr val="bg2">
                  <a:lumMod val="75000"/>
                </a:schemeClr>
              </a:solidFill>
              <a:effectLst/>
              <a:latin typeface="Gordita" pitchFamily="2" charset="77"/>
              <a:cs typeface="Gordita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E55831D-C24F-8EE6-D28E-96C2DC1CB7B8}"/>
              </a:ext>
            </a:extLst>
          </p:cNvPr>
          <p:cNvSpPr/>
          <p:nvPr userDrawn="1"/>
        </p:nvSpPr>
        <p:spPr>
          <a:xfrm>
            <a:off x="8575058" y="109857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smtClean="0">
                <a:solidFill>
                  <a:srgbClr val="737078"/>
                </a:solidFill>
                <a:latin typeface="Century Gothic" panose="020B0502020202020204" pitchFamily="34" charset="0"/>
              </a:rPr>
              <a:t>UROLOGIE</a:t>
            </a:r>
            <a:endParaRPr lang="fr-FR" sz="3600" b="1" dirty="0">
              <a:solidFill>
                <a:srgbClr val="737078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231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ns d'intérê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173DC7-B4D3-4321-AE79-E30BAB9140F0}"/>
              </a:ext>
            </a:extLst>
          </p:cNvPr>
          <p:cNvSpPr/>
          <p:nvPr userDrawn="1"/>
        </p:nvSpPr>
        <p:spPr>
          <a:xfrm>
            <a:off x="926898" y="6059887"/>
            <a:ext cx="11265101" cy="798114"/>
          </a:xfrm>
          <a:prstGeom prst="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fr-FR" sz="1200" i="1" dirty="0">
              <a:latin typeface="Century Gothic" panose="020B0502020202020204" pitchFamily="34" charset="0"/>
            </a:endParaRP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70A865FB-40C9-5CAF-BAAC-E4ED60099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4932" y="6113512"/>
            <a:ext cx="2306783" cy="6908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592C02-83E5-A5C8-E162-287DE145FD68}"/>
              </a:ext>
            </a:extLst>
          </p:cNvPr>
          <p:cNvSpPr/>
          <p:nvPr userDrawn="1"/>
        </p:nvSpPr>
        <p:spPr>
          <a:xfrm>
            <a:off x="0" y="0"/>
            <a:ext cx="926899" cy="6858000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8032FB2-8A0C-F093-959E-CBF277FEC978}"/>
              </a:ext>
            </a:extLst>
          </p:cNvPr>
          <p:cNvSpPr/>
          <p:nvPr userDrawn="1"/>
        </p:nvSpPr>
        <p:spPr>
          <a:xfrm rot="16200000">
            <a:off x="-1201106" y="3998441"/>
            <a:ext cx="3291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Ce contenu est un rapport et/ou un résumé des communications d'un congrès dont l'objectif est d'informer </a:t>
            </a:r>
            <a:b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sur l'état actuel de la recherche ; les données présentées ici peuvent ne pas être validées par les autorités de santé et, </a:t>
            </a:r>
            <a:b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le cas échéant, ne doivent pas être mises en pratique.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C8C5CF4-FDF8-693F-C82B-BF84330624DC}"/>
              </a:ext>
            </a:extLst>
          </p:cNvPr>
          <p:cNvSpPr/>
          <p:nvPr userDrawn="1"/>
        </p:nvSpPr>
        <p:spPr>
          <a:xfrm rot="16200000">
            <a:off x="-950941" y="1080182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 smtClean="0">
                <a:solidFill>
                  <a:srgbClr val="737078"/>
                </a:solidFill>
                <a:latin typeface="Century Gothic" panose="020B0502020202020204" pitchFamily="34" charset="0"/>
              </a:rPr>
              <a:t>UROLOGIE</a:t>
            </a:r>
            <a:endParaRPr lang="fr-FR" sz="3600" b="1" dirty="0">
              <a:solidFill>
                <a:srgbClr val="737078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5643CAED-F0F2-0415-6C0D-9BFF9BECD3D0}"/>
              </a:ext>
            </a:extLst>
          </p:cNvPr>
          <p:cNvSpPr txBox="1"/>
          <p:nvPr userDrawn="1"/>
        </p:nvSpPr>
        <p:spPr>
          <a:xfrm>
            <a:off x="8242609" y="6158862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rgbClr val="FF7F4D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>L’actualité</a:t>
            </a:r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/>
            </a:r>
            <a:b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</a:br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>en oncologie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xmlns="" id="{2AAAAE89-3710-6FC1-6165-7C18910D5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xmlns="" id="{B19472D2-101B-E0E2-DE33-9218E328BE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2775" y="632670"/>
            <a:ext cx="11259224" cy="341085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20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Nom expert…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55FE0FD8-3320-5147-8205-8CE4B96CF05A}"/>
              </a:ext>
            </a:extLst>
          </p:cNvPr>
          <p:cNvSpPr txBox="1"/>
          <p:nvPr userDrawn="1"/>
        </p:nvSpPr>
        <p:spPr>
          <a:xfrm>
            <a:off x="926898" y="-13661"/>
            <a:ext cx="4310742" cy="646331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fr-FR" sz="3600" b="1" dirty="0">
                <a:solidFill>
                  <a:srgbClr val="FF7F4D"/>
                </a:solidFill>
              </a:rPr>
              <a:t>Liens d’intérêts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xmlns="" id="{75657F91-6C9A-9CEA-5B38-56317D5610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16225" y="1583079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FF7F4D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Type de lien #1</a:t>
            </a:r>
          </a:p>
        </p:txBody>
      </p:sp>
      <p:sp>
        <p:nvSpPr>
          <p:cNvPr id="22" name="Espace réservé du texte 20">
            <a:extLst>
              <a:ext uri="{FF2B5EF4-FFF2-40B4-BE49-F238E27FC236}">
                <a16:creationId xmlns:a16="http://schemas.microsoft.com/office/drawing/2014/main" xmlns="" id="{E03A48C8-B74B-6E8A-B342-B3CDCBDFF7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6225" y="2020759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005086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Labo #1, Labo 2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xmlns="" id="{159B080C-1F3A-7A59-9F0C-7543F3646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16225" y="2566803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FF7F4D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Type de lien #2</a:t>
            </a:r>
          </a:p>
        </p:txBody>
      </p:sp>
      <p:sp>
        <p:nvSpPr>
          <p:cNvPr id="25" name="Espace réservé du texte 20">
            <a:extLst>
              <a:ext uri="{FF2B5EF4-FFF2-40B4-BE49-F238E27FC236}">
                <a16:creationId xmlns:a16="http://schemas.microsoft.com/office/drawing/2014/main" xmlns="" id="{7295987C-94D1-1C53-0E9B-6B1200248A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16225" y="3004483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005086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Labo #1, Labo 2</a:t>
            </a:r>
          </a:p>
        </p:txBody>
      </p:sp>
      <p:sp>
        <p:nvSpPr>
          <p:cNvPr id="26" name="Espace réservé du texte 20">
            <a:extLst>
              <a:ext uri="{FF2B5EF4-FFF2-40B4-BE49-F238E27FC236}">
                <a16:creationId xmlns:a16="http://schemas.microsoft.com/office/drawing/2014/main" xmlns="" id="{C15B2DC2-CFD3-27C2-D5E1-F8115E0C07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16225" y="3550527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FF7F4D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Type de lien #3</a:t>
            </a:r>
          </a:p>
        </p:txBody>
      </p:sp>
      <p:sp>
        <p:nvSpPr>
          <p:cNvPr id="27" name="Espace réservé du texte 20">
            <a:extLst>
              <a:ext uri="{FF2B5EF4-FFF2-40B4-BE49-F238E27FC236}">
                <a16:creationId xmlns:a16="http://schemas.microsoft.com/office/drawing/2014/main" xmlns="" id="{2A591045-41BB-1FC8-0305-CC88AA12737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16225" y="3988207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005086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Labo #1, Labo 2</a:t>
            </a:r>
          </a:p>
        </p:txBody>
      </p:sp>
      <p:sp>
        <p:nvSpPr>
          <p:cNvPr id="28" name="Espace réservé du texte 20">
            <a:extLst>
              <a:ext uri="{FF2B5EF4-FFF2-40B4-BE49-F238E27FC236}">
                <a16:creationId xmlns:a16="http://schemas.microsoft.com/office/drawing/2014/main" xmlns="" id="{3BBF1EBD-20D4-C4E7-4492-D5CEC75AF0A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16225" y="4530119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FF7F4D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Type de lien #4</a:t>
            </a:r>
          </a:p>
        </p:txBody>
      </p:sp>
      <p:sp>
        <p:nvSpPr>
          <p:cNvPr id="30" name="Espace réservé du texte 20">
            <a:extLst>
              <a:ext uri="{FF2B5EF4-FFF2-40B4-BE49-F238E27FC236}">
                <a16:creationId xmlns:a16="http://schemas.microsoft.com/office/drawing/2014/main" xmlns="" id="{731D97DF-157D-4421-0207-3DBD4AF0DE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16225" y="4967799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005086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Labo #1, Labo 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F6C66C23-2059-2526-AE85-9D17A1B0921F}"/>
              </a:ext>
            </a:extLst>
          </p:cNvPr>
          <p:cNvSpPr/>
          <p:nvPr userDrawn="1"/>
        </p:nvSpPr>
        <p:spPr>
          <a:xfrm>
            <a:off x="2730678" y="1752557"/>
            <a:ext cx="95733" cy="95733"/>
          </a:xfrm>
          <a:prstGeom prst="rect">
            <a:avLst/>
          </a:prstGeom>
          <a:solidFill>
            <a:srgbClr val="FF7F4D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E09227F8-A748-584A-DC29-76D3C2FA61C0}"/>
              </a:ext>
            </a:extLst>
          </p:cNvPr>
          <p:cNvSpPr/>
          <p:nvPr userDrawn="1"/>
        </p:nvSpPr>
        <p:spPr>
          <a:xfrm>
            <a:off x="2720492" y="4699597"/>
            <a:ext cx="95733" cy="95733"/>
          </a:xfrm>
          <a:prstGeom prst="rect">
            <a:avLst/>
          </a:prstGeom>
          <a:solidFill>
            <a:srgbClr val="FF7F4D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2753D50D-EA1A-689A-0786-70E00BEA4053}"/>
              </a:ext>
            </a:extLst>
          </p:cNvPr>
          <p:cNvSpPr/>
          <p:nvPr userDrawn="1"/>
        </p:nvSpPr>
        <p:spPr>
          <a:xfrm>
            <a:off x="2720491" y="3720269"/>
            <a:ext cx="95733" cy="95733"/>
          </a:xfrm>
          <a:prstGeom prst="rect">
            <a:avLst/>
          </a:prstGeom>
          <a:solidFill>
            <a:srgbClr val="FF7F4D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4AA4265-5D5B-C42A-93AD-9F2B9EE2CEA2}"/>
              </a:ext>
            </a:extLst>
          </p:cNvPr>
          <p:cNvSpPr/>
          <p:nvPr userDrawn="1"/>
        </p:nvSpPr>
        <p:spPr>
          <a:xfrm>
            <a:off x="2732990" y="2740942"/>
            <a:ext cx="95733" cy="95733"/>
          </a:xfrm>
          <a:prstGeom prst="rect">
            <a:avLst/>
          </a:prstGeom>
          <a:solidFill>
            <a:srgbClr val="FF7F4D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contenu 16">
            <a:extLst>
              <a:ext uri="{FF2B5EF4-FFF2-40B4-BE49-F238E27FC236}">
                <a16:creationId xmlns:a16="http://schemas.microsoft.com/office/drawing/2014/main" xmlns="" id="{FA77F9A6-B0BA-9753-F708-F87F4F04978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17816" y="6059886"/>
            <a:ext cx="5159375" cy="7981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200" i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 i="1">
                <a:latin typeface="Century Gothic" panose="020B0502020202020204" pitchFamily="34" charset="0"/>
              </a:defRPr>
            </a:lvl2pPr>
            <a:lvl3pPr marL="914400" indent="0">
              <a:buNone/>
              <a:defRPr sz="1200" i="1">
                <a:latin typeface="Century Gothic" panose="020B0502020202020204" pitchFamily="34" charset="0"/>
              </a:defRPr>
            </a:lvl3pPr>
            <a:lvl4pPr marL="1371600" indent="0">
              <a:buNone/>
              <a:defRPr sz="1200" i="1">
                <a:latin typeface="Century Gothic" panose="020B0502020202020204" pitchFamily="34" charset="0"/>
              </a:defRPr>
            </a:lvl4pPr>
            <a:lvl5pPr marL="1828800" indent="0">
              <a:buNone/>
              <a:defRPr sz="1200" i="1">
                <a:latin typeface="Century Gothic" panose="020B0502020202020204" pitchFamily="34" charset="0"/>
              </a:defRPr>
            </a:lvl5pPr>
          </a:lstStyle>
          <a:p>
            <a:r>
              <a:rPr lang="fr-FR" sz="1200" i="1" dirty="0">
                <a:latin typeface="Century Gothic" panose="020B0502020202020204" pitchFamily="34" charset="0"/>
              </a:rPr>
              <a:t>Xx. XXXXXX et al., ASCO</a:t>
            </a:r>
            <a:r>
              <a:rPr lang="fr-FR" sz="1200" i="1" baseline="30000" dirty="0">
                <a:latin typeface="Century Gothic" panose="020B0502020202020204" pitchFamily="34" charset="0"/>
              </a:rPr>
              <a:t>® </a:t>
            </a:r>
            <a:r>
              <a:rPr lang="fr-FR" sz="1200" i="1" dirty="0">
                <a:latin typeface="Century Gothic" panose="020B0502020202020204" pitchFamily="34" charset="0"/>
              </a:rPr>
              <a:t>2023, Abs #1111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="" xmlns:a16="http://schemas.microsoft.com/office/drawing/2014/main" id="{F1825CA0-D46F-EFB8-28C6-9E30946EC2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092" y="5997991"/>
            <a:ext cx="834714" cy="8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06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F56B870-CF3E-4321-B34D-0623D82B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897" y="154110"/>
            <a:ext cx="11124817" cy="505109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121CFB73-FEE3-BF6D-A3CA-D4B724AD7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8617" y="1499191"/>
            <a:ext cx="10622257" cy="40829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3" name="Espace réservé du texte 10">
            <a:extLst>
              <a:ext uri="{FF2B5EF4-FFF2-40B4-BE49-F238E27FC236}">
                <a16:creationId xmlns="" xmlns:a16="http://schemas.microsoft.com/office/drawing/2014/main" id="{EF0C19FB-1B02-8D45-014F-B80A7685F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108" y="6088284"/>
            <a:ext cx="6875381" cy="76971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lang="fr-FR" sz="1200" i="1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58775" indent="0">
              <a:buFontTx/>
              <a:buNone/>
              <a:defRPr lang="fr-FR" sz="1200" i="1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676275" indent="0">
              <a:buFontTx/>
              <a:buNone/>
              <a:defRPr lang="fr-FR" sz="1200" i="1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>
              <a:buFontTx/>
              <a:buNone/>
              <a:defRPr lang="fr-FR" sz="1200" i="1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>
              <a:buFontTx/>
              <a:buNone/>
              <a:defRPr lang="fr-FR" sz="1200" i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Xx. XXXXXX et al., ESMO</a:t>
            </a:r>
            <a:r>
              <a:rPr lang="fr-FR" sz="1200" i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® </a:t>
            </a:r>
            <a:r>
              <a:rPr lang="fr-FR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2023, Abs #???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5740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bstr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173DC7-B4D3-4321-AE79-E30BAB9140F0}"/>
              </a:ext>
            </a:extLst>
          </p:cNvPr>
          <p:cNvSpPr/>
          <p:nvPr userDrawn="1"/>
        </p:nvSpPr>
        <p:spPr>
          <a:xfrm>
            <a:off x="926898" y="6059887"/>
            <a:ext cx="11265101" cy="798114"/>
          </a:xfrm>
          <a:prstGeom prst="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fr-FR" sz="1200" i="1" dirty="0">
              <a:latin typeface="Century Gothic" panose="020B0502020202020204" pitchFamily="34" charset="0"/>
            </a:endParaRP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70A865FB-40C9-5CAF-BAAC-E4ED60099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4932" y="6113512"/>
            <a:ext cx="2306783" cy="6908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592C02-83E5-A5C8-E162-287DE145FD68}"/>
              </a:ext>
            </a:extLst>
          </p:cNvPr>
          <p:cNvSpPr/>
          <p:nvPr userDrawn="1"/>
        </p:nvSpPr>
        <p:spPr>
          <a:xfrm>
            <a:off x="0" y="0"/>
            <a:ext cx="926899" cy="6858000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8032FB2-8A0C-F093-959E-CBF277FEC978}"/>
              </a:ext>
            </a:extLst>
          </p:cNvPr>
          <p:cNvSpPr/>
          <p:nvPr userDrawn="1"/>
        </p:nvSpPr>
        <p:spPr>
          <a:xfrm rot="16200000">
            <a:off x="-1201106" y="3998441"/>
            <a:ext cx="3291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Ce contenu est un rapport et/ou un résumé des communications d'un congrès dont l'objectif est d'informer </a:t>
            </a:r>
            <a:b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sur l'état actuel de la recherche ; les données présentées ici peuvent ne pas être validées par les autorités de santé et, </a:t>
            </a:r>
            <a:b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le cas échéant, ne doivent pas être mises en pratique.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C8C5CF4-FDF8-693F-C82B-BF84330624DC}"/>
              </a:ext>
            </a:extLst>
          </p:cNvPr>
          <p:cNvSpPr/>
          <p:nvPr userDrawn="1"/>
        </p:nvSpPr>
        <p:spPr>
          <a:xfrm rot="16200000">
            <a:off x="-950941" y="1080182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 smtClean="0">
                <a:solidFill>
                  <a:srgbClr val="737078"/>
                </a:solidFill>
                <a:latin typeface="Century Gothic" panose="020B0502020202020204" pitchFamily="34" charset="0"/>
              </a:rPr>
              <a:t>UROLOGIE</a:t>
            </a:r>
            <a:endParaRPr lang="fr-FR" sz="3600" b="1" dirty="0">
              <a:solidFill>
                <a:srgbClr val="737078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5643CAED-F0F2-0415-6C0D-9BFF9BECD3D0}"/>
              </a:ext>
            </a:extLst>
          </p:cNvPr>
          <p:cNvSpPr txBox="1"/>
          <p:nvPr userDrawn="1"/>
        </p:nvSpPr>
        <p:spPr>
          <a:xfrm>
            <a:off x="8242609" y="6158862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rgbClr val="FF7F4D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>L’actualité</a:t>
            </a:r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/>
            </a:r>
            <a:b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</a:br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>en oncologie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xmlns="" id="{2AAAAE89-3710-6FC1-6165-7C18910D5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xmlns="" id="{A6141D7E-6A11-9A05-41CA-2C5C54BC02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6583" y="1944913"/>
            <a:ext cx="10370160" cy="16909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Titre abstract…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xmlns="" id="{B19472D2-101B-E0E2-DE33-9218E328BE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6583" y="3635828"/>
            <a:ext cx="10370160" cy="16909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Sous-titre abstract…</a:t>
            </a:r>
          </a:p>
        </p:txBody>
      </p:sp>
      <p:sp>
        <p:nvSpPr>
          <p:cNvPr id="2" name="Espace réservé du contenu 16">
            <a:extLst>
              <a:ext uri="{FF2B5EF4-FFF2-40B4-BE49-F238E27FC236}">
                <a16:creationId xmlns:a16="http://schemas.microsoft.com/office/drawing/2014/main" xmlns="" id="{A1F1CE14-8D01-9AEB-99D6-AF4A9D45F4C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17816" y="6059886"/>
            <a:ext cx="5159375" cy="7981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200" i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 i="1">
                <a:latin typeface="Century Gothic" panose="020B0502020202020204" pitchFamily="34" charset="0"/>
              </a:defRPr>
            </a:lvl2pPr>
            <a:lvl3pPr marL="914400" indent="0">
              <a:buNone/>
              <a:defRPr sz="1200" i="1">
                <a:latin typeface="Century Gothic" panose="020B0502020202020204" pitchFamily="34" charset="0"/>
              </a:defRPr>
            </a:lvl3pPr>
            <a:lvl4pPr marL="1371600" indent="0">
              <a:buNone/>
              <a:defRPr sz="1200" i="1">
                <a:latin typeface="Century Gothic" panose="020B0502020202020204" pitchFamily="34" charset="0"/>
              </a:defRPr>
            </a:lvl4pPr>
            <a:lvl5pPr marL="1828800" indent="0">
              <a:buNone/>
              <a:defRPr sz="1200" i="1">
                <a:latin typeface="Century Gothic" panose="020B0502020202020204" pitchFamily="34" charset="0"/>
              </a:defRPr>
            </a:lvl5pPr>
          </a:lstStyle>
          <a:p>
            <a:r>
              <a:rPr lang="fr-FR" sz="1200" i="1" dirty="0">
                <a:latin typeface="Century Gothic" panose="020B0502020202020204" pitchFamily="34" charset="0"/>
              </a:rPr>
              <a:t>Xx. XXXXXX et al., ASCO</a:t>
            </a:r>
            <a:r>
              <a:rPr lang="fr-FR" sz="1200" i="1" baseline="30000" dirty="0">
                <a:latin typeface="Century Gothic" panose="020B0502020202020204" pitchFamily="34" charset="0"/>
              </a:rPr>
              <a:t>® </a:t>
            </a:r>
            <a:r>
              <a:rPr lang="fr-FR" sz="1200" i="1" dirty="0">
                <a:latin typeface="Century Gothic" panose="020B0502020202020204" pitchFamily="34" charset="0"/>
              </a:rPr>
              <a:t>2023, Abs #1111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F1825CA0-D46F-EFB8-28C6-9E30946EC2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092" y="5997991"/>
            <a:ext cx="834714" cy="8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bstr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173DC7-B4D3-4321-AE79-E30BAB9140F0}"/>
              </a:ext>
            </a:extLst>
          </p:cNvPr>
          <p:cNvSpPr/>
          <p:nvPr userDrawn="1"/>
        </p:nvSpPr>
        <p:spPr>
          <a:xfrm>
            <a:off x="926898" y="6059887"/>
            <a:ext cx="11265101" cy="798114"/>
          </a:xfrm>
          <a:prstGeom prst="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fr-FR" sz="1200" i="1" dirty="0">
              <a:latin typeface="Century Gothic" panose="020B0502020202020204" pitchFamily="34" charset="0"/>
            </a:endParaRP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70A865FB-40C9-5CAF-BAAC-E4ED60099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4932" y="6113512"/>
            <a:ext cx="2306783" cy="6908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592C02-83E5-A5C8-E162-287DE145FD68}"/>
              </a:ext>
            </a:extLst>
          </p:cNvPr>
          <p:cNvSpPr/>
          <p:nvPr userDrawn="1"/>
        </p:nvSpPr>
        <p:spPr>
          <a:xfrm>
            <a:off x="0" y="0"/>
            <a:ext cx="926899" cy="6858000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8032FB2-8A0C-F093-959E-CBF277FEC978}"/>
              </a:ext>
            </a:extLst>
          </p:cNvPr>
          <p:cNvSpPr/>
          <p:nvPr userDrawn="1"/>
        </p:nvSpPr>
        <p:spPr>
          <a:xfrm rot="16200000">
            <a:off x="-1201106" y="3998441"/>
            <a:ext cx="3291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Ce contenu est un rapport et/ou un résumé des communications d'un congrès dont l'objectif est d'informer </a:t>
            </a:r>
            <a:b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sur l'état actuel de la recherche ; les données présentées ici peuvent ne pas être validées par les autorités de santé et, </a:t>
            </a:r>
            <a:b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le cas échéant, ne doivent pas être mises en pratique.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C8C5CF4-FDF8-693F-C82B-BF84330624DC}"/>
              </a:ext>
            </a:extLst>
          </p:cNvPr>
          <p:cNvSpPr/>
          <p:nvPr userDrawn="1"/>
        </p:nvSpPr>
        <p:spPr>
          <a:xfrm rot="16200000">
            <a:off x="-950941" y="1080182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 smtClean="0">
                <a:solidFill>
                  <a:srgbClr val="737078"/>
                </a:solidFill>
                <a:latin typeface="Century Gothic" panose="020B0502020202020204" pitchFamily="34" charset="0"/>
              </a:rPr>
              <a:t>UROLOGIE</a:t>
            </a:r>
            <a:endParaRPr lang="fr-FR" sz="3600" b="1" dirty="0">
              <a:solidFill>
                <a:srgbClr val="737078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5643CAED-F0F2-0415-6C0D-9BFF9BECD3D0}"/>
              </a:ext>
            </a:extLst>
          </p:cNvPr>
          <p:cNvSpPr txBox="1"/>
          <p:nvPr userDrawn="1"/>
        </p:nvSpPr>
        <p:spPr>
          <a:xfrm>
            <a:off x="8242609" y="6158862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rgbClr val="FF7F4D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>L’actualité</a:t>
            </a:r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/>
            </a:r>
            <a:b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</a:br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>en oncologie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xmlns="" id="{2AAAAE89-3710-6FC1-6165-7C18910D5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xmlns="" id="{A6141D7E-6A11-9A05-41CA-2C5C54BC02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2773" y="-4431"/>
            <a:ext cx="11259225" cy="516866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3600" b="1" i="0">
                <a:solidFill>
                  <a:srgbClr val="FF7F4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Titre abstract…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xmlns="" id="{B19472D2-101B-E0E2-DE33-9218E328BE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2774" y="522517"/>
            <a:ext cx="11259224" cy="341085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20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Sous-titre abstract…</a:t>
            </a:r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xmlns="" id="{088BC814-27A6-30D7-5D87-E900CC14CD3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312995" y="1247430"/>
            <a:ext cx="6553200" cy="4617333"/>
          </a:xfrm>
          <a:prstGeom prst="rect">
            <a:avLst/>
          </a:prstGeom>
          <a:ln w="12700">
            <a:solidFill>
              <a:srgbClr val="005086"/>
            </a:solidFill>
          </a:ln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Emplacement courbe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xmlns="" id="{C6B6A4C5-9A2E-050C-3BAA-59D7CD251C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74574" y="1052306"/>
            <a:ext cx="1683883" cy="38735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2000" b="1">
                <a:solidFill>
                  <a:srgbClr val="737078"/>
                </a:solidFill>
                <a:latin typeface="+mn-lt"/>
              </a:defRPr>
            </a:lvl1pPr>
            <a:lvl2pPr marL="457200" indent="0">
              <a:buNone/>
              <a:defRPr sz="2000" b="1">
                <a:latin typeface="+mn-lt"/>
              </a:defRPr>
            </a:lvl2pPr>
            <a:lvl3pPr marL="914400" indent="0">
              <a:buNone/>
              <a:defRPr sz="2000" b="1">
                <a:latin typeface="+mn-lt"/>
              </a:defRPr>
            </a:lvl3pPr>
            <a:lvl4pPr marL="1371600" indent="0">
              <a:buNone/>
              <a:defRPr sz="2000" b="1">
                <a:latin typeface="+mn-lt"/>
              </a:defRPr>
            </a:lvl4pPr>
            <a:lvl5pPr marL="1828800" indent="0">
              <a:buNone/>
              <a:defRPr sz="2000" b="1">
                <a:latin typeface="+mn-lt"/>
              </a:defRPr>
            </a:lvl5pPr>
          </a:lstStyle>
          <a:p>
            <a:pPr lvl="0"/>
            <a:r>
              <a:rPr lang="fr-FR" dirty="0"/>
              <a:t>Titre courbe</a:t>
            </a:r>
          </a:p>
        </p:txBody>
      </p:sp>
      <p:sp>
        <p:nvSpPr>
          <p:cNvPr id="29" name="Espace réservé du contenu 28">
            <a:extLst>
              <a:ext uri="{FF2B5EF4-FFF2-40B4-BE49-F238E27FC236}">
                <a16:creationId xmlns:a16="http://schemas.microsoft.com/office/drawing/2014/main" xmlns="" id="{41CAED98-AA80-ED1F-37C4-71918665F7B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78800" y="1246188"/>
            <a:ext cx="3556000" cy="4616450"/>
          </a:xfrm>
          <a:prstGeom prst="rect">
            <a:avLst/>
          </a:prstGeom>
          <a:solidFill>
            <a:srgbClr val="FF7F4D"/>
          </a:solidFill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685800" indent="-228600">
              <a:buClr>
                <a:schemeClr val="accent1"/>
              </a:buClr>
              <a:buFont typeface="Police système Courant"/>
              <a:buChar char="►"/>
              <a:defRPr sz="1600">
                <a:solidFill>
                  <a:schemeClr val="tx1"/>
                </a:solidFill>
              </a:defRPr>
            </a:lvl2pPr>
            <a:lvl3pPr marL="1143000" indent="-228600">
              <a:buClr>
                <a:schemeClr val="tx1"/>
              </a:buClr>
              <a:buFont typeface="Wingdings" pitchFamily="2" charset="2"/>
              <a:buChar char="§"/>
              <a:defRPr sz="1400" b="1">
                <a:solidFill>
                  <a:schemeClr val="bg1"/>
                </a:solidFill>
              </a:defRPr>
            </a:lvl3pPr>
            <a:lvl4pPr marL="1600200" indent="-228600">
              <a:buClr>
                <a:schemeClr val="tx1"/>
              </a:buClr>
              <a:buFont typeface="Police système Courant"/>
              <a:buChar char="⁃"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Espace réservé du contenu 16">
            <a:extLst>
              <a:ext uri="{FF2B5EF4-FFF2-40B4-BE49-F238E27FC236}">
                <a16:creationId xmlns:a16="http://schemas.microsoft.com/office/drawing/2014/main" xmlns="" id="{7702B9E2-8F57-949D-1E5B-4D8462899BD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17816" y="6059886"/>
            <a:ext cx="5159375" cy="7981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200" i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 i="1">
                <a:latin typeface="Century Gothic" panose="020B0502020202020204" pitchFamily="34" charset="0"/>
              </a:defRPr>
            </a:lvl2pPr>
            <a:lvl3pPr marL="914400" indent="0">
              <a:buNone/>
              <a:defRPr sz="1200" i="1">
                <a:latin typeface="Century Gothic" panose="020B0502020202020204" pitchFamily="34" charset="0"/>
              </a:defRPr>
            </a:lvl3pPr>
            <a:lvl4pPr marL="1371600" indent="0">
              <a:buNone/>
              <a:defRPr sz="1200" i="1">
                <a:latin typeface="Century Gothic" panose="020B0502020202020204" pitchFamily="34" charset="0"/>
              </a:defRPr>
            </a:lvl4pPr>
            <a:lvl5pPr marL="1828800" indent="0">
              <a:buNone/>
              <a:defRPr sz="1200" i="1">
                <a:latin typeface="Century Gothic" panose="020B0502020202020204" pitchFamily="34" charset="0"/>
              </a:defRPr>
            </a:lvl5pPr>
          </a:lstStyle>
          <a:p>
            <a:r>
              <a:rPr lang="fr-FR" sz="1200" i="1" dirty="0">
                <a:latin typeface="Century Gothic" panose="020B0502020202020204" pitchFamily="34" charset="0"/>
              </a:rPr>
              <a:t>Xx. XXXXXX et al., ASCO</a:t>
            </a:r>
            <a:r>
              <a:rPr lang="fr-FR" sz="1200" i="1" baseline="30000" dirty="0">
                <a:latin typeface="Century Gothic" panose="020B0502020202020204" pitchFamily="34" charset="0"/>
              </a:rPr>
              <a:t>® </a:t>
            </a:r>
            <a:r>
              <a:rPr lang="fr-FR" sz="1200" i="1" dirty="0">
                <a:latin typeface="Century Gothic" panose="020B0502020202020204" pitchFamily="34" charset="0"/>
              </a:rPr>
              <a:t>2023, Abs #1111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F1825CA0-D46F-EFB8-28C6-9E30946EC2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092" y="5997991"/>
            <a:ext cx="834714" cy="8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4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bstr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ACA5099-5717-9D94-0AFA-F4B3037AB1DD}"/>
              </a:ext>
            </a:extLst>
          </p:cNvPr>
          <p:cNvSpPr/>
          <p:nvPr userDrawn="1"/>
        </p:nvSpPr>
        <p:spPr>
          <a:xfrm>
            <a:off x="926898" y="6059887"/>
            <a:ext cx="11265101" cy="798114"/>
          </a:xfrm>
          <a:prstGeom prst="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fr-FR" sz="1200" i="1" dirty="0">
              <a:latin typeface="Century Gothic" panose="020B0502020202020204" pitchFamily="34" charset="0"/>
            </a:endParaRPr>
          </a:p>
        </p:txBody>
      </p:sp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F65A5800-6143-1EDE-00DC-C5721A678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4932" y="6113512"/>
            <a:ext cx="2306783" cy="6908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EDFF50F-F04C-F945-CF73-E63D20CD5EA7}"/>
              </a:ext>
            </a:extLst>
          </p:cNvPr>
          <p:cNvSpPr/>
          <p:nvPr userDrawn="1"/>
        </p:nvSpPr>
        <p:spPr>
          <a:xfrm>
            <a:off x="0" y="0"/>
            <a:ext cx="926899" cy="6858000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5F54979-C527-1B80-3222-60EDF75FC0C7}"/>
              </a:ext>
            </a:extLst>
          </p:cNvPr>
          <p:cNvSpPr/>
          <p:nvPr userDrawn="1"/>
        </p:nvSpPr>
        <p:spPr>
          <a:xfrm rot="16200000">
            <a:off x="-1201106" y="3998441"/>
            <a:ext cx="3291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Ce contenu est un rapport et/ou un résumé des communications d'un congrès dont l'objectif est d'informer </a:t>
            </a:r>
            <a:b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sur l'état actuel de la recherche ; les données présentées ici peuvent ne pas être validées par les autorités de santé et, </a:t>
            </a:r>
            <a:b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le cas échéant, ne doivent pas être mises en pratique.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D9B53EC-6306-E139-6F6F-A2409ABD9441}"/>
              </a:ext>
            </a:extLst>
          </p:cNvPr>
          <p:cNvSpPr/>
          <p:nvPr userDrawn="1"/>
        </p:nvSpPr>
        <p:spPr>
          <a:xfrm rot="16200000">
            <a:off x="-950941" y="1080182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 smtClean="0">
                <a:solidFill>
                  <a:srgbClr val="737078"/>
                </a:solidFill>
                <a:latin typeface="Century Gothic" panose="020B0502020202020204" pitchFamily="34" charset="0"/>
              </a:rPr>
              <a:t>UROLOGIE</a:t>
            </a:r>
            <a:endParaRPr lang="fr-FR" sz="3600" b="1" dirty="0">
              <a:solidFill>
                <a:srgbClr val="737078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08D80DAF-B78A-FB73-597C-392CF9343367}"/>
              </a:ext>
            </a:extLst>
          </p:cNvPr>
          <p:cNvSpPr txBox="1"/>
          <p:nvPr userDrawn="1"/>
        </p:nvSpPr>
        <p:spPr>
          <a:xfrm>
            <a:off x="8242609" y="6158862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rgbClr val="FF7F4D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>L’actualité</a:t>
            </a:r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/>
            </a:r>
            <a:b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</a:br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>en oncologie</a:t>
            </a: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xmlns="" id="{F923B79B-8D9A-F082-EAE0-D0CD86328F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xmlns="" id="{32224335-0BF8-D51F-288B-2DC7D1BD3B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2773" y="-4431"/>
            <a:ext cx="11259225" cy="516866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3600" b="1" i="0">
                <a:solidFill>
                  <a:srgbClr val="FF7F4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Titre abstract…</a:t>
            </a:r>
          </a:p>
        </p:txBody>
      </p:sp>
      <p:sp>
        <p:nvSpPr>
          <p:cNvPr id="13" name="Espace réservé du texte 18">
            <a:extLst>
              <a:ext uri="{FF2B5EF4-FFF2-40B4-BE49-F238E27FC236}">
                <a16:creationId xmlns:a16="http://schemas.microsoft.com/office/drawing/2014/main" xmlns="" id="{2B584DC8-4B0C-56BA-CF88-058455BBF8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2774" y="522517"/>
            <a:ext cx="11259224" cy="341085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20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Sous-titre abstract…</a:t>
            </a:r>
          </a:p>
        </p:txBody>
      </p:sp>
      <p:sp>
        <p:nvSpPr>
          <p:cNvPr id="14" name="Espace réservé du contenu 15">
            <a:extLst>
              <a:ext uri="{FF2B5EF4-FFF2-40B4-BE49-F238E27FC236}">
                <a16:creationId xmlns:a16="http://schemas.microsoft.com/office/drawing/2014/main" xmlns="" id="{B07DD8FB-A895-594B-3A70-A83EACE30E4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312995" y="1247431"/>
            <a:ext cx="6553200" cy="3100752"/>
          </a:xfrm>
          <a:prstGeom prst="rect">
            <a:avLst/>
          </a:prstGeom>
          <a:ln w="12700">
            <a:solidFill>
              <a:srgbClr val="005086"/>
            </a:solidFill>
          </a:ln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Emplacement courbe</a:t>
            </a:r>
          </a:p>
        </p:txBody>
      </p:sp>
      <p:sp>
        <p:nvSpPr>
          <p:cNvPr id="15" name="Espace réservé du texte 22">
            <a:extLst>
              <a:ext uri="{FF2B5EF4-FFF2-40B4-BE49-F238E27FC236}">
                <a16:creationId xmlns:a16="http://schemas.microsoft.com/office/drawing/2014/main" xmlns="" id="{D3E98C69-E3D6-2691-AFB9-114FB82E49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74574" y="1052306"/>
            <a:ext cx="1683883" cy="38735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2000" b="1">
                <a:solidFill>
                  <a:srgbClr val="737078"/>
                </a:solidFill>
                <a:latin typeface="+mn-lt"/>
              </a:defRPr>
            </a:lvl1pPr>
            <a:lvl2pPr marL="457200" indent="0">
              <a:buNone/>
              <a:defRPr sz="2000" b="1">
                <a:latin typeface="+mn-lt"/>
              </a:defRPr>
            </a:lvl2pPr>
            <a:lvl3pPr marL="914400" indent="0">
              <a:buNone/>
              <a:defRPr sz="2000" b="1">
                <a:latin typeface="+mn-lt"/>
              </a:defRPr>
            </a:lvl3pPr>
            <a:lvl4pPr marL="1371600" indent="0">
              <a:buNone/>
              <a:defRPr sz="2000" b="1">
                <a:latin typeface="+mn-lt"/>
              </a:defRPr>
            </a:lvl4pPr>
            <a:lvl5pPr marL="1828800" indent="0">
              <a:buNone/>
              <a:defRPr sz="2000" b="1">
                <a:latin typeface="+mn-lt"/>
              </a:defRPr>
            </a:lvl5pPr>
          </a:lstStyle>
          <a:p>
            <a:pPr lvl="0"/>
            <a:r>
              <a:rPr lang="fr-FR" dirty="0"/>
              <a:t>Titre courbe</a:t>
            </a:r>
          </a:p>
        </p:txBody>
      </p:sp>
      <p:sp>
        <p:nvSpPr>
          <p:cNvPr id="17" name="Espace réservé du contenu 28">
            <a:extLst>
              <a:ext uri="{FF2B5EF4-FFF2-40B4-BE49-F238E27FC236}">
                <a16:creationId xmlns:a16="http://schemas.microsoft.com/office/drawing/2014/main" xmlns="" id="{393EA286-5435-E683-D274-8AAD4E596CD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312994" y="4460489"/>
            <a:ext cx="6553199" cy="1402150"/>
          </a:xfrm>
          <a:prstGeom prst="rect">
            <a:avLst/>
          </a:prstGeom>
          <a:solidFill>
            <a:srgbClr val="005086"/>
          </a:solidFill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685800" indent="-228600">
              <a:buClr>
                <a:srgbClr val="FF7F4D"/>
              </a:buClr>
              <a:buFont typeface="Police système Courant"/>
              <a:buChar char="►"/>
              <a:defRPr sz="1600"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Font typeface="Wingdings" pitchFamily="2" charset="2"/>
              <a:buChar char="§"/>
              <a:defRPr sz="1400" b="1">
                <a:solidFill>
                  <a:schemeClr val="bg1"/>
                </a:solidFill>
              </a:defRPr>
            </a:lvl3pPr>
            <a:lvl4pPr marL="1600200" indent="-228600">
              <a:buClr>
                <a:srgbClr val="FF7F4D"/>
              </a:buClr>
              <a:buFont typeface="Police système Courant"/>
              <a:buChar char="⁃"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Espace réservé du contenu 16">
            <a:extLst>
              <a:ext uri="{FF2B5EF4-FFF2-40B4-BE49-F238E27FC236}">
                <a16:creationId xmlns:a16="http://schemas.microsoft.com/office/drawing/2014/main" xmlns="" id="{8D75F08D-0509-78CF-5809-0046EFD902C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17816" y="6059886"/>
            <a:ext cx="5159375" cy="7981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200" i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 i="1">
                <a:latin typeface="Century Gothic" panose="020B0502020202020204" pitchFamily="34" charset="0"/>
              </a:defRPr>
            </a:lvl2pPr>
            <a:lvl3pPr marL="914400" indent="0">
              <a:buNone/>
              <a:defRPr sz="1200" i="1">
                <a:latin typeface="Century Gothic" panose="020B0502020202020204" pitchFamily="34" charset="0"/>
              </a:defRPr>
            </a:lvl3pPr>
            <a:lvl4pPr marL="1371600" indent="0">
              <a:buNone/>
              <a:defRPr sz="1200" i="1">
                <a:latin typeface="Century Gothic" panose="020B0502020202020204" pitchFamily="34" charset="0"/>
              </a:defRPr>
            </a:lvl4pPr>
            <a:lvl5pPr marL="1828800" indent="0">
              <a:buNone/>
              <a:defRPr sz="1200" i="1">
                <a:latin typeface="Century Gothic" panose="020B0502020202020204" pitchFamily="34" charset="0"/>
              </a:defRPr>
            </a:lvl5pPr>
          </a:lstStyle>
          <a:p>
            <a:r>
              <a:rPr lang="fr-FR" sz="1200" i="1" dirty="0">
                <a:latin typeface="Century Gothic" panose="020B0502020202020204" pitchFamily="34" charset="0"/>
              </a:rPr>
              <a:t>Xx. XXXXXX et al., ASCO</a:t>
            </a:r>
            <a:r>
              <a:rPr lang="fr-FR" sz="1200" i="1" baseline="30000" dirty="0">
                <a:latin typeface="Century Gothic" panose="020B0502020202020204" pitchFamily="34" charset="0"/>
              </a:rPr>
              <a:t>® </a:t>
            </a:r>
            <a:r>
              <a:rPr lang="fr-FR" sz="1200" i="1" dirty="0">
                <a:latin typeface="Century Gothic" panose="020B0502020202020204" pitchFamily="34" charset="0"/>
              </a:rPr>
              <a:t>2023, Abs #1111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F1825CA0-D46F-EFB8-28C6-9E30946EC2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092" y="5997991"/>
            <a:ext cx="834714" cy="860009"/>
          </a:xfrm>
          <a:prstGeom prst="rect">
            <a:avLst/>
          </a:prstGeom>
        </p:spPr>
      </p:pic>
      <p:sp>
        <p:nvSpPr>
          <p:cNvPr id="20" name="Espace réservé du contenu 3">
            <a:extLst>
              <a:ext uri="{FF2B5EF4-FFF2-40B4-BE49-F238E27FC236}">
                <a16:creationId xmlns="" xmlns:a16="http://schemas.microsoft.com/office/drawing/2014/main" id="{C65CA8C7-20DC-9C9A-6539-1FE39F07FD0A}"/>
              </a:ext>
            </a:extLst>
          </p:cNvPr>
          <p:cNvSpPr txBox="1">
            <a:spLocks/>
          </p:cNvSpPr>
          <p:nvPr userDrawn="1"/>
        </p:nvSpPr>
        <p:spPr>
          <a:xfrm>
            <a:off x="8176315" y="1164613"/>
            <a:ext cx="3661900" cy="4441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17500" indent="-3175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SzPct val="85000"/>
              <a:buFont typeface="Apple SD Gothic Neo Thin" panose="02000300000000000000" pitchFamily="2" charset="-127"/>
              <a:buChar char="◼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4525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.Lucida Grande UI Regular"/>
              <a:buChar char="►"/>
              <a:tabLst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41388" indent="-26511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4D"/>
              </a:buClr>
              <a:buSzPct val="85000"/>
              <a:buFont typeface="Apple SD Gothic Neo Thin" panose="02000300000000000000" pitchFamily="2" charset="-127"/>
              <a:buChar char="◼"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Cliquez pour modifier les styles du texte du masque</a:t>
            </a:r>
          </a:p>
          <a:p>
            <a:pPr marL="644525" marR="0" lvl="1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086"/>
              </a:buClr>
              <a:buSzPct val="80000"/>
              <a:buFont typeface=".Lucida Grande UI Regular"/>
              <a:buChar char="►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08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Deuxième niveau</a:t>
            </a:r>
          </a:p>
          <a:p>
            <a:pPr marL="941388" marR="0" lvl="2" indent="-26511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Troisième niveau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804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 Abstr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173DC7-B4D3-4321-AE79-E30BAB9140F0}"/>
              </a:ext>
            </a:extLst>
          </p:cNvPr>
          <p:cNvSpPr/>
          <p:nvPr userDrawn="1"/>
        </p:nvSpPr>
        <p:spPr>
          <a:xfrm>
            <a:off x="775576" y="6059887"/>
            <a:ext cx="11265101" cy="798114"/>
          </a:xfrm>
          <a:prstGeom prst="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fr-FR" sz="1200" i="1" dirty="0">
              <a:latin typeface="Century Gothic" panose="020B0502020202020204" pitchFamily="34" charset="0"/>
            </a:endParaRP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70A865FB-40C9-5CAF-BAAC-E4ED600992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932" y="6113512"/>
            <a:ext cx="2306783" cy="6908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592C02-83E5-A5C8-E162-287DE145FD68}"/>
              </a:ext>
            </a:extLst>
          </p:cNvPr>
          <p:cNvSpPr/>
          <p:nvPr userDrawn="1"/>
        </p:nvSpPr>
        <p:spPr>
          <a:xfrm>
            <a:off x="0" y="0"/>
            <a:ext cx="926899" cy="6858000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8032FB2-8A0C-F093-959E-CBF277FEC978}"/>
              </a:ext>
            </a:extLst>
          </p:cNvPr>
          <p:cNvSpPr/>
          <p:nvPr userDrawn="1"/>
        </p:nvSpPr>
        <p:spPr>
          <a:xfrm rot="16200000">
            <a:off x="-1201106" y="3998441"/>
            <a:ext cx="3291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Ce contenu est un rapport et/ou un résumé des communications d'un congrès dont l'objectif est d'informer </a:t>
            </a:r>
            <a:b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sur l'état actuel de la recherche ; les données présentées ici peuvent ne pas être validées par les autorités de santé et, </a:t>
            </a:r>
            <a:b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le cas échéant, ne doivent pas être mises en pratique.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C8C5CF4-FDF8-693F-C82B-BF84330624DC}"/>
              </a:ext>
            </a:extLst>
          </p:cNvPr>
          <p:cNvSpPr/>
          <p:nvPr userDrawn="1"/>
        </p:nvSpPr>
        <p:spPr>
          <a:xfrm rot="16200000">
            <a:off x="-950941" y="1080182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 smtClean="0">
                <a:solidFill>
                  <a:srgbClr val="737078"/>
                </a:solidFill>
                <a:latin typeface="Century Gothic" panose="020B0502020202020204" pitchFamily="34" charset="0"/>
              </a:rPr>
              <a:t>UROLOGIE</a:t>
            </a:r>
            <a:endParaRPr lang="fr-FR" sz="3600" b="1" dirty="0">
              <a:solidFill>
                <a:srgbClr val="737078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5643CAED-F0F2-0415-6C0D-9BFF9BECD3D0}"/>
              </a:ext>
            </a:extLst>
          </p:cNvPr>
          <p:cNvSpPr txBox="1"/>
          <p:nvPr userDrawn="1"/>
        </p:nvSpPr>
        <p:spPr>
          <a:xfrm>
            <a:off x="8242609" y="6158862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rgbClr val="FF7F4D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>L’actualité</a:t>
            </a:r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/>
            </a:r>
            <a:b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</a:br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>en oncologie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xmlns="" id="{2AAAAE89-3710-6FC1-6165-7C18910D5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sz="1050" b="1" dirty="0">
                <a:solidFill>
                  <a:schemeClr val="bg1"/>
                </a:solidFill>
                <a:latin typeface="Century Gothic" panose="020B0502020202020204" pitchFamily="34" charset="0"/>
                <a:cs typeface="Gordita" pitchFamily="2" charset="77"/>
              </a:rPr>
              <a:t>2-6 juin 2023</a:t>
            </a:r>
            <a:r>
              <a:rPr kumimoji="0" lang="fr-FR" sz="105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 Light" pitchFamily="2" charset="77"/>
              </a:rPr>
              <a:t> </a:t>
            </a:r>
            <a:endParaRPr lang="fr-FR" sz="105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Espace réservé du contenu 28">
            <a:extLst>
              <a:ext uri="{FF2B5EF4-FFF2-40B4-BE49-F238E27FC236}">
                <a16:creationId xmlns:a16="http://schemas.microsoft.com/office/drawing/2014/main" xmlns="" id="{7AFCAD0A-483F-993E-F8FB-82A89A152C6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349388" y="1182936"/>
            <a:ext cx="9678003" cy="2938688"/>
          </a:xfrm>
          <a:prstGeom prst="rect">
            <a:avLst/>
          </a:prstGeom>
          <a:noFill/>
        </p:spPr>
        <p:txBody>
          <a:bodyPr/>
          <a:lstStyle>
            <a:lvl1pPr marL="285750" indent="-285750">
              <a:buClr>
                <a:srgbClr val="FF7F4D"/>
              </a:buClr>
              <a:buSzPct val="80000"/>
              <a:buFont typeface="Century Gothic" panose="020B0502020202020204" pitchFamily="34" charset="0"/>
              <a:buChar char="►"/>
              <a:defRPr sz="1800" b="1">
                <a:solidFill>
                  <a:schemeClr val="tx1"/>
                </a:solidFill>
              </a:defRPr>
            </a:lvl1pPr>
            <a:lvl2pPr marL="536575" indent="-268288">
              <a:buClr>
                <a:srgbClr val="FF7F4D"/>
              </a:buClr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</a:defRPr>
            </a:lvl2pPr>
            <a:lvl3pPr marL="719138" indent="-182563">
              <a:buClr>
                <a:srgbClr val="FF7F4D"/>
              </a:buClr>
              <a:buFont typeface="Wingdings" pitchFamily="2" charset="2"/>
              <a:buChar char="§"/>
              <a:defRPr sz="1400" b="1">
                <a:solidFill>
                  <a:schemeClr val="tx1"/>
                </a:solidFill>
              </a:defRPr>
            </a:lvl3pPr>
            <a:lvl4pPr marL="1600200" indent="-228600">
              <a:buClr>
                <a:srgbClr val="FF7F4D"/>
              </a:buClr>
              <a:buFont typeface="Police système Courant"/>
              <a:buChar char="⁃"/>
              <a:defRPr sz="1200">
                <a:solidFill>
                  <a:schemeClr val="tx1"/>
                </a:solidFill>
              </a:defRPr>
            </a:lvl4pPr>
            <a:lvl5pPr marL="1828800" indent="0"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3" name="Espace réservé du contenu 16">
            <a:extLst>
              <a:ext uri="{FF2B5EF4-FFF2-40B4-BE49-F238E27FC236}">
                <a16:creationId xmlns:a16="http://schemas.microsoft.com/office/drawing/2014/main" xmlns="" id="{4622768F-C229-7BA3-37C9-0907FE0DD7E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17816" y="6059886"/>
            <a:ext cx="5159375" cy="7981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200" i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 i="1">
                <a:latin typeface="Century Gothic" panose="020B0502020202020204" pitchFamily="34" charset="0"/>
              </a:defRPr>
            </a:lvl2pPr>
            <a:lvl3pPr marL="914400" indent="0">
              <a:buNone/>
              <a:defRPr sz="1200" i="1">
                <a:latin typeface="Century Gothic" panose="020B0502020202020204" pitchFamily="34" charset="0"/>
              </a:defRPr>
            </a:lvl3pPr>
            <a:lvl4pPr marL="1371600" indent="0">
              <a:buNone/>
              <a:defRPr sz="1200" i="1">
                <a:latin typeface="Century Gothic" panose="020B0502020202020204" pitchFamily="34" charset="0"/>
              </a:defRPr>
            </a:lvl4pPr>
            <a:lvl5pPr marL="1828800" indent="0">
              <a:buNone/>
              <a:defRPr sz="1200" i="1">
                <a:latin typeface="Century Gothic" panose="020B0502020202020204" pitchFamily="34" charset="0"/>
              </a:defRPr>
            </a:lvl5pPr>
          </a:lstStyle>
          <a:p>
            <a:r>
              <a:rPr lang="fr-FR" sz="1200" i="1" dirty="0">
                <a:latin typeface="Century Gothic" panose="020B0502020202020204" pitchFamily="34" charset="0"/>
              </a:rPr>
              <a:t>Xx. XXXXXX et al., ASCO</a:t>
            </a:r>
            <a:r>
              <a:rPr lang="fr-FR" sz="1200" i="1" baseline="30000" dirty="0">
                <a:latin typeface="Century Gothic" panose="020B0502020202020204" pitchFamily="34" charset="0"/>
              </a:rPr>
              <a:t>® </a:t>
            </a:r>
            <a:r>
              <a:rPr lang="fr-FR" sz="1200" i="1" dirty="0">
                <a:latin typeface="Century Gothic" panose="020B0502020202020204" pitchFamily="34" charset="0"/>
              </a:rPr>
              <a:t>2023, Abs #1111</a:t>
            </a:r>
          </a:p>
        </p:txBody>
      </p:sp>
      <p:sp>
        <p:nvSpPr>
          <p:cNvPr id="4" name="Espace réservé du texte 18">
            <a:extLst>
              <a:ext uri="{FF2B5EF4-FFF2-40B4-BE49-F238E27FC236}">
                <a16:creationId xmlns:a16="http://schemas.microsoft.com/office/drawing/2014/main" xmlns="" id="{2FE8EAA3-C5EE-7F26-A57D-DD76D00F52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2773" y="-4431"/>
            <a:ext cx="11259225" cy="516866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3600" b="1" i="0">
                <a:solidFill>
                  <a:srgbClr val="FF7F4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Titre abstract…</a:t>
            </a:r>
          </a:p>
        </p:txBody>
      </p:sp>
      <p:sp>
        <p:nvSpPr>
          <p:cNvPr id="5" name="Espace réservé du texte 18">
            <a:extLst>
              <a:ext uri="{FF2B5EF4-FFF2-40B4-BE49-F238E27FC236}">
                <a16:creationId xmlns:a16="http://schemas.microsoft.com/office/drawing/2014/main" xmlns="" id="{9EB53335-3C8E-3166-B9D2-48193449FB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2774" y="522517"/>
            <a:ext cx="11259224" cy="341085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20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Sous-titre abstract…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F1825CA0-D46F-EFB8-28C6-9E30946EC2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092" y="5997991"/>
            <a:ext cx="834714" cy="8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442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ns d'intérê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173DC7-B4D3-4321-AE79-E30BAB9140F0}"/>
              </a:ext>
            </a:extLst>
          </p:cNvPr>
          <p:cNvSpPr/>
          <p:nvPr userDrawn="1"/>
        </p:nvSpPr>
        <p:spPr>
          <a:xfrm>
            <a:off x="926898" y="6059887"/>
            <a:ext cx="11265101" cy="798114"/>
          </a:xfrm>
          <a:prstGeom prst="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fr-FR" sz="1200" i="1" dirty="0">
              <a:solidFill>
                <a:srgbClr val="FFFFFF"/>
              </a:solidFill>
            </a:endParaRP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70A865FB-40C9-5CAF-BAAC-E4ED600992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932" y="6113512"/>
            <a:ext cx="2306783" cy="6908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592C02-83E5-A5C8-E162-287DE145FD68}"/>
              </a:ext>
            </a:extLst>
          </p:cNvPr>
          <p:cNvSpPr/>
          <p:nvPr userDrawn="1"/>
        </p:nvSpPr>
        <p:spPr>
          <a:xfrm>
            <a:off x="0" y="0"/>
            <a:ext cx="926899" cy="6858000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8032FB2-8A0C-F093-959E-CBF277FEC978}"/>
              </a:ext>
            </a:extLst>
          </p:cNvPr>
          <p:cNvSpPr/>
          <p:nvPr userDrawn="1"/>
        </p:nvSpPr>
        <p:spPr>
          <a:xfrm rot="16200000">
            <a:off x="-1201106" y="3998441"/>
            <a:ext cx="3291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rgbClr val="FFFFFF"/>
                </a:solidFill>
              </a:rPr>
              <a:t>Ce contenu est un rapport et/ou un résumé des communications d'un congrès dont l'objectif est d'informer </a:t>
            </a:r>
            <a:br>
              <a:rPr lang="fr-FR" sz="800" dirty="0">
                <a:solidFill>
                  <a:srgbClr val="FFFFFF"/>
                </a:solidFill>
              </a:rPr>
            </a:br>
            <a:r>
              <a:rPr lang="fr-FR" sz="800" dirty="0">
                <a:solidFill>
                  <a:srgbClr val="FFFFFF"/>
                </a:solidFill>
              </a:rPr>
              <a:t>sur l'état actuel de la recherche ; les données présentées ici peuvent ne pas être validées par les autorités de santé et, </a:t>
            </a:r>
            <a:br>
              <a:rPr lang="fr-FR" sz="800" dirty="0">
                <a:solidFill>
                  <a:srgbClr val="FFFFFF"/>
                </a:solidFill>
              </a:rPr>
            </a:br>
            <a:r>
              <a:rPr lang="fr-FR" sz="800" dirty="0">
                <a:solidFill>
                  <a:srgbClr val="FFFFFF"/>
                </a:solidFill>
              </a:rPr>
              <a:t>le cas échéant, ne doivent pas être mises en pratique.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C8C5CF4-FDF8-693F-C82B-BF84330624DC}"/>
              </a:ext>
            </a:extLst>
          </p:cNvPr>
          <p:cNvSpPr/>
          <p:nvPr userDrawn="1"/>
        </p:nvSpPr>
        <p:spPr>
          <a:xfrm rot="16200000">
            <a:off x="-950941" y="1080182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 smtClean="0">
                <a:solidFill>
                  <a:srgbClr val="737078"/>
                </a:solidFill>
              </a:rPr>
              <a:t>UROLOGIE</a:t>
            </a:r>
            <a:endParaRPr lang="fr-FR" sz="3600" b="1" dirty="0">
              <a:solidFill>
                <a:srgbClr val="737078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5643CAED-F0F2-0415-6C0D-9BFF9BECD3D0}"/>
              </a:ext>
            </a:extLst>
          </p:cNvPr>
          <p:cNvSpPr txBox="1"/>
          <p:nvPr userDrawn="1"/>
        </p:nvSpPr>
        <p:spPr>
          <a:xfrm>
            <a:off x="8242609" y="6158862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srgbClr val="FFFFFF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srgbClr val="FFFFFF"/>
                </a:solidFill>
                <a:cs typeface="Gordita" pitchFamily="2" charset="77"/>
              </a:rPr>
            </a:br>
            <a:r>
              <a:rPr lang="fr-FR" sz="1100" dirty="0">
                <a:solidFill>
                  <a:srgbClr val="FFFFFF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xmlns="" id="{2AAAAE89-3710-6FC1-6165-7C18910D5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xmlns="" id="{4C09A83B-48CE-BFDD-DC13-A8DC2A1787C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17816" y="6342603"/>
            <a:ext cx="5159375" cy="24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 i="1">
                <a:latin typeface="Century Gothic" panose="020B0502020202020204" pitchFamily="34" charset="0"/>
              </a:defRPr>
            </a:lvl2pPr>
            <a:lvl3pPr marL="914400" indent="0">
              <a:buNone/>
              <a:defRPr sz="1200" i="1">
                <a:latin typeface="Century Gothic" panose="020B0502020202020204" pitchFamily="34" charset="0"/>
              </a:defRPr>
            </a:lvl3pPr>
            <a:lvl4pPr marL="1371600" indent="0">
              <a:buNone/>
              <a:defRPr sz="1200" i="1">
                <a:latin typeface="Century Gothic" panose="020B0502020202020204" pitchFamily="34" charset="0"/>
              </a:defRPr>
            </a:lvl4pPr>
            <a:lvl5pPr marL="1828800" indent="0">
              <a:buNone/>
              <a:defRPr sz="1200" i="1">
                <a:latin typeface="Century Gothic" panose="020B0502020202020204" pitchFamily="34" charset="0"/>
              </a:defRPr>
            </a:lvl5pPr>
          </a:lstStyle>
          <a:p>
            <a:r>
              <a:rPr lang="fr-FR" sz="1200" i="1" dirty="0">
                <a:latin typeface="Century Gothic" panose="020B0502020202020204" pitchFamily="34" charset="0"/>
              </a:rPr>
              <a:t>Xx. XXXXXX et al., ASCO</a:t>
            </a:r>
            <a:r>
              <a:rPr lang="fr-FR" sz="1200" i="1" baseline="30000" dirty="0">
                <a:latin typeface="Century Gothic" panose="020B0502020202020204" pitchFamily="34" charset="0"/>
              </a:rPr>
              <a:t>® </a:t>
            </a:r>
            <a:r>
              <a:rPr lang="fr-FR" sz="1200" i="1" dirty="0">
                <a:latin typeface="Century Gothic" panose="020B0502020202020204" pitchFamily="34" charset="0"/>
              </a:rPr>
              <a:t>2023, Abs #1111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xmlns="" id="{B19472D2-101B-E0E2-DE33-9218E328BE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2775" y="632670"/>
            <a:ext cx="11259224" cy="341085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20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Nom expert…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55FE0FD8-3320-5147-8205-8CE4B96CF05A}"/>
              </a:ext>
            </a:extLst>
          </p:cNvPr>
          <p:cNvSpPr txBox="1"/>
          <p:nvPr userDrawn="1"/>
        </p:nvSpPr>
        <p:spPr>
          <a:xfrm>
            <a:off x="926898" y="-13661"/>
            <a:ext cx="4310742" cy="646331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fr-FR" sz="3600" b="1" dirty="0">
                <a:solidFill>
                  <a:srgbClr val="FF7F4D"/>
                </a:solidFill>
              </a:rPr>
              <a:t>Liens d’intérêts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xmlns="" id="{75657F91-6C9A-9CEA-5B38-56317D5610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16225" y="1583079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FF7F4D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Type de lien #1</a:t>
            </a:r>
          </a:p>
        </p:txBody>
      </p:sp>
      <p:sp>
        <p:nvSpPr>
          <p:cNvPr id="22" name="Espace réservé du texte 20">
            <a:extLst>
              <a:ext uri="{FF2B5EF4-FFF2-40B4-BE49-F238E27FC236}">
                <a16:creationId xmlns:a16="http://schemas.microsoft.com/office/drawing/2014/main" xmlns="" id="{E03A48C8-B74B-6E8A-B342-B3CDCBDFF7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6225" y="2020759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005086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Labo #1, Labo 2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xmlns="" id="{159B080C-1F3A-7A59-9F0C-7543F3646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16225" y="2566803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FF7F4D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Type de lien #2</a:t>
            </a:r>
          </a:p>
        </p:txBody>
      </p:sp>
      <p:sp>
        <p:nvSpPr>
          <p:cNvPr id="25" name="Espace réservé du texte 20">
            <a:extLst>
              <a:ext uri="{FF2B5EF4-FFF2-40B4-BE49-F238E27FC236}">
                <a16:creationId xmlns:a16="http://schemas.microsoft.com/office/drawing/2014/main" xmlns="" id="{7295987C-94D1-1C53-0E9B-6B1200248A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16225" y="3004483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005086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Labo #1, Labo 2</a:t>
            </a:r>
          </a:p>
        </p:txBody>
      </p:sp>
      <p:sp>
        <p:nvSpPr>
          <p:cNvPr id="26" name="Espace réservé du texte 20">
            <a:extLst>
              <a:ext uri="{FF2B5EF4-FFF2-40B4-BE49-F238E27FC236}">
                <a16:creationId xmlns:a16="http://schemas.microsoft.com/office/drawing/2014/main" xmlns="" id="{C15B2DC2-CFD3-27C2-D5E1-F8115E0C07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16225" y="3550527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FF7F4D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Type de lien #3</a:t>
            </a:r>
          </a:p>
        </p:txBody>
      </p:sp>
      <p:sp>
        <p:nvSpPr>
          <p:cNvPr id="27" name="Espace réservé du texte 20">
            <a:extLst>
              <a:ext uri="{FF2B5EF4-FFF2-40B4-BE49-F238E27FC236}">
                <a16:creationId xmlns:a16="http://schemas.microsoft.com/office/drawing/2014/main" xmlns="" id="{2A591045-41BB-1FC8-0305-CC88AA12737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16225" y="3988207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005086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Labo #1, Labo 2</a:t>
            </a:r>
          </a:p>
        </p:txBody>
      </p:sp>
      <p:sp>
        <p:nvSpPr>
          <p:cNvPr id="28" name="Espace réservé du texte 20">
            <a:extLst>
              <a:ext uri="{FF2B5EF4-FFF2-40B4-BE49-F238E27FC236}">
                <a16:creationId xmlns:a16="http://schemas.microsoft.com/office/drawing/2014/main" xmlns="" id="{3BBF1EBD-20D4-C4E7-4492-D5CEC75AF0A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16225" y="4530119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FF7F4D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Type de lien #4</a:t>
            </a:r>
          </a:p>
        </p:txBody>
      </p:sp>
      <p:sp>
        <p:nvSpPr>
          <p:cNvPr id="30" name="Espace réservé du texte 20">
            <a:extLst>
              <a:ext uri="{FF2B5EF4-FFF2-40B4-BE49-F238E27FC236}">
                <a16:creationId xmlns:a16="http://schemas.microsoft.com/office/drawing/2014/main" xmlns="" id="{731D97DF-157D-4421-0207-3DBD4AF0DE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16225" y="4967799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005086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Labo #1, Labo 2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F1825CA0-D46F-EFB8-28C6-9E30946EC2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092" y="5997991"/>
            <a:ext cx="834714" cy="8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596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173DC7-B4D3-4321-AE79-E30BAB9140F0}"/>
              </a:ext>
            </a:extLst>
          </p:cNvPr>
          <p:cNvSpPr/>
          <p:nvPr userDrawn="1"/>
        </p:nvSpPr>
        <p:spPr>
          <a:xfrm>
            <a:off x="926898" y="6059887"/>
            <a:ext cx="11265101" cy="798114"/>
          </a:xfrm>
          <a:prstGeom prst="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fr-FR" sz="1200" i="1" dirty="0">
              <a:latin typeface="Century Gothic" panose="020B0502020202020204" pitchFamily="34" charset="0"/>
            </a:endParaRP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70A865FB-40C9-5CAF-BAAC-E4ED600992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932" y="6113512"/>
            <a:ext cx="2306783" cy="6908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592C02-83E5-A5C8-E162-287DE145FD68}"/>
              </a:ext>
            </a:extLst>
          </p:cNvPr>
          <p:cNvSpPr/>
          <p:nvPr userDrawn="1"/>
        </p:nvSpPr>
        <p:spPr>
          <a:xfrm>
            <a:off x="0" y="0"/>
            <a:ext cx="926899" cy="6858000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8032FB2-8A0C-F093-959E-CBF277FEC978}"/>
              </a:ext>
            </a:extLst>
          </p:cNvPr>
          <p:cNvSpPr/>
          <p:nvPr userDrawn="1"/>
        </p:nvSpPr>
        <p:spPr>
          <a:xfrm rot="16200000">
            <a:off x="-1201106" y="3998441"/>
            <a:ext cx="3291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Ce contenu est un rapport et/ou un résumé des communications d'un congrès dont l'objectif est d'informer </a:t>
            </a:r>
            <a:b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sur l'état actuel de la recherche ; les données présentées ici peuvent ne pas être validées par les autorités de santé et, </a:t>
            </a:r>
            <a:b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le cas échéant, ne doivent pas être mises en pratique.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C8C5CF4-FDF8-693F-C82B-BF84330624DC}"/>
              </a:ext>
            </a:extLst>
          </p:cNvPr>
          <p:cNvSpPr/>
          <p:nvPr userDrawn="1"/>
        </p:nvSpPr>
        <p:spPr>
          <a:xfrm rot="16200000">
            <a:off x="-950941" y="1080182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 smtClean="0">
                <a:solidFill>
                  <a:srgbClr val="737078"/>
                </a:solidFill>
                <a:latin typeface="Century Gothic" panose="020B0502020202020204" pitchFamily="34" charset="0"/>
              </a:rPr>
              <a:t>UROLOGIE</a:t>
            </a:r>
            <a:endParaRPr lang="fr-FR" sz="3600" b="1" dirty="0">
              <a:solidFill>
                <a:srgbClr val="737078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5643CAED-F0F2-0415-6C0D-9BFF9BECD3D0}"/>
              </a:ext>
            </a:extLst>
          </p:cNvPr>
          <p:cNvSpPr txBox="1"/>
          <p:nvPr userDrawn="1"/>
        </p:nvSpPr>
        <p:spPr>
          <a:xfrm>
            <a:off x="8242609" y="6158862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rgbClr val="FF7F4D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>L’actualité</a:t>
            </a:r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/>
            </a:r>
            <a:b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</a:br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>en oncologie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xmlns="" id="{2AAAAE89-3710-6FC1-6165-7C18910D5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sz="1050" b="1" dirty="0">
                <a:solidFill>
                  <a:schemeClr val="bg1"/>
                </a:solidFill>
                <a:latin typeface="Century Gothic" panose="020B0502020202020204" pitchFamily="34" charset="0"/>
                <a:cs typeface="Gordita" pitchFamily="2" charset="77"/>
              </a:rPr>
              <a:t>2-6 juin 2023</a:t>
            </a:r>
            <a:r>
              <a:rPr kumimoji="0" lang="fr-FR" sz="105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 Light" pitchFamily="2" charset="77"/>
              </a:rPr>
              <a:t> </a:t>
            </a:r>
            <a:endParaRPr lang="fr-FR" sz="105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Espace réservé du contenu 16">
            <a:extLst>
              <a:ext uri="{FF2B5EF4-FFF2-40B4-BE49-F238E27FC236}">
                <a16:creationId xmlns:a16="http://schemas.microsoft.com/office/drawing/2014/main" xmlns="" id="{4622768F-C229-7BA3-37C9-0907FE0DD7E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17816" y="6059886"/>
            <a:ext cx="5159375" cy="7981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200" i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 i="1">
                <a:latin typeface="Century Gothic" panose="020B0502020202020204" pitchFamily="34" charset="0"/>
              </a:defRPr>
            </a:lvl2pPr>
            <a:lvl3pPr marL="914400" indent="0">
              <a:buNone/>
              <a:defRPr sz="1200" i="1">
                <a:latin typeface="Century Gothic" panose="020B0502020202020204" pitchFamily="34" charset="0"/>
              </a:defRPr>
            </a:lvl3pPr>
            <a:lvl4pPr marL="1371600" indent="0">
              <a:buNone/>
              <a:defRPr sz="1200" i="1">
                <a:latin typeface="Century Gothic" panose="020B0502020202020204" pitchFamily="34" charset="0"/>
              </a:defRPr>
            </a:lvl4pPr>
            <a:lvl5pPr marL="1828800" indent="0">
              <a:buNone/>
              <a:defRPr sz="1200" i="1">
                <a:latin typeface="Century Gothic" panose="020B0502020202020204" pitchFamily="34" charset="0"/>
              </a:defRPr>
            </a:lvl5pPr>
          </a:lstStyle>
          <a:p>
            <a:r>
              <a:rPr lang="fr-FR" sz="1200" i="1" dirty="0">
                <a:latin typeface="Century Gothic" panose="020B0502020202020204" pitchFamily="34" charset="0"/>
              </a:rPr>
              <a:t>Xx. XXXXXX et al., ASCO</a:t>
            </a:r>
            <a:r>
              <a:rPr lang="fr-FR" sz="1200" i="1" baseline="30000" dirty="0">
                <a:latin typeface="Century Gothic" panose="020B0502020202020204" pitchFamily="34" charset="0"/>
              </a:rPr>
              <a:t>® </a:t>
            </a:r>
            <a:r>
              <a:rPr lang="fr-FR" sz="1200" i="1" dirty="0">
                <a:latin typeface="Century Gothic" panose="020B0502020202020204" pitchFamily="34" charset="0"/>
              </a:rPr>
              <a:t>2023, Abs #1111</a:t>
            </a:r>
          </a:p>
        </p:txBody>
      </p:sp>
      <p:sp>
        <p:nvSpPr>
          <p:cNvPr id="4" name="Espace réservé du texte 18">
            <a:extLst>
              <a:ext uri="{FF2B5EF4-FFF2-40B4-BE49-F238E27FC236}">
                <a16:creationId xmlns:a16="http://schemas.microsoft.com/office/drawing/2014/main" xmlns="" id="{2FE8EAA3-C5EE-7F26-A57D-DD76D00F52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2773" y="-4431"/>
            <a:ext cx="11259225" cy="516866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3600" b="1" i="0">
                <a:solidFill>
                  <a:srgbClr val="FF7F4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Titre abstract…</a:t>
            </a:r>
          </a:p>
        </p:txBody>
      </p:sp>
      <p:sp>
        <p:nvSpPr>
          <p:cNvPr id="5" name="Espace réservé du texte 18">
            <a:extLst>
              <a:ext uri="{FF2B5EF4-FFF2-40B4-BE49-F238E27FC236}">
                <a16:creationId xmlns:a16="http://schemas.microsoft.com/office/drawing/2014/main" xmlns="" id="{9EB53335-3C8E-3166-B9D2-48193449FB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2774" y="522517"/>
            <a:ext cx="11259224" cy="341085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20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Sous-titre abstract…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F1825CA0-D46F-EFB8-28C6-9E30946EC2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092" y="5997991"/>
            <a:ext cx="834714" cy="8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148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205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AC573B5-BC22-161F-B84C-122193619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897" y="154110"/>
            <a:ext cx="11124817" cy="505109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C65CA8C7-20DC-9C9A-6539-1FE39F07FD0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49743" y="1711620"/>
            <a:ext cx="10409866" cy="21692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5433FEAD-9431-5134-819E-C13730891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5631" y="520817"/>
            <a:ext cx="11124816" cy="5051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" name="Espace réservé du texte 10">
            <a:extLst>
              <a:ext uri="{FF2B5EF4-FFF2-40B4-BE49-F238E27FC236}">
                <a16:creationId xmlns="" xmlns:a16="http://schemas.microsoft.com/office/drawing/2014/main" id="{0EC2D02A-20E8-AAA4-105C-1A170466DE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108" y="6088284"/>
            <a:ext cx="6875381" cy="76971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lang="fr-FR" sz="1200" i="1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58775" indent="0">
              <a:buFontTx/>
              <a:buNone/>
              <a:defRPr lang="fr-FR" sz="1200" i="1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676275" indent="0">
              <a:buFontTx/>
              <a:buNone/>
              <a:defRPr lang="fr-FR" sz="1200" i="1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>
              <a:buFontTx/>
              <a:buNone/>
              <a:defRPr lang="fr-FR" sz="1200" i="1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>
              <a:buFontTx/>
              <a:buNone/>
              <a:defRPr lang="fr-FR" sz="1200" i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Xx. XXXXXX et al., ESMO</a:t>
            </a:r>
            <a:r>
              <a:rPr lang="fr-FR" sz="1200" i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® </a:t>
            </a:r>
            <a:r>
              <a:rPr lang="fr-FR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2023, Abs #???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2830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F56B870-CF3E-4321-B34D-0623D82B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897" y="154110"/>
            <a:ext cx="11124817" cy="505109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121CFB73-FEE3-BF6D-A3CA-D4B724AD7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8617" y="1499191"/>
            <a:ext cx="10622257" cy="40829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3" name="Espace réservé du texte 10">
            <a:extLst>
              <a:ext uri="{FF2B5EF4-FFF2-40B4-BE49-F238E27FC236}">
                <a16:creationId xmlns="" xmlns:a16="http://schemas.microsoft.com/office/drawing/2014/main" id="{EF0C19FB-1B02-8D45-014F-B80A7685F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108" y="6088284"/>
            <a:ext cx="6875381" cy="76971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lang="fr-FR" sz="1200" i="1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58775" indent="0">
              <a:buFontTx/>
              <a:buNone/>
              <a:defRPr lang="fr-FR" sz="1200" i="1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676275" indent="0">
              <a:buFontTx/>
              <a:buNone/>
              <a:defRPr lang="fr-FR" sz="1200" i="1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>
              <a:buFontTx/>
              <a:buNone/>
              <a:defRPr lang="fr-FR" sz="1200" i="1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>
              <a:buFontTx/>
              <a:buNone/>
              <a:defRPr lang="fr-FR" sz="1200" i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Xx. XXXXXX et al., ESMO</a:t>
            </a:r>
            <a:r>
              <a:rPr lang="fr-FR" sz="1200" i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® </a:t>
            </a:r>
            <a:r>
              <a:rPr lang="fr-FR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2023, Abs #???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3361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bstr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173DC7-B4D3-4321-AE79-E30BAB9140F0}"/>
              </a:ext>
            </a:extLst>
          </p:cNvPr>
          <p:cNvSpPr/>
          <p:nvPr userDrawn="1"/>
        </p:nvSpPr>
        <p:spPr>
          <a:xfrm>
            <a:off x="926898" y="6059887"/>
            <a:ext cx="11265101" cy="798114"/>
          </a:xfrm>
          <a:prstGeom prst="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fr-FR" sz="1200" i="1" dirty="0">
              <a:solidFill>
                <a:srgbClr val="FFFFFF"/>
              </a:solidFill>
            </a:endParaRP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70A865FB-40C9-5CAF-BAAC-E4ED600992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932" y="6113512"/>
            <a:ext cx="2306783" cy="6908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592C02-83E5-A5C8-E162-287DE145FD68}"/>
              </a:ext>
            </a:extLst>
          </p:cNvPr>
          <p:cNvSpPr/>
          <p:nvPr userDrawn="1"/>
        </p:nvSpPr>
        <p:spPr>
          <a:xfrm>
            <a:off x="0" y="0"/>
            <a:ext cx="926899" cy="6858000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8032FB2-8A0C-F093-959E-CBF277FEC978}"/>
              </a:ext>
            </a:extLst>
          </p:cNvPr>
          <p:cNvSpPr/>
          <p:nvPr userDrawn="1"/>
        </p:nvSpPr>
        <p:spPr>
          <a:xfrm rot="16200000">
            <a:off x="-1201106" y="3998441"/>
            <a:ext cx="3291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rgbClr val="FFFFFF"/>
                </a:solidFill>
              </a:rPr>
              <a:t>Ce contenu est un rapport et/ou un résumé des communications d'un congrès dont l'objectif est d'informer </a:t>
            </a:r>
            <a:br>
              <a:rPr lang="fr-FR" sz="800" dirty="0">
                <a:solidFill>
                  <a:srgbClr val="FFFFFF"/>
                </a:solidFill>
              </a:rPr>
            </a:br>
            <a:r>
              <a:rPr lang="fr-FR" sz="800" dirty="0">
                <a:solidFill>
                  <a:srgbClr val="FFFFFF"/>
                </a:solidFill>
              </a:rPr>
              <a:t>sur l'état actuel de la recherche ; les données présentées ici peuvent ne pas être validées par les autorités de santé et, </a:t>
            </a:r>
            <a:br>
              <a:rPr lang="fr-FR" sz="800" dirty="0">
                <a:solidFill>
                  <a:srgbClr val="FFFFFF"/>
                </a:solidFill>
              </a:rPr>
            </a:br>
            <a:r>
              <a:rPr lang="fr-FR" sz="800" dirty="0">
                <a:solidFill>
                  <a:srgbClr val="FFFFFF"/>
                </a:solidFill>
              </a:rPr>
              <a:t>le cas échéant, ne doivent pas être mises en pratique.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C8C5CF4-FDF8-693F-C82B-BF84330624DC}"/>
              </a:ext>
            </a:extLst>
          </p:cNvPr>
          <p:cNvSpPr/>
          <p:nvPr userDrawn="1"/>
        </p:nvSpPr>
        <p:spPr>
          <a:xfrm rot="16200000">
            <a:off x="-950941" y="1080182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 smtClean="0">
                <a:solidFill>
                  <a:srgbClr val="737078"/>
                </a:solidFill>
                <a:latin typeface="Century Gothic" panose="020B0502020202020204" pitchFamily="34" charset="0"/>
              </a:rPr>
              <a:t>UROLOGIE</a:t>
            </a:r>
            <a:endParaRPr lang="fr-FR" sz="3600" b="1" dirty="0">
              <a:solidFill>
                <a:srgbClr val="737078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5643CAED-F0F2-0415-6C0D-9BFF9BECD3D0}"/>
              </a:ext>
            </a:extLst>
          </p:cNvPr>
          <p:cNvSpPr txBox="1"/>
          <p:nvPr userDrawn="1"/>
        </p:nvSpPr>
        <p:spPr>
          <a:xfrm>
            <a:off x="8242609" y="6158862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srgbClr val="FFFFFF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srgbClr val="FFFFFF"/>
                </a:solidFill>
                <a:cs typeface="Gordita" pitchFamily="2" charset="77"/>
              </a:rPr>
            </a:br>
            <a:r>
              <a:rPr lang="fr-FR" sz="1100" dirty="0">
                <a:solidFill>
                  <a:srgbClr val="FFFFFF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xmlns="" id="{2AAAAE89-3710-6FC1-6165-7C18910D5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xmlns="" id="{4C09A83B-48CE-BFDD-DC13-A8DC2A1787C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17816" y="6342603"/>
            <a:ext cx="5159375" cy="24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 i="1">
                <a:latin typeface="Century Gothic" panose="020B0502020202020204" pitchFamily="34" charset="0"/>
              </a:defRPr>
            </a:lvl2pPr>
            <a:lvl3pPr marL="914400" indent="0">
              <a:buNone/>
              <a:defRPr sz="1200" i="1">
                <a:latin typeface="Century Gothic" panose="020B0502020202020204" pitchFamily="34" charset="0"/>
              </a:defRPr>
            </a:lvl3pPr>
            <a:lvl4pPr marL="1371600" indent="0">
              <a:buNone/>
              <a:defRPr sz="1200" i="1">
                <a:latin typeface="Century Gothic" panose="020B0502020202020204" pitchFamily="34" charset="0"/>
              </a:defRPr>
            </a:lvl4pPr>
            <a:lvl5pPr marL="1828800" indent="0">
              <a:buNone/>
              <a:defRPr sz="1200" i="1">
                <a:latin typeface="Century Gothic" panose="020B0502020202020204" pitchFamily="34" charset="0"/>
              </a:defRPr>
            </a:lvl5pPr>
          </a:lstStyle>
          <a:p>
            <a:r>
              <a:rPr lang="fr-FR" sz="1200" i="1" dirty="0">
                <a:latin typeface="Century Gothic" panose="020B0502020202020204" pitchFamily="34" charset="0"/>
              </a:rPr>
              <a:t>Xx. XXXXXX et al., ASCO</a:t>
            </a:r>
            <a:r>
              <a:rPr lang="fr-FR" sz="1200" i="1" baseline="30000" dirty="0">
                <a:latin typeface="Century Gothic" panose="020B0502020202020204" pitchFamily="34" charset="0"/>
              </a:rPr>
              <a:t>® </a:t>
            </a:r>
            <a:r>
              <a:rPr lang="fr-FR" sz="1200" i="1" dirty="0">
                <a:latin typeface="Century Gothic" panose="020B0502020202020204" pitchFamily="34" charset="0"/>
              </a:rPr>
              <a:t>2023, Abs #1111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xmlns="" id="{A6141D7E-6A11-9A05-41CA-2C5C54BC02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6583" y="1944913"/>
            <a:ext cx="10370160" cy="16909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Titre abstract…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xmlns="" id="{B19472D2-101B-E0E2-DE33-9218E328BE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6583" y="3635828"/>
            <a:ext cx="10370160" cy="16909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Sous-titre abstract…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F1825CA0-D46F-EFB8-28C6-9E30946EC2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092" y="5997991"/>
            <a:ext cx="834714" cy="8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57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bstr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173DC7-B4D3-4321-AE79-E30BAB9140F0}"/>
              </a:ext>
            </a:extLst>
          </p:cNvPr>
          <p:cNvSpPr/>
          <p:nvPr userDrawn="1"/>
        </p:nvSpPr>
        <p:spPr>
          <a:xfrm>
            <a:off x="926898" y="6059887"/>
            <a:ext cx="11265101" cy="798114"/>
          </a:xfrm>
          <a:prstGeom prst="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fr-FR" sz="1200" i="1" dirty="0">
              <a:solidFill>
                <a:srgbClr val="FFFFFF"/>
              </a:solidFill>
            </a:endParaRP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70A865FB-40C9-5CAF-BAAC-E4ED600992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932" y="6113512"/>
            <a:ext cx="2306783" cy="6908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592C02-83E5-A5C8-E162-287DE145FD68}"/>
              </a:ext>
            </a:extLst>
          </p:cNvPr>
          <p:cNvSpPr/>
          <p:nvPr userDrawn="1"/>
        </p:nvSpPr>
        <p:spPr>
          <a:xfrm>
            <a:off x="0" y="0"/>
            <a:ext cx="926899" cy="6858000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8032FB2-8A0C-F093-959E-CBF277FEC978}"/>
              </a:ext>
            </a:extLst>
          </p:cNvPr>
          <p:cNvSpPr/>
          <p:nvPr userDrawn="1"/>
        </p:nvSpPr>
        <p:spPr>
          <a:xfrm rot="16200000">
            <a:off x="-1201106" y="3998441"/>
            <a:ext cx="3291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rgbClr val="FFFFFF"/>
                </a:solidFill>
              </a:rPr>
              <a:t>Ce contenu est un rapport et/ou un résumé des communications d'un congrès dont l'objectif est d'informer </a:t>
            </a:r>
            <a:br>
              <a:rPr lang="fr-FR" sz="800" dirty="0">
                <a:solidFill>
                  <a:srgbClr val="FFFFFF"/>
                </a:solidFill>
              </a:rPr>
            </a:br>
            <a:r>
              <a:rPr lang="fr-FR" sz="800" dirty="0">
                <a:solidFill>
                  <a:srgbClr val="FFFFFF"/>
                </a:solidFill>
              </a:rPr>
              <a:t>sur l'état actuel de la recherche ; les données présentées ici peuvent ne pas être validées par les autorités de santé et, </a:t>
            </a:r>
            <a:br>
              <a:rPr lang="fr-FR" sz="800" dirty="0">
                <a:solidFill>
                  <a:srgbClr val="FFFFFF"/>
                </a:solidFill>
              </a:rPr>
            </a:br>
            <a:r>
              <a:rPr lang="fr-FR" sz="800" dirty="0">
                <a:solidFill>
                  <a:srgbClr val="FFFFFF"/>
                </a:solidFill>
              </a:rPr>
              <a:t>le cas échéant, ne doivent pas être mises en pratique.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C8C5CF4-FDF8-693F-C82B-BF84330624DC}"/>
              </a:ext>
            </a:extLst>
          </p:cNvPr>
          <p:cNvSpPr/>
          <p:nvPr userDrawn="1"/>
        </p:nvSpPr>
        <p:spPr>
          <a:xfrm rot="16200000">
            <a:off x="-950941" y="1080182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 smtClean="0">
                <a:solidFill>
                  <a:srgbClr val="737078"/>
                </a:solidFill>
              </a:rPr>
              <a:t>UROLOGIE</a:t>
            </a:r>
            <a:endParaRPr lang="fr-FR" sz="3600" b="1" dirty="0">
              <a:solidFill>
                <a:srgbClr val="737078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5643CAED-F0F2-0415-6C0D-9BFF9BECD3D0}"/>
              </a:ext>
            </a:extLst>
          </p:cNvPr>
          <p:cNvSpPr txBox="1"/>
          <p:nvPr userDrawn="1"/>
        </p:nvSpPr>
        <p:spPr>
          <a:xfrm>
            <a:off x="8242609" y="6158862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srgbClr val="FFFFFF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srgbClr val="FFFFFF"/>
                </a:solidFill>
                <a:cs typeface="Gordita" pitchFamily="2" charset="77"/>
              </a:rPr>
            </a:br>
            <a:r>
              <a:rPr lang="fr-FR" sz="1100" dirty="0">
                <a:solidFill>
                  <a:srgbClr val="FFFFFF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xmlns="" id="{2AAAAE89-3710-6FC1-6165-7C18910D5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sz="1050" b="1" dirty="0">
                <a:solidFill>
                  <a:schemeClr val="bg1"/>
                </a:solidFill>
                <a:latin typeface="Century Gothic" panose="020B0502020202020204" pitchFamily="34" charset="0"/>
                <a:cs typeface="Gordita" pitchFamily="2" charset="77"/>
              </a:rPr>
              <a:t>2-6 juin 2023</a:t>
            </a:r>
            <a:r>
              <a:rPr kumimoji="0" lang="fr-FR" sz="105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 Light" pitchFamily="2" charset="77"/>
              </a:rPr>
              <a:t> </a:t>
            </a:r>
            <a:endParaRPr lang="fr-FR" sz="105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xmlns="" id="{4C09A83B-48CE-BFDD-DC13-A8DC2A1787C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17816" y="6342603"/>
            <a:ext cx="5159375" cy="24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 i="1">
                <a:latin typeface="Century Gothic" panose="020B0502020202020204" pitchFamily="34" charset="0"/>
              </a:defRPr>
            </a:lvl2pPr>
            <a:lvl3pPr marL="914400" indent="0">
              <a:buNone/>
              <a:defRPr sz="1200" i="1">
                <a:latin typeface="Century Gothic" panose="020B0502020202020204" pitchFamily="34" charset="0"/>
              </a:defRPr>
            </a:lvl3pPr>
            <a:lvl4pPr marL="1371600" indent="0">
              <a:buNone/>
              <a:defRPr sz="1200" i="1">
                <a:latin typeface="Century Gothic" panose="020B0502020202020204" pitchFamily="34" charset="0"/>
              </a:defRPr>
            </a:lvl4pPr>
            <a:lvl5pPr marL="1828800" indent="0">
              <a:buNone/>
              <a:defRPr sz="1200" i="1">
                <a:latin typeface="Century Gothic" panose="020B0502020202020204" pitchFamily="34" charset="0"/>
              </a:defRPr>
            </a:lvl5pPr>
          </a:lstStyle>
          <a:p>
            <a:r>
              <a:rPr lang="fr-FR" sz="1200" i="1" dirty="0">
                <a:latin typeface="Century Gothic" panose="020B0502020202020204" pitchFamily="34" charset="0"/>
              </a:rPr>
              <a:t>Xx. XXXXXX et al., ASCO</a:t>
            </a:r>
            <a:r>
              <a:rPr lang="fr-FR" sz="1200" i="1" baseline="30000" dirty="0">
                <a:latin typeface="Century Gothic" panose="020B0502020202020204" pitchFamily="34" charset="0"/>
              </a:rPr>
              <a:t>® </a:t>
            </a:r>
            <a:r>
              <a:rPr lang="fr-FR" sz="1200" i="1" dirty="0">
                <a:latin typeface="Century Gothic" panose="020B0502020202020204" pitchFamily="34" charset="0"/>
              </a:rPr>
              <a:t>2023, Abs #1111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xmlns="" id="{A6141D7E-6A11-9A05-41CA-2C5C54BC02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2773" y="42224"/>
            <a:ext cx="11259225" cy="516866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3600" b="1" i="0">
                <a:solidFill>
                  <a:srgbClr val="FF7F4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Titre abstract…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xmlns="" id="{B19472D2-101B-E0E2-DE33-9218E328BE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2774" y="522517"/>
            <a:ext cx="11259224" cy="341085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20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Sous-titre abstract…</a:t>
            </a:r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xmlns="" id="{088BC814-27A6-30D7-5D87-E900CC14CD3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312995" y="1247430"/>
            <a:ext cx="6553200" cy="4617333"/>
          </a:xfrm>
          <a:prstGeom prst="rect">
            <a:avLst/>
          </a:prstGeom>
          <a:ln w="12700">
            <a:solidFill>
              <a:srgbClr val="005086"/>
            </a:solidFill>
          </a:ln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Emplacement courbe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xmlns="" id="{C6B6A4C5-9A2E-050C-3BAA-59D7CD251C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74574" y="1052306"/>
            <a:ext cx="1683883" cy="38735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2000" b="1">
                <a:solidFill>
                  <a:srgbClr val="737078"/>
                </a:solidFill>
                <a:latin typeface="+mn-lt"/>
              </a:defRPr>
            </a:lvl1pPr>
            <a:lvl2pPr marL="457200" indent="0">
              <a:buNone/>
              <a:defRPr sz="2000" b="1">
                <a:latin typeface="+mn-lt"/>
              </a:defRPr>
            </a:lvl2pPr>
            <a:lvl3pPr marL="914400" indent="0">
              <a:buNone/>
              <a:defRPr sz="2000" b="1">
                <a:latin typeface="+mn-lt"/>
              </a:defRPr>
            </a:lvl3pPr>
            <a:lvl4pPr marL="1371600" indent="0">
              <a:buNone/>
              <a:defRPr sz="2000" b="1">
                <a:latin typeface="+mn-lt"/>
              </a:defRPr>
            </a:lvl4pPr>
            <a:lvl5pPr marL="1828800" indent="0">
              <a:buNone/>
              <a:defRPr sz="2000" b="1">
                <a:latin typeface="+mn-lt"/>
              </a:defRPr>
            </a:lvl5pPr>
          </a:lstStyle>
          <a:p>
            <a:pPr lvl="0"/>
            <a:r>
              <a:rPr lang="fr-FR" dirty="0"/>
              <a:t>Titre courbe</a:t>
            </a:r>
          </a:p>
        </p:txBody>
      </p:sp>
      <p:sp>
        <p:nvSpPr>
          <p:cNvPr id="29" name="Espace réservé du contenu 28">
            <a:extLst>
              <a:ext uri="{FF2B5EF4-FFF2-40B4-BE49-F238E27FC236}">
                <a16:creationId xmlns:a16="http://schemas.microsoft.com/office/drawing/2014/main" xmlns="" id="{41CAED98-AA80-ED1F-37C4-71918665F7B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78800" y="1246188"/>
            <a:ext cx="3556000" cy="4616450"/>
          </a:xfrm>
          <a:prstGeom prst="rect">
            <a:avLst/>
          </a:prstGeom>
          <a:solidFill>
            <a:srgbClr val="FF7F4D"/>
          </a:solidFill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685800" indent="-228600">
              <a:buClr>
                <a:schemeClr val="accent1"/>
              </a:buClr>
              <a:buFont typeface="Police système Courant"/>
              <a:buChar char="►"/>
              <a:defRPr sz="1600">
                <a:solidFill>
                  <a:schemeClr val="tx1"/>
                </a:solidFill>
              </a:defRPr>
            </a:lvl2pPr>
            <a:lvl3pPr marL="1143000" indent="-228600">
              <a:buClr>
                <a:schemeClr val="tx1"/>
              </a:buClr>
              <a:buFont typeface="Wingdings" pitchFamily="2" charset="2"/>
              <a:buChar char="§"/>
              <a:defRPr sz="1400" b="1">
                <a:solidFill>
                  <a:schemeClr val="bg1"/>
                </a:solidFill>
              </a:defRPr>
            </a:lvl3pPr>
            <a:lvl4pPr marL="1600200" indent="-228600">
              <a:buClr>
                <a:schemeClr val="tx1"/>
              </a:buClr>
              <a:buFont typeface="Police système Courant"/>
              <a:buChar char="⁃"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F1825CA0-D46F-EFB8-28C6-9E30946EC2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092" y="5997991"/>
            <a:ext cx="834714" cy="8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864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1 ligne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xmlns="" id="{F058BDD8-AB90-5340-AEB0-31001DE9A2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046" y="6254750"/>
            <a:ext cx="8930753" cy="60325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 i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1627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1 ligne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xmlns="" id="{F058BDD8-AB90-5340-AEB0-31001DE9A2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046" y="6254750"/>
            <a:ext cx="8930753" cy="60325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 i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85619" y="191738"/>
            <a:ext cx="11363035" cy="63953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" name="Espace réservé du texte 21">
            <a:extLst>
              <a:ext uri="{FF2B5EF4-FFF2-40B4-BE49-F238E27FC236}">
                <a16:creationId xmlns:a16="http://schemas.microsoft.com/office/drawing/2014/main" xmlns="" id="{299FE775-9D7F-880C-A5D4-6153B5642A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5619" y="1249726"/>
            <a:ext cx="10332000" cy="416629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buClr>
                <a:srgbClr val="9B11C7"/>
              </a:buClr>
              <a:buSzPct val="110000"/>
              <a:buFont typeface=".Lucida Grande UI Regular"/>
              <a:buChar char="►"/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540000" indent="-228600">
              <a:lnSpc>
                <a:spcPct val="100000"/>
              </a:lnSpc>
              <a:spcBef>
                <a:spcPts val="200"/>
              </a:spcBef>
              <a:buClr>
                <a:schemeClr val="tx1"/>
              </a:buClr>
              <a:buSzPct val="125000"/>
              <a:buFont typeface="Police système Courant"/>
              <a:buChar char="●"/>
              <a:defRPr sz="2400" b="0" i="0">
                <a:solidFill>
                  <a:schemeClr val="bg1">
                    <a:lumMod val="50000"/>
                  </a:schemeClr>
                </a:solidFill>
              </a:defRPr>
            </a:lvl2pPr>
            <a:lvl3pPr marL="792000" indent="-2286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b="0" i="0"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62772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Exp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4D0B334-62B8-E95D-4011-3B1D512B42AD}"/>
              </a:ext>
            </a:extLst>
          </p:cNvPr>
          <p:cNvSpPr/>
          <p:nvPr userDrawn="1"/>
        </p:nvSpPr>
        <p:spPr>
          <a:xfrm>
            <a:off x="0" y="4502597"/>
            <a:ext cx="12191999" cy="2112109"/>
          </a:xfrm>
          <a:prstGeom prst="rect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tlCol="0" anchor="t"/>
          <a:lstStyle/>
          <a:p>
            <a:endParaRPr lang="fr-FR" sz="1600" b="1" dirty="0">
              <a:solidFill>
                <a:srgbClr val="FF7F4D"/>
              </a:solidFill>
              <a:latin typeface="geneve"/>
            </a:endParaRPr>
          </a:p>
        </p:txBody>
      </p:sp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xmlns="" id="{E8F03D56-581E-FAB7-12E2-724ABC932EE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663359" y="4700665"/>
            <a:ext cx="1796104" cy="179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xmlns="" id="{ECF23FBF-FE34-F1DA-BD90-00F92103CC9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21245" y="3899146"/>
            <a:ext cx="9170755" cy="553891"/>
          </a:xfrm>
          <a:prstGeom prst="rect">
            <a:avLst/>
          </a:prstGeo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Titre Section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F770F35-D21C-8D15-1E0D-13CA86D222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2939" y="4852271"/>
            <a:ext cx="5459059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 NOM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xmlns="" id="{E53E4662-2047-347B-3E84-27E6569FF9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39678" y="5442393"/>
            <a:ext cx="5459058" cy="9875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xmlns="" id="{9A6B4D7B-5487-778A-ED36-37AFB3EF6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0704" y="944755"/>
            <a:ext cx="9190355" cy="485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du Congrès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336828D2-9867-855C-8074-D31F04837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016419"/>
            <a:ext cx="12192000" cy="1813403"/>
          </a:xfrm>
          <a:prstGeom prst="rect">
            <a:avLst/>
          </a:prstGeom>
          <a:solidFill>
            <a:srgbClr val="005087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1BC6B7-F7D0-CD8F-504D-C0525FA81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0704" y="1444738"/>
            <a:ext cx="9190355" cy="419056"/>
          </a:xfrm>
        </p:spPr>
        <p:txBody>
          <a:bodyPr anchor="t">
            <a:normAutofit/>
          </a:bodyPr>
          <a:lstStyle>
            <a:lvl1pPr algn="l">
              <a:defRPr sz="2000" b="0">
                <a:solidFill>
                  <a:srgbClr val="0050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Sous titre du Congrès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8932535-FFA1-0DF5-F581-9FAA2917DAFE}"/>
              </a:ext>
            </a:extLst>
          </p:cNvPr>
          <p:cNvSpPr/>
          <p:nvPr userDrawn="1"/>
        </p:nvSpPr>
        <p:spPr>
          <a:xfrm>
            <a:off x="3050265" y="0"/>
            <a:ext cx="9141734" cy="888908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dirty="0">
              <a:solidFill>
                <a:srgbClr val="3A3839"/>
              </a:solidFill>
              <a:latin typeface="Calibri" panose="020F0502020204030204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83FB68E0-10BC-4EED-9B91-C43EEB670F05}"/>
              </a:ext>
            </a:extLst>
          </p:cNvPr>
          <p:cNvSpPr txBox="1"/>
          <p:nvPr userDrawn="1"/>
        </p:nvSpPr>
        <p:spPr>
          <a:xfrm>
            <a:off x="1940393" y="243294"/>
            <a:ext cx="6861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FF7F4D"/>
                </a:solidFill>
                <a:latin typeface="Gordita" pitchFamily="2" charset="77"/>
                <a:cs typeface="Gordita" pitchFamily="2" charset="77"/>
              </a:rPr>
              <a:t>WebTV</a:t>
            </a:r>
            <a:endParaRPr lang="fr-FR" sz="2000" b="1" dirty="0">
              <a:solidFill>
                <a:srgbClr val="FE7E4B">
                  <a:lumMod val="75000"/>
                </a:srgbClr>
              </a:solidFill>
              <a:latin typeface="Gordita" pitchFamily="2" charset="77"/>
              <a:cs typeface="Gordita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2876690-0BEF-AB6A-028A-C49472408F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7" y="86385"/>
            <a:ext cx="2243259" cy="6718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E55831D-C24F-8EE6-D28E-96C2DC1CB7B8}"/>
              </a:ext>
            </a:extLst>
          </p:cNvPr>
          <p:cNvSpPr/>
          <p:nvPr userDrawn="1"/>
        </p:nvSpPr>
        <p:spPr>
          <a:xfrm>
            <a:off x="8575058" y="109857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 smtClean="0">
                <a:solidFill>
                  <a:srgbClr val="737078"/>
                </a:solidFill>
              </a:rPr>
              <a:t>UROLOGIE</a:t>
            </a:r>
            <a:endParaRPr lang="fr-FR" sz="3600" b="1" dirty="0">
              <a:solidFill>
                <a:srgbClr val="737078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61F9AC1B-77FA-780F-DB0C-EACCEF4CB53F}"/>
              </a:ext>
            </a:extLst>
          </p:cNvPr>
          <p:cNvSpPr txBox="1"/>
          <p:nvPr userDrawn="1"/>
        </p:nvSpPr>
        <p:spPr>
          <a:xfrm>
            <a:off x="3205857" y="109986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srgbClr val="FFFFFF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srgbClr val="FFFFFF"/>
                </a:solidFill>
                <a:cs typeface="Gordita" pitchFamily="2" charset="77"/>
              </a:rPr>
            </a:br>
            <a:r>
              <a:rPr lang="fr-FR" sz="1100" dirty="0">
                <a:solidFill>
                  <a:srgbClr val="FFFFFF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xmlns="" id="{1D7125B1-5B5B-B9C6-6DDD-63E06A5B61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5857" y="482309"/>
            <a:ext cx="1411407" cy="242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11A8D8C8-DC36-86B3-B616-393A871557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77303" y="-12174"/>
            <a:ext cx="914696" cy="94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2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1 ligne + Sous titre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xmlns="" id="{F058BDD8-AB90-5340-AEB0-31001DE9A2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046" y="6254750"/>
            <a:ext cx="8930753" cy="60325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 i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xmlns="" id="{230FB3E1-BDB6-4B44-8790-DC5DD1AFA6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046" y="1503848"/>
            <a:ext cx="10915172" cy="4166291"/>
          </a:xfrm>
          <a:prstGeom prst="rect">
            <a:avLst/>
          </a:prstGeom>
        </p:spPr>
        <p:txBody>
          <a:bodyPr/>
          <a:lstStyle>
            <a:lvl1pPr marL="280988" indent="-280988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l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42888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à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85825" indent="-257175">
              <a:lnSpc>
                <a:spcPct val="100000"/>
              </a:lnSpc>
              <a:spcBef>
                <a:spcPts val="0"/>
              </a:spcBef>
              <a:buClrTx/>
              <a:buSzPct val="75000"/>
              <a:buFont typeface="Wingdings 3" panose="05040102010807070707" pitchFamily="18" charset="2"/>
              <a:buChar char="u"/>
              <a:defRPr sz="1600" b="0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8" name="Espace réservé du texte 24">
            <a:extLst>
              <a:ext uri="{FF2B5EF4-FFF2-40B4-BE49-F238E27FC236}">
                <a16:creationId xmlns:a16="http://schemas.microsoft.com/office/drawing/2014/main" xmlns="" id="{BED500CD-0473-A64B-ACFC-DFAF1A5FD3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1046" y="797486"/>
            <a:ext cx="10332000" cy="4001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16399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85455" y="150813"/>
            <a:ext cx="10196944" cy="587374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3E7296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85455" y="1754910"/>
            <a:ext cx="10196944" cy="3833090"/>
          </a:xfrm>
          <a:prstGeom prst="rect">
            <a:avLst/>
          </a:prstGeom>
        </p:spPr>
        <p:txBody>
          <a:bodyPr lIns="0" tIns="0" rIns="0" bIns="0"/>
          <a:lstStyle>
            <a:lvl1pPr marL="206375" indent="-206375">
              <a:buClr>
                <a:srgbClr val="F7AB5A"/>
              </a:buClr>
              <a:defRPr sz="1800">
                <a:solidFill>
                  <a:srgbClr val="000000"/>
                </a:solidFill>
              </a:defRPr>
            </a:lvl1pPr>
            <a:lvl2pPr marL="420688" indent="-180975">
              <a:spcBef>
                <a:spcPts val="400"/>
              </a:spcBef>
              <a:buClr>
                <a:srgbClr val="F7AB5A"/>
              </a:buClr>
              <a:defRPr sz="1600">
                <a:solidFill>
                  <a:srgbClr val="000000"/>
                </a:solidFill>
              </a:defRPr>
            </a:lvl2pPr>
            <a:lvl3pPr marL="600075" indent="-153988">
              <a:spcBef>
                <a:spcPts val="400"/>
              </a:spcBef>
              <a:buClr>
                <a:srgbClr val="F7AB5A"/>
              </a:buClr>
              <a:defRPr sz="1400">
                <a:solidFill>
                  <a:srgbClr val="000000"/>
                </a:solidFill>
              </a:defRPr>
            </a:lvl3pPr>
            <a:lvl4pPr marL="806450" indent="-196850">
              <a:buClr>
                <a:srgbClr val="F7AB5A"/>
              </a:buClr>
              <a:defRPr sz="1400">
                <a:solidFill>
                  <a:srgbClr val="000000"/>
                </a:solidFill>
              </a:defRPr>
            </a:lvl4pPr>
            <a:lvl5pPr marL="987425" indent="-171450">
              <a:buClr>
                <a:srgbClr val="F7AB5A"/>
              </a:buClr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385454" y="1002029"/>
            <a:ext cx="10196945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1">
                <a:solidFill>
                  <a:srgbClr val="3E7296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385454" y="5588001"/>
            <a:ext cx="10196945" cy="531813"/>
          </a:xfrm>
          <a:prstGeom prst="rect">
            <a:avLst/>
          </a:prstGeom>
        </p:spPr>
        <p:txBody>
          <a:bodyPr lIns="0" tIns="0" rIns="0" bIns="0"/>
          <a:lstStyle>
            <a:lvl1pPr marL="276225" indent="-276225">
              <a:buClr>
                <a:srgbClr val="F7AB5A"/>
              </a:buClr>
              <a:buFont typeface="Zapf Dingbats"/>
              <a:buChar char="➜"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pied de page 7">
            <a:extLst>
              <a:ext uri="{FF2B5EF4-FFF2-40B4-BE49-F238E27FC236}">
                <a16:creationId xmlns:a16="http://schemas.microsoft.com/office/drawing/2014/main" xmlns="" id="{17EDA37C-FFB7-7241-8260-892F8654FEF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251956" y="6410037"/>
            <a:ext cx="8642017" cy="461097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r>
              <a:rPr lang="fr-FR" dirty="0"/>
              <a:t>Congrès américain en oncologie clinique </a:t>
            </a:r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2022 - D’après </a:t>
            </a:r>
            <a:r>
              <a:rPr lang="fr-FR" dirty="0" err="1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Xxxxx</a:t>
            </a:r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 X et al., </a:t>
            </a:r>
            <a:r>
              <a:rPr lang="fr-FR" dirty="0" err="1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abstr</a:t>
            </a:r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ea typeface="Arial" pitchFamily="-84" charset="0"/>
                <a:cs typeface="Arial" pitchFamily="-84" charset="0"/>
              </a:rPr>
              <a:t>. Xxx, actualisé </a:t>
            </a:r>
          </a:p>
        </p:txBody>
      </p:sp>
    </p:spTree>
    <p:extLst>
      <p:ext uri="{BB962C8B-B14F-4D97-AF65-F5344CB8AC3E}">
        <p14:creationId xmlns:p14="http://schemas.microsoft.com/office/powerpoint/2010/main" val="1103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76F1489B-F089-B0F2-5167-B66707A9D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25712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Masque SEIN</a:t>
            </a:r>
          </a:p>
        </p:txBody>
      </p:sp>
    </p:spTree>
    <p:extLst>
      <p:ext uri="{BB962C8B-B14F-4D97-AF65-F5344CB8AC3E}">
        <p14:creationId xmlns:p14="http://schemas.microsoft.com/office/powerpoint/2010/main" val="250311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783" r:id="rId5"/>
    <p:sldLayoutId id="2147483784" r:id="rId6"/>
    <p:sldLayoutId id="2147483669" r:id="rId7"/>
    <p:sldLayoutId id="2147483765" r:id="rId8"/>
    <p:sldLayoutId id="2147483786" r:id="rId9"/>
    <p:sldLayoutId id="2147483799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96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76F1489B-F089-B0F2-5167-B66707A9D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25712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Masque SEIN</a:t>
            </a:r>
          </a:p>
        </p:txBody>
      </p:sp>
    </p:spTree>
    <p:extLst>
      <p:ext uri="{BB962C8B-B14F-4D97-AF65-F5344CB8AC3E}">
        <p14:creationId xmlns:p14="http://schemas.microsoft.com/office/powerpoint/2010/main" val="278865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813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96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74829C5-6C50-747F-E8DB-42B68645239C}"/>
              </a:ext>
            </a:extLst>
          </p:cNvPr>
          <p:cNvSpPr/>
          <p:nvPr userDrawn="1"/>
        </p:nvSpPr>
        <p:spPr>
          <a:xfrm>
            <a:off x="0" y="0"/>
            <a:ext cx="926899" cy="6858000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B31C5D5-7907-2A6A-84BD-35D46DA1DC0D}"/>
              </a:ext>
            </a:extLst>
          </p:cNvPr>
          <p:cNvSpPr/>
          <p:nvPr userDrawn="1"/>
        </p:nvSpPr>
        <p:spPr>
          <a:xfrm rot="16200000">
            <a:off x="-1201106" y="3998441"/>
            <a:ext cx="3291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rgbClr val="FFFFFF"/>
                </a:solidFill>
              </a:rPr>
              <a:t>Ce contenu est un rapport et/ou un résumé des communications d'un congrès dont l'objectif est d'informer </a:t>
            </a:r>
            <a:br>
              <a:rPr lang="fr-FR" sz="800" dirty="0">
                <a:solidFill>
                  <a:srgbClr val="FFFFFF"/>
                </a:solidFill>
              </a:rPr>
            </a:br>
            <a:r>
              <a:rPr lang="fr-FR" sz="800" dirty="0">
                <a:solidFill>
                  <a:srgbClr val="FFFFFF"/>
                </a:solidFill>
              </a:rPr>
              <a:t>sur l'état actuel de la recherche ; les données présentées ici peuvent ne pas être validées par les autorités de santé et, </a:t>
            </a:r>
            <a:br>
              <a:rPr lang="fr-FR" sz="800" dirty="0">
                <a:solidFill>
                  <a:srgbClr val="FFFFFF"/>
                </a:solidFill>
              </a:rPr>
            </a:br>
            <a:r>
              <a:rPr lang="fr-FR" sz="800" dirty="0">
                <a:solidFill>
                  <a:srgbClr val="FFFFFF"/>
                </a:solidFill>
              </a:rPr>
              <a:t>le cas échéant, ne doivent pas être mises en pratique.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4F25AA3-62C3-042E-5F90-E5D69D267FFA}"/>
              </a:ext>
            </a:extLst>
          </p:cNvPr>
          <p:cNvSpPr/>
          <p:nvPr userDrawn="1"/>
        </p:nvSpPr>
        <p:spPr>
          <a:xfrm rot="16200000">
            <a:off x="-950941" y="1080182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 smtClean="0">
                <a:solidFill>
                  <a:srgbClr val="737078"/>
                </a:solidFill>
              </a:rPr>
              <a:t>UROLOGIE</a:t>
            </a:r>
            <a:endParaRPr lang="fr-FR" sz="3600" b="1" dirty="0">
              <a:solidFill>
                <a:srgbClr val="737078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0309AC5-5275-7AD1-B720-0E3C8C39FA8E}"/>
              </a:ext>
            </a:extLst>
          </p:cNvPr>
          <p:cNvSpPr/>
          <p:nvPr userDrawn="1"/>
        </p:nvSpPr>
        <p:spPr>
          <a:xfrm>
            <a:off x="926898" y="6059887"/>
            <a:ext cx="11265101" cy="798114"/>
          </a:xfrm>
          <a:prstGeom prst="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fr-FR" sz="1200" i="1" dirty="0">
              <a:solidFill>
                <a:srgbClr val="FFFFFF"/>
              </a:solidFill>
            </a:endParaRP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="" xmlns:a16="http://schemas.microsoft.com/office/drawing/2014/main" id="{5C170181-93D7-7A0F-D3EB-A02E61DA74C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44932" y="6113512"/>
            <a:ext cx="2306783" cy="69086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1CFC1EC7-6C8A-6568-F699-51179832E796}"/>
              </a:ext>
            </a:extLst>
          </p:cNvPr>
          <p:cNvSpPr txBox="1"/>
          <p:nvPr userDrawn="1"/>
        </p:nvSpPr>
        <p:spPr>
          <a:xfrm>
            <a:off x="8242609" y="6158862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srgbClr val="FFFFFF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srgbClr val="FFFFFF"/>
                </a:solidFill>
                <a:cs typeface="Gordita" pitchFamily="2" charset="77"/>
              </a:rPr>
            </a:br>
            <a:r>
              <a:rPr lang="fr-FR" sz="1100" dirty="0">
                <a:solidFill>
                  <a:srgbClr val="FFFFFF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10" name="Espace réservé du texte 21">
            <a:extLst>
              <a:ext uri="{FF2B5EF4-FFF2-40B4-BE49-F238E27FC236}">
                <a16:creationId xmlns="" xmlns:a16="http://schemas.microsoft.com/office/drawing/2014/main" id="{02D381E4-6E4A-63F8-77B4-A0C69ACFF05C}"/>
              </a:ext>
            </a:extLst>
          </p:cNvPr>
          <p:cNvSpPr txBox="1">
            <a:spLocks/>
          </p:cNvSpPr>
          <p:nvPr userDrawn="1"/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1" i="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FFFFFF"/>
                </a:solidFill>
                <a:cs typeface="Gordita" pitchFamily="2" charset="77"/>
              </a:rPr>
              <a:t>20 -24 octobre 2023</a:t>
            </a:r>
            <a:r>
              <a:rPr lang="fr-FR" dirty="0">
                <a:solidFill>
                  <a:srgbClr val="FFFFFF"/>
                </a:solidFill>
                <a:cs typeface="Gordita Light" pitchFamily="2" charset="77"/>
              </a:rPr>
              <a:t> 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2" name="Espace réservé du titre 11">
            <a:extLst>
              <a:ext uri="{FF2B5EF4-FFF2-40B4-BE49-F238E27FC236}">
                <a16:creationId xmlns="" xmlns:a16="http://schemas.microsoft.com/office/drawing/2014/main" id="{11169934-0516-CD26-D04F-C0948CBB9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897" y="154110"/>
            <a:ext cx="11124817" cy="5051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86816D35-62C8-18BE-2F2F-12A30DEDE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1649" y="1420492"/>
            <a:ext cx="10515600" cy="3893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F1825CA0-D46F-EFB8-28C6-9E30946EC29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6092" y="5997991"/>
            <a:ext cx="834714" cy="8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0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rgbClr val="FF7F4D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17500" indent="-317500" algn="l" defTabSz="914400" rtl="0" eaLnBrk="1" latinLnBrk="0" hangingPunct="1">
        <a:lnSpc>
          <a:spcPct val="100000"/>
        </a:lnSpc>
        <a:spcBef>
          <a:spcPts val="0"/>
        </a:spcBef>
        <a:buClr>
          <a:schemeClr val="bg2"/>
        </a:buClr>
        <a:buSzPct val="85000"/>
        <a:buFont typeface="Apple SD Gothic Neo Thin" panose="02000300000000000000" pitchFamily="2" charset="-127"/>
        <a:buChar char="◼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4525" indent="-285750" algn="l" defTabSz="914400" rtl="0" eaLnBrk="1" latinLnBrk="0" hangingPunct="1">
        <a:lnSpc>
          <a:spcPct val="90000"/>
        </a:lnSpc>
        <a:spcBef>
          <a:spcPts val="0"/>
        </a:spcBef>
        <a:buClr>
          <a:schemeClr val="accent3"/>
        </a:buClr>
        <a:buSzPct val="80000"/>
        <a:buFont typeface=".Lucida Grande UI Regular"/>
        <a:buChar char="►"/>
        <a:tabLst/>
        <a:defRPr sz="20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941388" indent="-265113" algn="l" defTabSz="914400" rtl="0" eaLnBrk="1" latinLnBrk="0" hangingPunct="1">
        <a:lnSpc>
          <a:spcPct val="90000"/>
        </a:lnSpc>
        <a:spcBef>
          <a:spcPts val="0"/>
        </a:spcBef>
        <a:buFont typeface="Wingdings" pitchFamily="2" charset="2"/>
        <a:buChar char="§"/>
        <a:tabLst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jfif"/><Relationship Id="rId7" Type="http://schemas.openxmlformats.org/officeDocument/2006/relationships/image" Target="../media/image33.jfif"/><Relationship Id="rId12" Type="http://schemas.openxmlformats.org/officeDocument/2006/relationships/image" Target="../media/image38.jf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jfif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jfif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9.gif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9.gif"/><Relationship Id="rId4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1.png"/><Relationship Id="rId4" Type="http://schemas.openxmlformats.org/officeDocument/2006/relationships/image" Target="../media/image59.gi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21">
            <a:extLst>
              <a:ext uri="{FF2B5EF4-FFF2-40B4-BE49-F238E27FC236}">
                <a16:creationId xmlns:a16="http://schemas.microsoft.com/office/drawing/2014/main" xmlns="" id="{FE411396-259D-E98C-1B5E-7ECB6D8E52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088" b="16088"/>
          <a:stretch/>
        </p:blipFill>
        <p:spPr>
          <a:xfrm>
            <a:off x="0" y="2095094"/>
            <a:ext cx="12192000" cy="1813403"/>
          </a:xfrm>
          <a:prstGeom prst="rect">
            <a:avLst/>
          </a:prstGeom>
          <a:solidFill>
            <a:srgbClr val="005087"/>
          </a:solidFill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970BFEC-CE32-BE83-2C60-427CD9AAA9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12053" y="5141589"/>
            <a:ext cx="1771125" cy="569913"/>
          </a:xfrm>
        </p:spPr>
        <p:txBody>
          <a:bodyPr/>
          <a:lstStyle/>
          <a:p>
            <a:r>
              <a:rPr lang="fr-FR" sz="1400" b="1" dirty="0">
                <a:solidFill>
                  <a:schemeClr val="bg1"/>
                </a:solidFill>
                <a:effectLst/>
              </a:rPr>
              <a:t>Pr </a:t>
            </a:r>
            <a:r>
              <a:rPr lang="fr-FR" sz="1400" b="1" dirty="0" smtClean="0">
                <a:solidFill>
                  <a:schemeClr val="bg1"/>
                </a:solidFill>
                <a:effectLst/>
              </a:rPr>
              <a:t>Karim FIZAZI</a:t>
            </a:r>
            <a:endParaRPr lang="fr-FR" sz="140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5AF1FA3B-1645-2F71-F5E7-08C587455A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01709" y="5121288"/>
            <a:ext cx="1942940" cy="569913"/>
          </a:xfrm>
        </p:spPr>
        <p:txBody>
          <a:bodyPr/>
          <a:lstStyle/>
          <a:p>
            <a:r>
              <a:rPr lang="fr-FR" sz="1400" b="1" dirty="0">
                <a:solidFill>
                  <a:schemeClr val="bg1"/>
                </a:solidFill>
                <a:effectLst/>
              </a:rPr>
              <a:t>Dr </a:t>
            </a:r>
            <a:r>
              <a:rPr lang="fr-FR" sz="1400" b="1" dirty="0" smtClean="0">
                <a:solidFill>
                  <a:schemeClr val="bg1"/>
                </a:solidFill>
                <a:effectLst/>
              </a:rPr>
              <a:t>Géraldine PIGNOT</a:t>
            </a:r>
            <a:endParaRPr lang="fr-FR" sz="1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xmlns="" id="{80F478AF-6D4C-4EC7-8942-A4007E06DEA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12053" y="5543308"/>
            <a:ext cx="2855509" cy="748516"/>
          </a:xfrm>
        </p:spPr>
        <p:txBody>
          <a:bodyPr/>
          <a:lstStyle/>
          <a:p>
            <a:r>
              <a:rPr lang="fr-FR" sz="1100" i="1" dirty="0" smtClean="0">
                <a:solidFill>
                  <a:schemeClr val="bg1"/>
                </a:solidFill>
                <a:effectLst/>
                <a:latin typeface="Gordita Light" pitchFamily="2" charset="77"/>
                <a:cs typeface="Gordita Light" pitchFamily="2" charset="77"/>
              </a:rPr>
              <a:t>Gustave Roussy Cancer Campus </a:t>
            </a:r>
          </a:p>
          <a:p>
            <a:r>
              <a:rPr lang="fr-FR" dirty="0" smtClean="0">
                <a:latin typeface="Gordita Light" pitchFamily="2" charset="77"/>
                <a:cs typeface="Gordita Light" pitchFamily="2" charset="77"/>
              </a:rPr>
              <a:t>Villejuif</a:t>
            </a:r>
          </a:p>
          <a:p>
            <a:r>
              <a:rPr lang="fr-FR" dirty="0" err="1">
                <a:latin typeface="Gordita Light" pitchFamily="2" charset="77"/>
                <a:cs typeface="Gordita Light" pitchFamily="2" charset="77"/>
              </a:rPr>
              <a:t>Universite</a:t>
            </a:r>
            <a:r>
              <a:rPr lang="fr-FR" dirty="0">
                <a:latin typeface="Gordita Light" pitchFamily="2" charset="77"/>
                <a:cs typeface="Gordita Light" pitchFamily="2" charset="77"/>
              </a:rPr>
              <a:t> Paris </a:t>
            </a:r>
            <a:r>
              <a:rPr lang="fr-FR" dirty="0" err="1">
                <a:latin typeface="Gordita Light" pitchFamily="2" charset="77"/>
                <a:cs typeface="Gordita Light" pitchFamily="2" charset="77"/>
              </a:rPr>
              <a:t>Sarclay</a:t>
            </a:r>
            <a:endParaRPr lang="fr-FR" dirty="0">
              <a:latin typeface="Gordita Light" pitchFamily="2" charset="77"/>
              <a:cs typeface="Gordita Light" pitchFamily="2" charset="77"/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xmlns="" id="{DC822804-71CD-0161-5756-1A541E509D4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98565" y="5703375"/>
            <a:ext cx="2244338" cy="981032"/>
          </a:xfrm>
        </p:spPr>
        <p:txBody>
          <a:bodyPr/>
          <a:lstStyle/>
          <a:p>
            <a:r>
              <a:rPr lang="fr-FR" dirty="0" smtClean="0">
                <a:latin typeface="Gordita Light" pitchFamily="2" charset="77"/>
                <a:cs typeface="Gordita Light" pitchFamily="2" charset="77"/>
              </a:rPr>
              <a:t>Institut Paoli </a:t>
            </a:r>
            <a:r>
              <a:rPr lang="fr-FR" dirty="0" err="1" smtClean="0">
                <a:latin typeface="Gordita Light" pitchFamily="2" charset="77"/>
                <a:cs typeface="Gordita Light" pitchFamily="2" charset="77"/>
              </a:rPr>
              <a:t>Calmettes</a:t>
            </a:r>
            <a:r>
              <a:rPr lang="fr-FR" dirty="0" smtClean="0">
                <a:latin typeface="Gordita Light" pitchFamily="2" charset="77"/>
                <a:cs typeface="Gordita Light" pitchFamily="2" charset="77"/>
              </a:rPr>
              <a:t> </a:t>
            </a:r>
          </a:p>
          <a:p>
            <a:r>
              <a:rPr lang="fr-FR" dirty="0" smtClean="0">
                <a:latin typeface="Gordita Light" pitchFamily="2" charset="77"/>
                <a:cs typeface="Gordita Light" pitchFamily="2" charset="77"/>
              </a:rPr>
              <a:t>Marseille</a:t>
            </a:r>
            <a:endParaRPr lang="fr-FR" sz="1100" i="1" dirty="0">
              <a:solidFill>
                <a:schemeClr val="bg1"/>
              </a:solidFill>
              <a:latin typeface="Gordita Light" pitchFamily="2" charset="77"/>
              <a:cs typeface="Gordita Light" pitchFamily="2" charset="77"/>
            </a:endParaRP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xmlns="" id="{9A404A9B-80B4-D76B-34F6-CD62DBD6D0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2458" y="889462"/>
            <a:ext cx="9088601" cy="1126957"/>
          </a:xfrm>
        </p:spPr>
        <p:txBody>
          <a:bodyPr anchor="ctr"/>
          <a:lstStyle/>
          <a:p>
            <a:r>
              <a:rPr lang="fr-FR" sz="2800" i="1" dirty="0" smtClean="0"/>
              <a:t>Cancer </a:t>
            </a:r>
            <a:r>
              <a:rPr lang="fr-FR" sz="2800" i="1" dirty="0"/>
              <a:t>de la prostate métastatique </a:t>
            </a:r>
            <a:endParaRPr lang="fr-FR" sz="2800" i="1" dirty="0" smtClean="0"/>
          </a:p>
          <a:p>
            <a:r>
              <a:rPr lang="fr-FR" sz="2800" i="1" dirty="0" smtClean="0"/>
              <a:t>Pour </a:t>
            </a:r>
            <a:r>
              <a:rPr lang="fr-FR" sz="2800" i="1" dirty="0"/>
              <a:t>ou contre </a:t>
            </a:r>
            <a:r>
              <a:rPr lang="fr-FR" sz="2800" i="1" dirty="0" smtClean="0"/>
              <a:t>le </a:t>
            </a:r>
            <a:r>
              <a:rPr lang="fr-FR" sz="2800" i="1" dirty="0"/>
              <a:t>triplet pour tous les patients ? </a:t>
            </a:r>
            <a:endParaRPr lang="fr-FR" sz="2800" dirty="0">
              <a:solidFill>
                <a:srgbClr val="002D4C"/>
              </a:solidFill>
            </a:endParaRP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xmlns="" id="{1AEF5028-BFF8-7D01-004A-D1A9947E91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sz="105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Gordita" pitchFamily="2" charset="77"/>
              </a:rPr>
              <a:t>Novembre </a:t>
            </a:r>
            <a:r>
              <a:rPr lang="fr-FR" sz="1050" b="1" dirty="0">
                <a:solidFill>
                  <a:schemeClr val="bg1"/>
                </a:solidFill>
                <a:latin typeface="Century Gothic" panose="020B0502020202020204" pitchFamily="34" charset="0"/>
                <a:cs typeface="Gordita" pitchFamily="2" charset="77"/>
              </a:rPr>
              <a:t>2023</a:t>
            </a:r>
            <a:endParaRPr lang="fr-FR" dirty="0"/>
          </a:p>
        </p:txBody>
      </p:sp>
      <p:pic>
        <p:nvPicPr>
          <p:cNvPr id="2" name="Espace réservé pour une image  1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5163" y="5114925"/>
            <a:ext cx="1152525" cy="1152525"/>
          </a:xfrm>
        </p:spPr>
      </p:pic>
      <p:pic>
        <p:nvPicPr>
          <p:cNvPr id="4" name="Espace réservé pour une image  3"/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" b="69"/>
          <a:stretch>
            <a:fillRect/>
          </a:stretch>
        </p:blipFill>
        <p:spPr>
          <a:xfrm>
            <a:off x="7831138" y="5140325"/>
            <a:ext cx="1152525" cy="1150938"/>
          </a:xfrm>
        </p:spPr>
      </p:pic>
      <p:grpSp>
        <p:nvGrpSpPr>
          <p:cNvPr id="9" name="Groupe 8"/>
          <p:cNvGrpSpPr/>
          <p:nvPr/>
        </p:nvGrpSpPr>
        <p:grpSpPr>
          <a:xfrm>
            <a:off x="0" y="3307605"/>
            <a:ext cx="5750011" cy="600892"/>
            <a:chOff x="0" y="3307605"/>
            <a:chExt cx="5750011" cy="600892"/>
          </a:xfrm>
        </p:grpSpPr>
        <p:sp>
          <p:nvSpPr>
            <p:cNvPr id="15" name="Rectangle 14"/>
            <p:cNvSpPr/>
            <p:nvPr/>
          </p:nvSpPr>
          <p:spPr>
            <a:xfrm>
              <a:off x="0" y="3307605"/>
              <a:ext cx="5750011" cy="600892"/>
            </a:xfrm>
            <a:prstGeom prst="rect">
              <a:avLst/>
            </a:prstGeom>
            <a:solidFill>
              <a:srgbClr val="00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i="1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Avec le soutien institutionnel du laboratoire   </a:t>
              </a:r>
              <a:endParaRPr lang="fr-FR" sz="1200" i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9188" y="3335029"/>
              <a:ext cx="508698" cy="508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0877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7" name="Text Placeholder 2"/>
          <p:cNvSpPr>
            <a:spLocks noGrp="1"/>
          </p:cNvSpPr>
          <p:nvPr>
            <p:ph type="body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/>
          <a:p>
            <a:r>
              <a:rPr lang="fr-FR" dirty="0"/>
              <a:t>Novembre 2023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Karim </a:t>
            </a:r>
            <a:r>
              <a:rPr lang="fr-FR" dirty="0" err="1"/>
              <a:t>Fizazi</a:t>
            </a:r>
            <a:endParaRPr lang="fr-FR" dirty="0"/>
          </a:p>
          <a:p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Triplet PEACE-1 OS results in the context</a:t>
            </a:r>
            <a:br>
              <a:rPr lang="en-US" dirty="0"/>
            </a:br>
            <a:r>
              <a:rPr lang="en-US" dirty="0"/>
              <a:t>of recent data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 bwMode="auto">
          <a:xfrm>
            <a:off x="3276231" y="2328505"/>
            <a:ext cx="1069975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buClr>
                <a:srgbClr val="000000"/>
              </a:buClr>
              <a:defRPr/>
            </a:pPr>
            <a:r>
              <a:rPr lang="fr-FR" sz="1400" b="1" kern="0" dirty="0">
                <a:solidFill>
                  <a:srgbClr val="000000"/>
                </a:solidFill>
                <a:cs typeface="Arial"/>
                <a:sym typeface="Arial"/>
              </a:rPr>
              <a:t>ADT </a:t>
            </a:r>
            <a:r>
              <a:rPr lang="fr-FR" sz="1400" b="1" kern="0" dirty="0" err="1">
                <a:solidFill>
                  <a:srgbClr val="000000"/>
                </a:solidFill>
                <a:cs typeface="Arial"/>
                <a:sym typeface="Arial"/>
              </a:rPr>
              <a:t>alone</a:t>
            </a:r>
            <a:endParaRPr lang="fr-FR" sz="14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" name="ZoneTexte 8"/>
          <p:cNvSpPr txBox="1"/>
          <p:nvPr/>
        </p:nvSpPr>
        <p:spPr bwMode="auto">
          <a:xfrm>
            <a:off x="7013576" y="2201864"/>
            <a:ext cx="2674938" cy="554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fr-FR" sz="1000" b="1" kern="0" dirty="0">
                <a:solidFill>
                  <a:srgbClr val="000000"/>
                </a:solidFill>
                <a:cs typeface="Arial"/>
                <a:sym typeface="Arial"/>
              </a:rPr>
              <a:t>33 m CHAARTED </a:t>
            </a:r>
            <a:r>
              <a:rPr lang="fr-FR" sz="800" kern="0" dirty="0">
                <a:solidFill>
                  <a:srgbClr val="000000"/>
                </a:solidFill>
                <a:cs typeface="Arial"/>
                <a:sym typeface="Arial"/>
              </a:rPr>
              <a:t>(</a:t>
            </a:r>
            <a:r>
              <a:rPr lang="fr-FR" sz="800" kern="0" dirty="0" err="1">
                <a:solidFill>
                  <a:srgbClr val="000000"/>
                </a:solidFill>
                <a:cs typeface="Arial"/>
                <a:sym typeface="Arial"/>
              </a:rPr>
              <a:t>Kyriakopoulos</a:t>
            </a:r>
            <a:r>
              <a:rPr lang="fr-FR" sz="800" kern="0" dirty="0">
                <a:solidFill>
                  <a:srgbClr val="000000"/>
                </a:solidFill>
                <a:cs typeface="Arial"/>
                <a:sym typeface="Arial"/>
              </a:rPr>
              <a:t> CE, JCO 2018)</a:t>
            </a:r>
          </a:p>
          <a:p>
            <a:pPr>
              <a:buClr>
                <a:srgbClr val="000000"/>
              </a:buClr>
              <a:defRPr/>
            </a:pPr>
            <a:r>
              <a:rPr lang="fr-FR" sz="1000" b="1" kern="0" dirty="0">
                <a:solidFill>
                  <a:srgbClr val="000000"/>
                </a:solidFill>
                <a:cs typeface="Arial"/>
                <a:sym typeface="Arial"/>
              </a:rPr>
              <a:t>34 m GETUG-15 </a:t>
            </a:r>
            <a:r>
              <a:rPr lang="fr-FR" sz="800" kern="0" dirty="0">
                <a:solidFill>
                  <a:srgbClr val="000000"/>
                </a:solidFill>
                <a:cs typeface="Arial"/>
                <a:sym typeface="Arial"/>
              </a:rPr>
              <a:t>(Gravis G </a:t>
            </a:r>
            <a:r>
              <a:rPr lang="fr-FR" sz="800" kern="0" dirty="0" err="1">
                <a:solidFill>
                  <a:srgbClr val="000000"/>
                </a:solidFill>
                <a:cs typeface="Arial"/>
                <a:sym typeface="Arial"/>
              </a:rPr>
              <a:t>Eur</a:t>
            </a:r>
            <a:r>
              <a:rPr lang="fr-FR" sz="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fr-FR" sz="800" kern="0" dirty="0" err="1">
                <a:solidFill>
                  <a:srgbClr val="000000"/>
                </a:solidFill>
                <a:cs typeface="Arial"/>
                <a:sym typeface="Arial"/>
              </a:rPr>
              <a:t>Urol</a:t>
            </a:r>
            <a:r>
              <a:rPr lang="fr-FR" sz="800" kern="0" dirty="0">
                <a:solidFill>
                  <a:srgbClr val="000000"/>
                </a:solidFill>
                <a:cs typeface="Arial"/>
                <a:sym typeface="Arial"/>
              </a:rPr>
              <a:t> 2018)</a:t>
            </a:r>
          </a:p>
          <a:p>
            <a:pPr>
              <a:buClr>
                <a:srgbClr val="000000"/>
              </a:buClr>
              <a:defRPr/>
            </a:pPr>
            <a:r>
              <a:rPr lang="fr-FR" sz="1000" b="1" kern="0" dirty="0">
                <a:solidFill>
                  <a:srgbClr val="000000"/>
                </a:solidFill>
                <a:cs typeface="Arial"/>
                <a:sym typeface="Arial"/>
              </a:rPr>
              <a:t>35 m STAMPEDE </a:t>
            </a:r>
            <a:r>
              <a:rPr lang="fr-FR" sz="800" kern="0" dirty="0">
                <a:solidFill>
                  <a:srgbClr val="000000"/>
                </a:solidFill>
                <a:cs typeface="Arial"/>
                <a:sym typeface="Arial"/>
              </a:rPr>
              <a:t>(Clarke NW, Ann </a:t>
            </a:r>
            <a:r>
              <a:rPr lang="fr-FR" sz="800" kern="0" dirty="0" err="1">
                <a:solidFill>
                  <a:srgbClr val="000000"/>
                </a:solidFill>
                <a:cs typeface="Arial"/>
                <a:sym typeface="Arial"/>
              </a:rPr>
              <a:t>Oncol</a:t>
            </a:r>
            <a:r>
              <a:rPr lang="fr-FR" sz="800" kern="0" dirty="0">
                <a:solidFill>
                  <a:srgbClr val="000000"/>
                </a:solidFill>
                <a:cs typeface="Arial"/>
                <a:sym typeface="Arial"/>
              </a:rPr>
              <a:t> 2019)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467226" y="2201864"/>
            <a:ext cx="2447925" cy="5596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defRPr/>
            </a:pPr>
            <a:endParaRPr lang="fr-FR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" name="ZoneTexte 5"/>
          <p:cNvSpPr txBox="1"/>
          <p:nvPr/>
        </p:nvSpPr>
        <p:spPr bwMode="auto">
          <a:xfrm>
            <a:off x="2823032" y="3102511"/>
            <a:ext cx="152317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buClr>
                <a:srgbClr val="000000"/>
              </a:buClr>
              <a:defRPr/>
            </a:pPr>
            <a:r>
              <a:rPr lang="fr-FR" sz="1400" b="1" kern="0" dirty="0" err="1">
                <a:solidFill>
                  <a:srgbClr val="000000"/>
                </a:solidFill>
                <a:cs typeface="Arial"/>
                <a:sym typeface="Arial"/>
              </a:rPr>
              <a:t>ADT+</a:t>
            </a:r>
            <a:r>
              <a:rPr lang="fr-FR" sz="1400" b="1" kern="0" dirty="0" err="1">
                <a:solidFill>
                  <a:srgbClr val="FF0000"/>
                </a:solidFill>
                <a:cs typeface="Arial"/>
                <a:sym typeface="Arial"/>
              </a:rPr>
              <a:t>docetaxel</a:t>
            </a:r>
            <a:endParaRPr lang="fr-FR" sz="1400" b="1" kern="0" dirty="0">
              <a:solidFill>
                <a:srgbClr val="FF0000"/>
              </a:solidFill>
              <a:cs typeface="Arial"/>
              <a:sym typeface="Arial"/>
            </a:endParaRPr>
          </a:p>
        </p:txBody>
      </p:sp>
      <p:sp>
        <p:nvSpPr>
          <p:cNvPr id="10" name="ZoneTexte 9"/>
          <p:cNvSpPr txBox="1"/>
          <p:nvPr/>
        </p:nvSpPr>
        <p:spPr bwMode="auto">
          <a:xfrm>
            <a:off x="7575551" y="2859714"/>
            <a:ext cx="276710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fr-FR" sz="1000" b="1" kern="0" dirty="0">
                <a:solidFill>
                  <a:srgbClr val="000000"/>
                </a:solidFill>
                <a:cs typeface="Arial"/>
                <a:sym typeface="Arial"/>
              </a:rPr>
              <a:t>40 m STAMPEDE </a:t>
            </a:r>
            <a:r>
              <a:rPr lang="fr-FR" sz="1000" b="1" kern="0" dirty="0" err="1">
                <a:solidFill>
                  <a:srgbClr val="000000"/>
                </a:solidFill>
                <a:cs typeface="Arial"/>
                <a:sym typeface="Arial"/>
              </a:rPr>
              <a:t>doce</a:t>
            </a:r>
            <a:r>
              <a:rPr lang="fr-FR" sz="10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fr-FR" sz="800" kern="0" dirty="0">
                <a:solidFill>
                  <a:srgbClr val="000000"/>
                </a:solidFill>
                <a:cs typeface="Arial"/>
                <a:sym typeface="Arial"/>
              </a:rPr>
              <a:t>(Clarke Ann </a:t>
            </a:r>
            <a:r>
              <a:rPr lang="fr-FR" sz="800" kern="0" dirty="0" err="1">
                <a:solidFill>
                  <a:srgbClr val="000000"/>
                </a:solidFill>
                <a:cs typeface="Arial"/>
                <a:sym typeface="Arial"/>
              </a:rPr>
              <a:t>Oncol</a:t>
            </a:r>
            <a:r>
              <a:rPr lang="fr-FR" sz="800" kern="0" dirty="0">
                <a:solidFill>
                  <a:srgbClr val="000000"/>
                </a:solidFill>
                <a:cs typeface="Arial"/>
                <a:sym typeface="Arial"/>
              </a:rPr>
              <a:t> 2019)</a:t>
            </a:r>
          </a:p>
          <a:p>
            <a:pPr>
              <a:buClr>
                <a:srgbClr val="000000"/>
              </a:buClr>
              <a:defRPr/>
            </a:pPr>
            <a:r>
              <a:rPr lang="fr-FR" sz="1000" b="1" kern="0" dirty="0">
                <a:solidFill>
                  <a:srgbClr val="000000"/>
                </a:solidFill>
                <a:cs typeface="Arial"/>
                <a:sym typeface="Arial"/>
              </a:rPr>
              <a:t>42 m PEACE-1</a:t>
            </a:r>
          </a:p>
          <a:p>
            <a:pPr>
              <a:buClr>
                <a:srgbClr val="000000"/>
              </a:buClr>
              <a:defRPr/>
            </a:pPr>
            <a:r>
              <a:rPr lang="fr-FR" sz="1000" b="1" kern="0" dirty="0">
                <a:solidFill>
                  <a:srgbClr val="000000"/>
                </a:solidFill>
                <a:cs typeface="Arial"/>
                <a:sym typeface="Arial"/>
              </a:rPr>
              <a:t>44 m GETUG-15 </a:t>
            </a:r>
            <a:r>
              <a:rPr lang="fr-FR" sz="800" kern="0" dirty="0">
                <a:solidFill>
                  <a:srgbClr val="000000"/>
                </a:solidFill>
                <a:cs typeface="Arial"/>
                <a:sym typeface="Arial"/>
              </a:rPr>
              <a:t>(Gravis G </a:t>
            </a:r>
            <a:r>
              <a:rPr lang="fr-FR" sz="800" kern="0" dirty="0" err="1">
                <a:solidFill>
                  <a:srgbClr val="000000"/>
                </a:solidFill>
                <a:cs typeface="Arial"/>
                <a:sym typeface="Arial"/>
              </a:rPr>
              <a:t>Eur</a:t>
            </a:r>
            <a:r>
              <a:rPr lang="fr-FR" sz="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fr-FR" sz="800" kern="0" dirty="0" err="1">
                <a:solidFill>
                  <a:srgbClr val="000000"/>
                </a:solidFill>
                <a:cs typeface="Arial"/>
                <a:sym typeface="Arial"/>
              </a:rPr>
              <a:t>Urol</a:t>
            </a:r>
            <a:r>
              <a:rPr lang="fr-FR" sz="800" kern="0" dirty="0">
                <a:solidFill>
                  <a:srgbClr val="000000"/>
                </a:solidFill>
                <a:cs typeface="Arial"/>
                <a:sym typeface="Arial"/>
              </a:rPr>
              <a:t> 2018)</a:t>
            </a:r>
          </a:p>
          <a:p>
            <a:pPr>
              <a:buClr>
                <a:srgbClr val="000000"/>
              </a:buClr>
              <a:defRPr/>
            </a:pPr>
            <a:r>
              <a:rPr lang="fr-FR" sz="1000" b="1" kern="0" dirty="0">
                <a:solidFill>
                  <a:srgbClr val="000000"/>
                </a:solidFill>
                <a:cs typeface="Arial"/>
                <a:sym typeface="Arial"/>
              </a:rPr>
              <a:t>48 m CHAARTED </a:t>
            </a:r>
            <a:r>
              <a:rPr lang="fr-FR" sz="800" kern="0" dirty="0">
                <a:solidFill>
                  <a:srgbClr val="000000"/>
                </a:solidFill>
                <a:cs typeface="Arial"/>
                <a:sym typeface="Arial"/>
              </a:rPr>
              <a:t>(</a:t>
            </a:r>
            <a:r>
              <a:rPr lang="fr-FR" sz="800" kern="0" dirty="0" err="1">
                <a:solidFill>
                  <a:srgbClr val="000000"/>
                </a:solidFill>
                <a:cs typeface="Arial"/>
                <a:sym typeface="Arial"/>
              </a:rPr>
              <a:t>Kyriakopoulos</a:t>
            </a:r>
            <a:r>
              <a:rPr lang="fr-FR" sz="800" kern="0" dirty="0">
                <a:solidFill>
                  <a:srgbClr val="000000"/>
                </a:solidFill>
                <a:cs typeface="Arial"/>
                <a:sym typeface="Arial"/>
              </a:rPr>
              <a:t> CE, JCO 2018)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471987" y="2976564"/>
            <a:ext cx="3022600" cy="5596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defRPr/>
            </a:pPr>
            <a:endParaRPr lang="fr-FR" sz="1400" kern="0">
              <a:solidFill>
                <a:srgbClr val="FFFFFF"/>
              </a:solidFill>
              <a:sym typeface="Arial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692916" y="4411664"/>
            <a:ext cx="8290872" cy="559671"/>
            <a:chOff x="1692916" y="4411664"/>
            <a:chExt cx="8290872" cy="559671"/>
          </a:xfrm>
        </p:grpSpPr>
        <p:sp>
          <p:nvSpPr>
            <p:cNvPr id="8" name="ZoneTexte 7"/>
            <p:cNvSpPr txBox="1"/>
            <p:nvPr/>
          </p:nvSpPr>
          <p:spPr bwMode="auto">
            <a:xfrm>
              <a:off x="1692916" y="4537611"/>
              <a:ext cx="2653290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buClr>
                  <a:srgbClr val="000000"/>
                </a:buClr>
                <a:defRPr/>
              </a:pPr>
              <a:r>
                <a:rPr lang="fr-FR" sz="1400" b="1" kern="0" dirty="0" err="1">
                  <a:solidFill>
                    <a:srgbClr val="000000"/>
                  </a:solidFill>
                  <a:cs typeface="Arial"/>
                  <a:sym typeface="Arial"/>
                </a:rPr>
                <a:t>ADT+</a:t>
              </a:r>
              <a:r>
                <a:rPr lang="fr-FR" sz="1400" b="1" kern="0" dirty="0" err="1">
                  <a:solidFill>
                    <a:srgbClr val="FF0000"/>
                  </a:solidFill>
                  <a:cs typeface="Arial"/>
                  <a:sym typeface="Arial"/>
                </a:rPr>
                <a:t>docetaxel</a:t>
              </a:r>
              <a:r>
                <a:rPr lang="fr-FR" sz="1400" b="1" kern="0" dirty="0" err="1">
                  <a:solidFill>
                    <a:srgbClr val="000000"/>
                  </a:solidFill>
                  <a:cs typeface="Arial"/>
                  <a:sym typeface="Arial"/>
                </a:rPr>
                <a:t>+</a:t>
              </a:r>
              <a:r>
                <a:rPr lang="fr-FR" sz="1400" b="1" kern="0" dirty="0" err="1">
                  <a:solidFill>
                    <a:srgbClr val="0070C0"/>
                  </a:solidFill>
                  <a:cs typeface="Arial"/>
                  <a:sym typeface="Arial"/>
                </a:rPr>
                <a:t>abiraterone</a:t>
              </a:r>
              <a:endParaRPr lang="fr-FR" sz="1400" b="1" kern="0" dirty="0">
                <a:solidFill>
                  <a:srgbClr val="0070C0"/>
                </a:solidFill>
                <a:cs typeface="Arial"/>
                <a:sym typeface="Arial"/>
              </a:endParaRPr>
            </a:p>
          </p:txBody>
        </p:sp>
        <p:sp>
          <p:nvSpPr>
            <p:cNvPr id="11" name="ZoneTexte 10"/>
            <p:cNvSpPr txBox="1"/>
            <p:nvPr/>
          </p:nvSpPr>
          <p:spPr bwMode="auto">
            <a:xfrm>
              <a:off x="8918575" y="4579463"/>
              <a:ext cx="1065213" cy="2460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defRPr/>
              </a:pPr>
              <a:r>
                <a:rPr lang="fr-FR" sz="1000" b="1" kern="0" dirty="0">
                  <a:solidFill>
                    <a:srgbClr val="000000"/>
                  </a:solidFill>
                  <a:cs typeface="Arial"/>
                  <a:sym typeface="Arial"/>
                </a:rPr>
                <a:t>61 m PEACE-1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467225" y="4411664"/>
              <a:ext cx="4391025" cy="55967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defRPr/>
              </a:pPr>
              <a:endParaRPr lang="fr-FR" sz="1400" kern="0">
                <a:solidFill>
                  <a:srgbClr val="FFFFFF"/>
                </a:solidFill>
                <a:sym typeface="Arial"/>
              </a:endParaRPr>
            </a:p>
          </p:txBody>
        </p:sp>
      </p:grpSp>
      <p:sp>
        <p:nvSpPr>
          <p:cNvPr id="20" name="ZoneTexte 19"/>
          <p:cNvSpPr txBox="1"/>
          <p:nvPr/>
        </p:nvSpPr>
        <p:spPr bwMode="auto">
          <a:xfrm>
            <a:off x="2697998" y="3834153"/>
            <a:ext cx="164820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buClr>
                <a:srgbClr val="000000"/>
              </a:buClr>
              <a:defRPr/>
            </a:pPr>
            <a:r>
              <a:rPr lang="fr-FR" sz="1400" b="1" kern="0" dirty="0" err="1">
                <a:solidFill>
                  <a:srgbClr val="000000"/>
                </a:solidFill>
                <a:cs typeface="Arial"/>
                <a:sym typeface="Arial"/>
              </a:rPr>
              <a:t>ADT+</a:t>
            </a:r>
            <a:r>
              <a:rPr lang="fr-FR" sz="1400" b="1" kern="0" dirty="0" err="1">
                <a:solidFill>
                  <a:srgbClr val="0070C0"/>
                </a:solidFill>
                <a:cs typeface="Arial"/>
                <a:sym typeface="Arial"/>
              </a:rPr>
              <a:t>abiraterone</a:t>
            </a:r>
            <a:endParaRPr lang="fr-FR" sz="1400" b="1" kern="0" dirty="0">
              <a:solidFill>
                <a:srgbClr val="0070C0"/>
              </a:solidFill>
              <a:cs typeface="Arial"/>
              <a:sym typeface="Arial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467225" y="3706814"/>
            <a:ext cx="3887787" cy="56245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defRPr/>
            </a:pPr>
            <a:endParaRPr lang="fr-FR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3" name="ZoneTexte 22"/>
          <p:cNvSpPr txBox="1"/>
          <p:nvPr/>
        </p:nvSpPr>
        <p:spPr bwMode="auto">
          <a:xfrm>
            <a:off x="8352265" y="3763644"/>
            <a:ext cx="26416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fr-FR" sz="1000" b="1" kern="0" dirty="0">
                <a:solidFill>
                  <a:srgbClr val="000000"/>
                </a:solidFill>
                <a:cs typeface="Arial"/>
                <a:sym typeface="Arial"/>
              </a:rPr>
              <a:t>53 m LATITUDE </a:t>
            </a:r>
            <a:r>
              <a:rPr lang="fr-FR" sz="800" kern="0" dirty="0">
                <a:solidFill>
                  <a:srgbClr val="000000"/>
                </a:solidFill>
                <a:cs typeface="Arial"/>
                <a:sym typeface="Arial"/>
              </a:rPr>
              <a:t>(Fizazi K Lancet </a:t>
            </a:r>
            <a:r>
              <a:rPr lang="fr-FR" sz="800" kern="0" dirty="0" err="1">
                <a:solidFill>
                  <a:srgbClr val="000000"/>
                </a:solidFill>
                <a:cs typeface="Arial"/>
                <a:sym typeface="Arial"/>
              </a:rPr>
              <a:t>Oncol</a:t>
            </a:r>
            <a:r>
              <a:rPr lang="fr-FR" sz="800" kern="0" dirty="0">
                <a:solidFill>
                  <a:srgbClr val="000000"/>
                </a:solidFill>
                <a:cs typeface="Arial"/>
                <a:sym typeface="Arial"/>
              </a:rPr>
              <a:t> 2019)</a:t>
            </a:r>
          </a:p>
          <a:p>
            <a:pPr>
              <a:buClr>
                <a:srgbClr val="000000"/>
              </a:buClr>
              <a:defRPr/>
            </a:pPr>
            <a:r>
              <a:rPr lang="fr-FR" sz="1000" b="1" kern="0" dirty="0">
                <a:solidFill>
                  <a:srgbClr val="000000"/>
                </a:solidFill>
                <a:cs typeface="Arial"/>
                <a:sym typeface="Arial"/>
              </a:rPr>
              <a:t>53 m? STAMPEDE Abi </a:t>
            </a:r>
            <a:r>
              <a:rPr lang="fr-FR" sz="800" kern="0" dirty="0">
                <a:solidFill>
                  <a:srgbClr val="000000"/>
                </a:solidFill>
                <a:cs typeface="Arial"/>
                <a:sym typeface="Arial"/>
              </a:rPr>
              <a:t>(James N ESMO 2020)</a:t>
            </a:r>
            <a:endParaRPr lang="fr-FR" sz="8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Rectangle à coins arrondis 10">
            <a:extLst>
              <a:ext uri="{FF2B5EF4-FFF2-40B4-BE49-F238E27FC236}">
                <a16:creationId xmlns="" xmlns:a16="http://schemas.microsoft.com/office/drawing/2014/main" id="{A9D2A92D-D409-711E-554C-679FDA213624}"/>
              </a:ext>
            </a:extLst>
          </p:cNvPr>
          <p:cNvSpPr/>
          <p:nvPr/>
        </p:nvSpPr>
        <p:spPr>
          <a:xfrm>
            <a:off x="1341813" y="1364493"/>
            <a:ext cx="9967372" cy="4084004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71288" y="1192412"/>
            <a:ext cx="636355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fr-FR" b="1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Median</a:t>
            </a:r>
            <a:r>
              <a:rPr lang="fr-FR" b="1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fr-FR" b="1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Overall</a:t>
            </a:r>
            <a:r>
              <a:rPr lang="fr-FR" b="1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Survival (</a:t>
            </a:r>
            <a:r>
              <a:rPr lang="fr-FR" b="1" i="1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de novo </a:t>
            </a:r>
            <a:r>
              <a:rPr lang="fr-FR" b="1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High-Volume </a:t>
            </a:r>
            <a:r>
              <a:rPr lang="fr-FR" b="1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mCSPC</a:t>
            </a:r>
            <a:r>
              <a:rPr lang="fr-FR" b="1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858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0AB08C1B-390F-2837-8009-83D32E0557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Novembre 2023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 err="1"/>
              <a:t>Fizazi</a:t>
            </a:r>
            <a:r>
              <a:rPr lang="fr-FR" dirty="0"/>
              <a:t> K, Lancet 2022</a:t>
            </a:r>
          </a:p>
          <a:p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PEACE-1: Grade 3-5 Toxicity on study treatments</a:t>
            </a:r>
            <a:br>
              <a:rPr lang="en-US" dirty="0"/>
            </a:br>
            <a:r>
              <a:rPr lang="en-US" b="0" dirty="0"/>
              <a:t>(</a:t>
            </a:r>
            <a:r>
              <a:rPr lang="en-US" b="0" dirty="0" err="1"/>
              <a:t>ADT+docetaxel</a:t>
            </a:r>
            <a:r>
              <a:rPr lang="en-US" b="0" dirty="0"/>
              <a:t> safety population)</a:t>
            </a:r>
            <a:endParaRPr lang="fr-FR" b="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420879"/>
              </p:ext>
            </p:extLst>
          </p:nvPr>
        </p:nvGraphicFramePr>
        <p:xfrm>
          <a:off x="1644024" y="1578356"/>
          <a:ext cx="9462117" cy="3633251"/>
        </p:xfrm>
        <a:graphic>
          <a:graphicData uri="http://schemas.openxmlformats.org/drawingml/2006/table">
            <a:tbl>
              <a:tblPr firstRow="1" bandRow="1"/>
              <a:tblGrid>
                <a:gridCol w="3280835">
                  <a:extLst>
                    <a:ext uri="{9D8B030D-6E8A-4147-A177-3AD203B41FA5}">
                      <a16:colId xmlns="" xmlns:a16="http://schemas.microsoft.com/office/drawing/2014/main" val="2168867392"/>
                    </a:ext>
                  </a:extLst>
                </a:gridCol>
                <a:gridCol w="3090641">
                  <a:extLst>
                    <a:ext uri="{9D8B030D-6E8A-4147-A177-3AD203B41FA5}">
                      <a16:colId xmlns="" xmlns:a16="http://schemas.microsoft.com/office/drawing/2014/main" val="730043611"/>
                    </a:ext>
                  </a:extLst>
                </a:gridCol>
                <a:gridCol w="3090641">
                  <a:extLst>
                    <a:ext uri="{9D8B030D-6E8A-4147-A177-3AD203B41FA5}">
                      <a16:colId xmlns="" xmlns:a16="http://schemas.microsoft.com/office/drawing/2014/main" val="936688475"/>
                    </a:ext>
                  </a:extLst>
                </a:gridCol>
              </a:tblGrid>
              <a:tr h="78983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r>
                        <a:rPr lang="fr-FR" sz="1400" dirty="0" err="1">
                          <a:latin typeface="+mn-lt"/>
                          <a:cs typeface="Calibri" panose="020F0502020204030204" pitchFamily="34" charset="0"/>
                        </a:rPr>
                        <a:t>Toxicity</a:t>
                      </a:r>
                      <a:r>
                        <a:rPr lang="fr-FR" sz="1400" dirty="0">
                          <a:latin typeface="+mn-lt"/>
                          <a:cs typeface="Calibri" panose="020F0502020204030204" pitchFamily="34" charset="0"/>
                        </a:rPr>
                        <a:t>,</a:t>
                      </a:r>
                    </a:p>
                    <a:p>
                      <a:r>
                        <a:rPr lang="fr-FR" sz="1400" dirty="0">
                          <a:latin typeface="+mn-lt"/>
                          <a:cs typeface="Calibri" panose="020F0502020204030204" pitchFamily="34" charset="0"/>
                        </a:rPr>
                        <a:t>n (%) </a:t>
                      </a:r>
                    </a:p>
                  </a:txBody>
                  <a:tcPr marL="91425" marR="91425" marT="35995" marB="35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SOC (+/- RXT)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+ </a:t>
                      </a:r>
                      <a:r>
                        <a:rPr lang="fr-FR" sz="1400" dirty="0" err="1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Abiraterone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/>
                      </a:r>
                      <a:br>
                        <a:rPr lang="fr-FR" sz="14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</a:br>
                      <a:r>
                        <a:rPr lang="fr-FR" sz="14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(n=346)</a:t>
                      </a:r>
                    </a:p>
                  </a:txBody>
                  <a:tcPr marL="91425" marR="91425" marT="35995" marB="35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SOC (+/- RXT)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(n=350)</a:t>
                      </a:r>
                    </a:p>
                  </a:txBody>
                  <a:tcPr marL="91425" marR="91425" marT="35995" marB="35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73011546"/>
                  </a:ext>
                </a:extLst>
              </a:tr>
              <a:tr h="31593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r>
                        <a:rPr lang="fr-FR" sz="140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Neutropenia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25" marR="91425" marT="35995" marB="35995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34 (10)</a:t>
                      </a:r>
                    </a:p>
                  </a:txBody>
                  <a:tcPr marL="91425" marR="91425" marT="35995" marB="3599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32 (9)</a:t>
                      </a:r>
                    </a:p>
                  </a:txBody>
                  <a:tcPr marL="91425" marR="91425" marT="35995" marB="3599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2553940"/>
                  </a:ext>
                </a:extLst>
              </a:tr>
              <a:tr h="315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aseline="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Febrile</a:t>
                      </a:r>
                      <a:r>
                        <a:rPr lang="fr-FR" sz="1400" baseline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400" baseline="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neutropenia</a:t>
                      </a:r>
                      <a:endParaRPr lang="fr-FR" sz="1400" baseline="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25" marR="91425" marT="35995" marB="35995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aseline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18 (5)</a:t>
                      </a:r>
                    </a:p>
                  </a:txBody>
                  <a:tcPr marL="91425" marR="91425" marT="35995" marB="3599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aseline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19 (5)</a:t>
                      </a:r>
                    </a:p>
                  </a:txBody>
                  <a:tcPr marL="91425" marR="91425" marT="35995" marB="3599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0424544"/>
                  </a:ext>
                </a:extLst>
              </a:tr>
              <a:tr h="31593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r>
                        <a:rPr lang="fr-FR" sz="1400" b="1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Liver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25" marR="91425" marT="35995" marB="3599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20 (6)</a:t>
                      </a:r>
                    </a:p>
                  </a:txBody>
                  <a:tcPr marL="91425" marR="91425" marT="35995" marB="3599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2 (1)</a:t>
                      </a:r>
                    </a:p>
                  </a:txBody>
                  <a:tcPr marL="91425" marR="91425" marT="35995" marB="3599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5707745"/>
                  </a:ext>
                </a:extLst>
              </a:tr>
              <a:tr h="31593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Hypertension</a:t>
                      </a:r>
                    </a:p>
                  </a:txBody>
                  <a:tcPr marL="91425" marR="91425" marT="35995" marB="3599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76 (22)</a:t>
                      </a:r>
                    </a:p>
                  </a:txBody>
                  <a:tcPr marL="91425" marR="91425" marT="35995" marB="3599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45 (13)</a:t>
                      </a:r>
                    </a:p>
                  </a:txBody>
                  <a:tcPr marL="91425" marR="91425" marT="35995" marB="3599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1457458"/>
                  </a:ext>
                </a:extLst>
              </a:tr>
              <a:tr h="315935">
                <a:tc>
                  <a:txBody>
                    <a:bodyPr/>
                    <a:lstStyle/>
                    <a:p>
                      <a:r>
                        <a:rPr lang="fr-FR" sz="140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Hypokalemia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25" marR="91425" marT="35995" marB="35995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11 (3)</a:t>
                      </a:r>
                    </a:p>
                  </a:txBody>
                  <a:tcPr marL="91425" marR="91425" marT="35995" marB="3599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1 (0)</a:t>
                      </a:r>
                    </a:p>
                  </a:txBody>
                  <a:tcPr marL="91425" marR="91425" marT="35995" marB="3599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33307577"/>
                  </a:ext>
                </a:extLst>
              </a:tr>
              <a:tr h="315935">
                <a:tc>
                  <a:txBody>
                    <a:bodyPr/>
                    <a:lstStyle/>
                    <a:p>
                      <a:r>
                        <a:rPr lang="fr-FR" sz="140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Cardiac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25" marR="91425" marT="35995" marB="35995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6 (2)</a:t>
                      </a:r>
                    </a:p>
                  </a:txBody>
                  <a:tcPr marL="91425" marR="91425" marT="35995" marB="3599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fr-FR" sz="1400" baseline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(1)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25" marR="91425" marT="35995" marB="3599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8059484"/>
                  </a:ext>
                </a:extLst>
              </a:tr>
              <a:tr h="31593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Fatigue</a:t>
                      </a:r>
                    </a:p>
                  </a:txBody>
                  <a:tcPr marL="91425" marR="91425" marT="35995" marB="35995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10 (3)</a:t>
                      </a:r>
                    </a:p>
                  </a:txBody>
                  <a:tcPr marL="91425" marR="91425" marT="35995" marB="3599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15 (4)</a:t>
                      </a:r>
                    </a:p>
                  </a:txBody>
                  <a:tcPr marL="91425" marR="91425" marT="35995" marB="3599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1071779"/>
                  </a:ext>
                </a:extLst>
              </a:tr>
              <a:tr h="31593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Gastro-intestinal</a:t>
                      </a:r>
                    </a:p>
                  </a:txBody>
                  <a:tcPr marL="91425" marR="91425" marT="35995" marB="3599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14 (4)</a:t>
                      </a:r>
                    </a:p>
                  </a:txBody>
                  <a:tcPr marL="91425" marR="91425" marT="35995" marB="3599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18 (5)</a:t>
                      </a:r>
                    </a:p>
                  </a:txBody>
                  <a:tcPr marL="91425" marR="91425" marT="35995" marB="3599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4089109"/>
                  </a:ext>
                </a:extLst>
              </a:tr>
              <a:tr h="31593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Grade</a:t>
                      </a:r>
                      <a:r>
                        <a:rPr lang="fr-FR" sz="1400" baseline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5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25" marR="91425" marT="35995" marB="35995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fr-FR" sz="1400" baseline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(2)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25" marR="91425" marT="35995" marB="3599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3 (1)</a:t>
                      </a:r>
                    </a:p>
                  </a:txBody>
                  <a:tcPr marL="91425" marR="91425" marT="35995" marB="3599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77866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644024" y="2993858"/>
            <a:ext cx="9462117" cy="625840"/>
          </a:xfrm>
          <a:prstGeom prst="rect">
            <a:avLst/>
          </a:prstGeom>
          <a:noFill/>
          <a:ln w="28575"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26">
            <a:extLst>
              <a:ext uri="{FF2B5EF4-FFF2-40B4-BE49-F238E27FC236}">
                <a16:creationId xmlns="" xmlns:a16="http://schemas.microsoft.com/office/drawing/2014/main" id="{5EB66AF7-F767-1D19-F3E7-A1F1D23ED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044" y="169535"/>
            <a:ext cx="7826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21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B8BC87FF-FD95-BB2B-A3A7-AE5A02BB91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Novembre 2023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Good reasons to use a systemic Triplet in fit men with </a:t>
            </a:r>
            <a:r>
              <a:rPr lang="en-US" dirty="0" err="1"/>
              <a:t>mCSPC</a:t>
            </a:r>
            <a:endParaRPr lang="fr-FR" dirty="0"/>
          </a:p>
        </p:txBody>
      </p:sp>
      <p:sp>
        <p:nvSpPr>
          <p:cNvPr id="8" name="Espace réservé du contenu 6">
            <a:extLst>
              <a:ext uri="{FF2B5EF4-FFF2-40B4-BE49-F238E27FC236}">
                <a16:creationId xmlns="" xmlns:a16="http://schemas.microsoft.com/office/drawing/2014/main" id="{4EA7688E-41DF-C773-C842-FDB092A3DA25}"/>
              </a:ext>
            </a:extLst>
          </p:cNvPr>
          <p:cNvSpPr txBox="1">
            <a:spLocks/>
          </p:cNvSpPr>
          <p:nvPr/>
        </p:nvSpPr>
        <p:spPr>
          <a:xfrm>
            <a:off x="2164293" y="1051275"/>
            <a:ext cx="8860623" cy="4000244"/>
          </a:xfrm>
          <a:prstGeom prst="rect">
            <a:avLst/>
          </a:prstGeom>
          <a:noFill/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7F4D"/>
              </a:buClr>
              <a:buSzPct val="80000"/>
              <a:buFont typeface="FF DIN Pro for IIC" panose="020B0804020201010104" pitchFamily="34" charset="0"/>
              <a:buChar char="●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F4D"/>
              </a:buClr>
              <a:buFont typeface="Wingdings" panose="05000000000000000000" pitchFamily="2" charset="2"/>
              <a:buChar char="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F4D"/>
              </a:buClr>
              <a:buFont typeface="Wingdings" pitchFamily="2" charset="2"/>
              <a:buChar char="§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F4D"/>
              </a:buClr>
              <a:buFont typeface="Police système Courant"/>
              <a:buChar char="⁃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lnSpc>
                <a:spcPts val="26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Reason 1: It works!</a:t>
            </a:r>
          </a:p>
          <a:p>
            <a:pPr marL="360363" indent="-360363">
              <a:lnSpc>
                <a:spcPts val="2600"/>
              </a:lnSpc>
              <a:spcBef>
                <a:spcPts val="3000"/>
              </a:spcBef>
            </a:pPr>
            <a:r>
              <a:rPr lang="en-US" sz="2400" dirty="0"/>
              <a:t>Reason 2: This is not a false positive</a:t>
            </a:r>
          </a:p>
        </p:txBody>
      </p:sp>
    </p:spTree>
    <p:extLst>
      <p:ext uri="{BB962C8B-B14F-4D97-AF65-F5344CB8AC3E}">
        <p14:creationId xmlns:p14="http://schemas.microsoft.com/office/powerpoint/2010/main" val="400870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A84142BF-C47C-399E-DC6E-F0DFA7857E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Novembre 2023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 err="1"/>
              <a:t>Fizazi</a:t>
            </a:r>
            <a:r>
              <a:rPr lang="fr-FR" dirty="0"/>
              <a:t> K, Lancet 2022</a:t>
            </a:r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PEACE-1: Treatments beyond progression</a:t>
            </a:r>
            <a:br>
              <a:rPr lang="en-US" dirty="0"/>
            </a:br>
            <a:r>
              <a:rPr lang="en-US" b="0" dirty="0"/>
              <a:t>(</a:t>
            </a:r>
            <a:r>
              <a:rPr lang="en-US" b="0" dirty="0" err="1"/>
              <a:t>ADT+docetaxel</a:t>
            </a:r>
            <a:r>
              <a:rPr lang="en-US" b="0" dirty="0"/>
              <a:t> population)</a:t>
            </a:r>
            <a:endParaRPr lang="fr-FR" b="0" dirty="0"/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="" xmlns:a16="http://schemas.microsoft.com/office/drawing/2014/main" id="{0CE32788-DDA2-4D10-9D8B-74E4CD75E0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231652"/>
              </p:ext>
            </p:extLst>
          </p:nvPr>
        </p:nvGraphicFramePr>
        <p:xfrm>
          <a:off x="1474203" y="1522932"/>
          <a:ext cx="9569664" cy="3537062"/>
        </p:xfrm>
        <a:graphic>
          <a:graphicData uri="http://schemas.openxmlformats.org/drawingml/2006/table">
            <a:tbl>
              <a:tblPr firstRow="1" bandRow="1"/>
              <a:tblGrid>
                <a:gridCol w="3588624">
                  <a:extLst>
                    <a:ext uri="{9D8B030D-6E8A-4147-A177-3AD203B41FA5}">
                      <a16:colId xmlns="" xmlns:a16="http://schemas.microsoft.com/office/drawing/2014/main" val="1820224802"/>
                    </a:ext>
                  </a:extLst>
                </a:gridCol>
                <a:gridCol w="3130177">
                  <a:extLst>
                    <a:ext uri="{9D8B030D-6E8A-4147-A177-3AD203B41FA5}">
                      <a16:colId xmlns="" xmlns:a16="http://schemas.microsoft.com/office/drawing/2014/main" val="1554526149"/>
                    </a:ext>
                  </a:extLst>
                </a:gridCol>
                <a:gridCol w="2850863">
                  <a:extLst>
                    <a:ext uri="{9D8B030D-6E8A-4147-A177-3AD203B41FA5}">
                      <a16:colId xmlns="" xmlns:a16="http://schemas.microsoft.com/office/drawing/2014/main" val="1535451493"/>
                    </a:ext>
                  </a:extLst>
                </a:gridCol>
              </a:tblGrid>
              <a:tr h="851750"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9144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18288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27432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36576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45720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54864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64008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73152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+mn-lt"/>
                          <a:cs typeface="Calibri" panose="020F0502020204030204" pitchFamily="34" charset="0"/>
                        </a:rPr>
                        <a:t>At least one treatment,</a:t>
                      </a:r>
                      <a:r>
                        <a:rPr lang="en-US" sz="1400" baseline="0" dirty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>
                          <a:latin typeface="+mn-lt"/>
                          <a:cs typeface="Calibri" panose="020F0502020204030204" pitchFamily="34" charset="0"/>
                        </a:rPr>
                        <a:t>n (%)</a:t>
                      </a:r>
                      <a:endParaRPr lang="en-US" sz="14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25" marR="91425" marT="36582" marB="3658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9144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18288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27432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36576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45720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54864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64008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73152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SOC</a:t>
                      </a:r>
                      <a:r>
                        <a:rPr lang="en-US" sz="1400" b="1" baseline="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(+/- RXT) </a:t>
                      </a:r>
                    </a:p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 </a:t>
                      </a:r>
                      <a:r>
                        <a:rPr lang="en-US" sz="1400" b="1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Abiraterone</a:t>
                      </a: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b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1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1400" b="1" baseline="-25000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CRPC</a:t>
                      </a:r>
                      <a:r>
                        <a:rPr lang="en-US" sz="1400" b="1" baseline="-25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=141</a:t>
                      </a:r>
                      <a:endParaRPr lang="en-US" sz="1400" baseline="-250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69" marR="68569" marT="36582" marB="365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9144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18288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27432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36576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45720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54864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64008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7315200" algn="l" defTabSz="1828800" rtl="0" eaLnBrk="1" latinLnBrk="0" hangingPunct="1">
                        <a:defRPr sz="36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SOC</a:t>
                      </a:r>
                      <a:r>
                        <a:rPr lang="en-US" sz="1400" b="1" kern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(+/- RXT)</a:t>
                      </a:r>
                      <a:r>
                        <a:rPr lang="en-US" sz="14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1400" b="1" baseline="-25000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CRPC</a:t>
                      </a:r>
                      <a:r>
                        <a:rPr lang="en-US" sz="1400" b="1" baseline="-25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=263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69" marR="68569" marT="36582" marB="3658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91642852"/>
                  </a:ext>
                </a:extLst>
              </a:tr>
              <a:tr h="335664"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rgbClr val="FF7F4D"/>
                          </a:solidFill>
                          <a:latin typeface="+mn-lt"/>
                          <a:cs typeface="Calibri" panose="020F0502020204030204" pitchFamily="34" charset="0"/>
                        </a:rPr>
                        <a:t>Life-prolonging treatment</a:t>
                      </a:r>
                    </a:p>
                  </a:txBody>
                  <a:tcPr marL="91425" marR="91425" marT="36582" marB="36582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pt-BR" sz="1400" b="1" dirty="0">
                          <a:latin typeface="+mn-lt"/>
                          <a:cs typeface="Calibri" panose="020F0502020204030204" pitchFamily="34" charset="0"/>
                        </a:rPr>
                        <a:t>104 (74)</a:t>
                      </a:r>
                    </a:p>
                  </a:txBody>
                  <a:tcPr marL="91425" marR="91425" marT="36582" marB="365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pt-BR" sz="1400" b="1" dirty="0">
                          <a:latin typeface="+mn-lt"/>
                          <a:cs typeface="Calibri" panose="020F0502020204030204" pitchFamily="34" charset="0"/>
                        </a:rPr>
                        <a:t>221 </a:t>
                      </a:r>
                      <a:r>
                        <a:rPr lang="pt-BR" sz="1400" b="1" dirty="0">
                          <a:solidFill>
                            <a:srgbClr val="FF7F4D"/>
                          </a:solidFill>
                          <a:latin typeface="+mn-lt"/>
                          <a:cs typeface="Calibri" panose="020F0502020204030204" pitchFamily="34" charset="0"/>
                        </a:rPr>
                        <a:t>(84)</a:t>
                      </a:r>
                    </a:p>
                  </a:txBody>
                  <a:tcPr marL="91425" marR="91425" marT="36582" marB="365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5189454"/>
                  </a:ext>
                </a:extLst>
              </a:tr>
              <a:tr h="335664"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rgbClr val="FF7F4D"/>
                          </a:solidFill>
                          <a:latin typeface="+mn-lt"/>
                          <a:cs typeface="Calibri" panose="020F0502020204030204" pitchFamily="34" charset="0"/>
                        </a:rPr>
                        <a:t>Next</a:t>
                      </a:r>
                      <a:r>
                        <a:rPr lang="en-US" sz="1400" b="1" baseline="0" dirty="0">
                          <a:solidFill>
                            <a:srgbClr val="FF7F4D"/>
                          </a:solidFill>
                          <a:latin typeface="+mn-lt"/>
                          <a:cs typeface="Calibri" panose="020F0502020204030204" pitchFamily="34" charset="0"/>
                        </a:rPr>
                        <a:t> gen.</a:t>
                      </a:r>
                      <a:r>
                        <a:rPr lang="en-US" sz="1400" b="1" dirty="0">
                          <a:solidFill>
                            <a:srgbClr val="FF7F4D"/>
                          </a:solidFill>
                          <a:latin typeface="+mn-lt"/>
                          <a:cs typeface="Calibri" panose="020F0502020204030204" pitchFamily="34" charset="0"/>
                        </a:rPr>
                        <a:t> Hormonal</a:t>
                      </a:r>
                      <a:r>
                        <a:rPr lang="en-US" sz="1400" b="1" baseline="0" dirty="0">
                          <a:solidFill>
                            <a:srgbClr val="FF7F4D"/>
                          </a:solidFill>
                          <a:latin typeface="+mn-lt"/>
                          <a:cs typeface="Calibri" panose="020F0502020204030204" pitchFamily="34" charset="0"/>
                        </a:rPr>
                        <a:t> Therapy</a:t>
                      </a:r>
                      <a:endParaRPr lang="en-US" sz="1400" b="1" dirty="0">
                        <a:solidFill>
                          <a:srgbClr val="FF7F4D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25" marR="91425" marT="36582" marB="3658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pt-BR" sz="1400" b="1" dirty="0">
                          <a:latin typeface="+mn-lt"/>
                          <a:cs typeface="Calibri" panose="020F0502020204030204" pitchFamily="34" charset="0"/>
                        </a:rPr>
                        <a:t>65 (46)</a:t>
                      </a:r>
                    </a:p>
                  </a:txBody>
                  <a:tcPr marL="91425" marR="91425" marT="36582" marB="365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pt-BR" sz="1400" b="1" dirty="0">
                          <a:latin typeface="+mn-lt"/>
                          <a:cs typeface="Calibri" panose="020F0502020204030204" pitchFamily="34" charset="0"/>
                        </a:rPr>
                        <a:t>213 </a:t>
                      </a:r>
                      <a:r>
                        <a:rPr lang="pt-BR" sz="1400" b="1" dirty="0">
                          <a:solidFill>
                            <a:srgbClr val="FF7F4D"/>
                          </a:solidFill>
                          <a:latin typeface="+mn-lt"/>
                          <a:cs typeface="Calibri" panose="020F0502020204030204" pitchFamily="34" charset="0"/>
                        </a:rPr>
                        <a:t>(81)</a:t>
                      </a:r>
                    </a:p>
                  </a:txBody>
                  <a:tcPr marL="91425" marR="91425" marT="36582" marB="3658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4100063"/>
                  </a:ext>
                </a:extLst>
              </a:tr>
              <a:tr h="335664"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it-IT" sz="1400" b="0" dirty="0">
                          <a:latin typeface="+mn-lt"/>
                          <a:cs typeface="Calibri" panose="020F0502020204030204" pitchFamily="34" charset="0"/>
                        </a:rPr>
                        <a:t>Abiraterone</a:t>
                      </a:r>
                    </a:p>
                  </a:txBody>
                  <a:tcPr marL="91425" marR="91425" marT="36582" marB="3658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pt-BR" sz="1400" b="0" dirty="0">
                          <a:latin typeface="+mn-lt"/>
                          <a:cs typeface="Calibri" panose="020F0502020204030204" pitchFamily="34" charset="0"/>
                        </a:rPr>
                        <a:t>22 (16)</a:t>
                      </a:r>
                    </a:p>
                  </a:txBody>
                  <a:tcPr marL="91425" marR="91425" marT="36582" marB="365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pt-BR" sz="1400" b="0" dirty="0">
                          <a:latin typeface="+mn-lt"/>
                          <a:cs typeface="Calibri" panose="020F0502020204030204" pitchFamily="34" charset="0"/>
                        </a:rPr>
                        <a:t>153 (58)</a:t>
                      </a:r>
                    </a:p>
                  </a:txBody>
                  <a:tcPr marL="91425" marR="91425" marT="36582" marB="3658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8092982"/>
                  </a:ext>
                </a:extLst>
              </a:tr>
              <a:tr h="335664"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+mn-lt"/>
                          <a:cs typeface="Calibri" panose="020F0502020204030204" pitchFamily="34" charset="0"/>
                        </a:rPr>
                        <a:t>Enzalutamide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25" marR="91425" marT="36582" marB="3658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latin typeface="+mn-lt"/>
                          <a:cs typeface="Calibri" panose="020F0502020204030204" pitchFamily="34" charset="0"/>
                        </a:rPr>
                        <a:t>57 (40)</a:t>
                      </a:r>
                    </a:p>
                  </a:txBody>
                  <a:tcPr marL="91425" marR="91425" marT="36582" marB="365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latin typeface="+mn-lt"/>
                          <a:cs typeface="Calibri" panose="020F0502020204030204" pitchFamily="34" charset="0"/>
                        </a:rPr>
                        <a:t>119 (45)</a:t>
                      </a:r>
                    </a:p>
                  </a:txBody>
                  <a:tcPr marL="91425" marR="91425" marT="36582" marB="3658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53671275"/>
                  </a:ext>
                </a:extLst>
              </a:tr>
              <a:tr h="335664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Docetaxel</a:t>
                      </a:r>
                    </a:p>
                  </a:txBody>
                  <a:tcPr marL="91425" marR="91425" marT="36582" marB="36582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29 (21)</a:t>
                      </a:r>
                    </a:p>
                  </a:txBody>
                  <a:tcPr marL="91425" marR="91425" marT="36582" marB="365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25 (10)</a:t>
                      </a:r>
                    </a:p>
                  </a:txBody>
                  <a:tcPr marL="91425" marR="91425" marT="36582" marB="365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7145598"/>
                  </a:ext>
                </a:extLst>
              </a:tr>
              <a:tr h="335664"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Cabazitaxel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25" marR="91425" marT="36582" marB="3658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84 (60)</a:t>
                      </a:r>
                    </a:p>
                  </a:txBody>
                  <a:tcPr marL="91425" marR="91425" marT="36582" marB="365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114 (43)</a:t>
                      </a:r>
                    </a:p>
                  </a:txBody>
                  <a:tcPr marL="91425" marR="91425" marT="36582" marB="3658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5664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Radium 223</a:t>
                      </a:r>
                    </a:p>
                  </a:txBody>
                  <a:tcPr marL="91425" marR="91425" marT="36582" marB="36582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3 (2)</a:t>
                      </a:r>
                    </a:p>
                  </a:txBody>
                  <a:tcPr marL="91425" marR="91425" marT="36582" marB="365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11 (4)</a:t>
                      </a:r>
                    </a:p>
                  </a:txBody>
                  <a:tcPr marL="91425" marR="91425" marT="36582" marB="365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30350018"/>
                  </a:ext>
                </a:extLst>
              </a:tr>
              <a:tr h="335664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Lu-PSMA</a:t>
                      </a:r>
                    </a:p>
                  </a:txBody>
                  <a:tcPr marL="91425" marR="91425" marT="36582" marB="36582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2 (1)</a:t>
                      </a:r>
                    </a:p>
                  </a:txBody>
                  <a:tcPr marL="91425" marR="91425" marT="36582" marB="365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3 (1)</a:t>
                      </a:r>
                    </a:p>
                  </a:txBody>
                  <a:tcPr marL="91425" marR="91425" marT="36582" marB="365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394290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474203" y="2382903"/>
            <a:ext cx="9569664" cy="668256"/>
          </a:xfrm>
          <a:prstGeom prst="rect">
            <a:avLst/>
          </a:prstGeom>
          <a:noFill/>
          <a:ln w="28575"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26">
            <a:extLst>
              <a:ext uri="{FF2B5EF4-FFF2-40B4-BE49-F238E27FC236}">
                <a16:creationId xmlns="" xmlns:a16="http://schemas.microsoft.com/office/drawing/2014/main" id="{86E6F23F-AE46-37E4-2B38-43AAEEFD2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044" y="169535"/>
            <a:ext cx="7826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5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86942" y="1408670"/>
            <a:ext cx="5897101" cy="3142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Picture 6">
            <a:extLst>
              <a:ext uri="{FF2B5EF4-FFF2-40B4-BE49-F238E27FC236}">
                <a16:creationId xmlns="" xmlns:a16="http://schemas.microsoft.com/office/drawing/2014/main" id="{B435CF22-FAF2-C126-824A-1E286B3017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2669" y="1087690"/>
            <a:ext cx="7224829" cy="3887964"/>
          </a:xfrm>
          <a:prstGeom prst="rect">
            <a:avLst/>
          </a:prstGeom>
        </p:spPr>
      </p:pic>
      <p:graphicFrame>
        <p:nvGraphicFramePr>
          <p:cNvPr id="11" name="Tableau 10">
            <a:extLst>
              <a:ext uri="{FF2B5EF4-FFF2-40B4-BE49-F238E27FC236}">
                <a16:creationId xmlns="" xmlns:a16="http://schemas.microsoft.com/office/drawing/2014/main" id="{C17CBB5B-0D64-DDA1-43EE-13DFF24DE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2250"/>
              </p:ext>
            </p:extLst>
          </p:nvPr>
        </p:nvGraphicFramePr>
        <p:xfrm>
          <a:off x="3025140" y="5043332"/>
          <a:ext cx="7039587" cy="555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2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61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794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394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1867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517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2922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29220">
                  <a:extLst>
                    <a:ext uri="{9D8B030D-6E8A-4147-A177-3AD203B41FA5}">
                      <a16:colId xmlns="" xmlns:a16="http://schemas.microsoft.com/office/drawing/2014/main" val="2756861673"/>
                    </a:ext>
                  </a:extLst>
                </a:gridCol>
                <a:gridCol w="329220">
                  <a:extLst>
                    <a:ext uri="{9D8B030D-6E8A-4147-A177-3AD203B41FA5}">
                      <a16:colId xmlns="" xmlns:a16="http://schemas.microsoft.com/office/drawing/2014/main" val="4099178422"/>
                    </a:ext>
                  </a:extLst>
                </a:gridCol>
                <a:gridCol w="329220">
                  <a:extLst>
                    <a:ext uri="{9D8B030D-6E8A-4147-A177-3AD203B41FA5}">
                      <a16:colId xmlns="" xmlns:a16="http://schemas.microsoft.com/office/drawing/2014/main" val="423944609"/>
                    </a:ext>
                  </a:extLst>
                </a:gridCol>
                <a:gridCol w="329220">
                  <a:extLst>
                    <a:ext uri="{9D8B030D-6E8A-4147-A177-3AD203B41FA5}">
                      <a16:colId xmlns="" xmlns:a16="http://schemas.microsoft.com/office/drawing/2014/main" val="3963551640"/>
                    </a:ext>
                  </a:extLst>
                </a:gridCol>
                <a:gridCol w="329220">
                  <a:extLst>
                    <a:ext uri="{9D8B030D-6E8A-4147-A177-3AD203B41FA5}">
                      <a16:colId xmlns="" xmlns:a16="http://schemas.microsoft.com/office/drawing/2014/main" val="4289270262"/>
                    </a:ext>
                  </a:extLst>
                </a:gridCol>
                <a:gridCol w="329220">
                  <a:extLst>
                    <a:ext uri="{9D8B030D-6E8A-4147-A177-3AD203B41FA5}">
                      <a16:colId xmlns="" xmlns:a16="http://schemas.microsoft.com/office/drawing/2014/main" val="3874493069"/>
                    </a:ext>
                  </a:extLst>
                </a:gridCol>
                <a:gridCol w="329220">
                  <a:extLst>
                    <a:ext uri="{9D8B030D-6E8A-4147-A177-3AD203B41FA5}">
                      <a16:colId xmlns="" xmlns:a16="http://schemas.microsoft.com/office/drawing/2014/main" val="2544374906"/>
                    </a:ext>
                  </a:extLst>
                </a:gridCol>
                <a:gridCol w="329220">
                  <a:extLst>
                    <a:ext uri="{9D8B030D-6E8A-4147-A177-3AD203B41FA5}">
                      <a16:colId xmlns="" xmlns:a16="http://schemas.microsoft.com/office/drawing/2014/main" val="1913013782"/>
                    </a:ext>
                  </a:extLst>
                </a:gridCol>
                <a:gridCol w="329220">
                  <a:extLst>
                    <a:ext uri="{9D8B030D-6E8A-4147-A177-3AD203B41FA5}">
                      <a16:colId xmlns="" xmlns:a16="http://schemas.microsoft.com/office/drawing/2014/main" val="2482274240"/>
                    </a:ext>
                  </a:extLst>
                </a:gridCol>
                <a:gridCol w="329220">
                  <a:extLst>
                    <a:ext uri="{9D8B030D-6E8A-4147-A177-3AD203B41FA5}">
                      <a16:colId xmlns="" xmlns:a16="http://schemas.microsoft.com/office/drawing/2014/main" val="3867067453"/>
                    </a:ext>
                  </a:extLst>
                </a:gridCol>
                <a:gridCol w="329220">
                  <a:extLst>
                    <a:ext uri="{9D8B030D-6E8A-4147-A177-3AD203B41FA5}">
                      <a16:colId xmlns="" xmlns:a16="http://schemas.microsoft.com/office/drawing/2014/main" val="208989086"/>
                    </a:ext>
                  </a:extLst>
                </a:gridCol>
                <a:gridCol w="329220">
                  <a:extLst>
                    <a:ext uri="{9D8B030D-6E8A-4147-A177-3AD203B41FA5}">
                      <a16:colId xmlns="" xmlns:a16="http://schemas.microsoft.com/office/drawing/2014/main" val="2754211622"/>
                    </a:ext>
                  </a:extLst>
                </a:gridCol>
                <a:gridCol w="329220">
                  <a:extLst>
                    <a:ext uri="{9D8B030D-6E8A-4147-A177-3AD203B41FA5}">
                      <a16:colId xmlns="" xmlns:a16="http://schemas.microsoft.com/office/drawing/2014/main" val="1244334683"/>
                    </a:ext>
                  </a:extLst>
                </a:gridCol>
                <a:gridCol w="329220">
                  <a:extLst>
                    <a:ext uri="{9D8B030D-6E8A-4147-A177-3AD203B41FA5}">
                      <a16:colId xmlns="" xmlns:a16="http://schemas.microsoft.com/office/drawing/2014/main" val="2602504737"/>
                    </a:ext>
                  </a:extLst>
                </a:gridCol>
              </a:tblGrid>
              <a:tr h="190019">
                <a:tc gridSpan="7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Nb à risque </a:t>
                      </a:r>
                    </a:p>
                  </a:txBody>
                  <a:tcPr marL="54000" marR="0" marT="0" marB="0" anchor="b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89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b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89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b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89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b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89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b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89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b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89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b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89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b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89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b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89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b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89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b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89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b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89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b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89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b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89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b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89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290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spc="-30" dirty="0">
                          <a:solidFill>
                            <a:srgbClr val="A9791E"/>
                          </a:solidFill>
                        </a:rPr>
                        <a:t>651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9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rgbClr val="A9791E"/>
                          </a:solidFill>
                        </a:rPr>
                        <a:t>645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9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rgbClr val="A9791E"/>
                          </a:solidFill>
                        </a:rPr>
                        <a:t>637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9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rgbClr val="A9791E"/>
                          </a:solidFill>
                        </a:rPr>
                        <a:t>627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9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rgbClr val="A9791E"/>
                          </a:solidFill>
                        </a:rPr>
                        <a:t>608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9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rgbClr val="A9791E"/>
                          </a:solidFill>
                        </a:rPr>
                        <a:t>593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9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rgbClr val="A9791E"/>
                          </a:solidFill>
                        </a:rPr>
                        <a:t>570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9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rgbClr val="A9791E"/>
                          </a:solidFill>
                        </a:rPr>
                        <a:t>548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9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rgbClr val="A9791E"/>
                          </a:solidFill>
                        </a:rPr>
                        <a:t>525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9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rgbClr val="A9791E"/>
                          </a:solidFill>
                        </a:rPr>
                        <a:t>509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9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rgbClr val="A9791E"/>
                          </a:solidFill>
                        </a:rPr>
                        <a:t>486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9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rgbClr val="A9791E"/>
                          </a:solidFill>
                        </a:rPr>
                        <a:t>468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9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rgbClr val="A9791E"/>
                          </a:solidFill>
                        </a:rPr>
                        <a:t>452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9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rgbClr val="A9791E"/>
                          </a:solidFill>
                        </a:rPr>
                        <a:t>436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9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rgbClr val="A9791E"/>
                          </a:solidFill>
                        </a:rPr>
                        <a:t>402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9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rgbClr val="A9791E"/>
                          </a:solidFill>
                        </a:rPr>
                        <a:t>267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9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rgbClr val="A9791E"/>
                          </a:solidFill>
                        </a:rPr>
                        <a:t>139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9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rgbClr val="A9791E"/>
                          </a:solidFill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9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rgbClr val="A9791E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9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rgbClr val="A9791E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9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rgbClr val="A9791E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9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926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spc="-30" dirty="0">
                          <a:solidFill>
                            <a:srgbClr val="347049"/>
                          </a:solidFill>
                        </a:rPr>
                        <a:t>654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rgbClr val="347049"/>
                          </a:solidFill>
                        </a:rPr>
                        <a:t>646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rgbClr val="347049"/>
                          </a:solidFill>
                        </a:rPr>
                        <a:t>630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rgbClr val="347049"/>
                          </a:solidFill>
                        </a:rPr>
                        <a:t>607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rgbClr val="347049"/>
                          </a:solidFill>
                        </a:rPr>
                        <a:t>580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rgbClr val="347049"/>
                          </a:solidFill>
                        </a:rPr>
                        <a:t>565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rgbClr val="347049"/>
                          </a:solidFill>
                        </a:rPr>
                        <a:t>535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rgbClr val="347049"/>
                          </a:solidFill>
                        </a:rPr>
                        <a:t>510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rgbClr val="347049"/>
                          </a:solidFill>
                        </a:rPr>
                        <a:t>488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rgbClr val="347049"/>
                          </a:solidFill>
                        </a:rPr>
                        <a:t>470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rgbClr val="347049"/>
                          </a:solidFill>
                        </a:rPr>
                        <a:t>441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rgbClr val="347049"/>
                          </a:solidFill>
                        </a:rPr>
                        <a:t>424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rgbClr val="347049"/>
                          </a:solidFill>
                        </a:rPr>
                        <a:t>402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rgbClr val="347049"/>
                          </a:solidFill>
                        </a:rPr>
                        <a:t>383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rgbClr val="347049"/>
                          </a:solidFill>
                        </a:rPr>
                        <a:t>340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rgbClr val="347049"/>
                          </a:solidFill>
                        </a:rPr>
                        <a:t>218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rgbClr val="347049"/>
                          </a:solidFill>
                        </a:rPr>
                        <a:t>107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rgbClr val="347049"/>
                          </a:solidFill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rgbClr val="347049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rgbClr val="347049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rgbClr val="347049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Novembre 2023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6"/>
          </p:nvPr>
        </p:nvSpPr>
        <p:spPr>
          <a:xfrm>
            <a:off x="1017816" y="6155174"/>
            <a:ext cx="6135459" cy="798113"/>
          </a:xfrm>
        </p:spPr>
        <p:txBody>
          <a:bodyPr/>
          <a:lstStyle/>
          <a:p>
            <a:r>
              <a:rPr lang="en-US" dirty="0"/>
              <a:t>Matthew R. Smith, </a:t>
            </a:r>
            <a:r>
              <a:rPr lang="en-US" dirty="0" err="1"/>
              <a:t>Md</a:t>
            </a:r>
            <a:r>
              <a:rPr lang="en-US" dirty="0"/>
              <a:t>, PhD</a:t>
            </a:r>
          </a:p>
          <a:p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2800" dirty="0"/>
              <a:t>ARASENS Primary Endpoint*: Overall Survival</a:t>
            </a:r>
            <a:br>
              <a:rPr lang="en-US" sz="2800" dirty="0"/>
            </a:br>
            <a:r>
              <a:rPr lang="en-US" sz="2800" dirty="0" err="1"/>
              <a:t>Darolutamide</a:t>
            </a:r>
            <a:r>
              <a:rPr lang="en-US" sz="2800" dirty="0"/>
              <a:t> significantly reduced the risk of death by 32.5% </a:t>
            </a:r>
            <a:br>
              <a:rPr lang="en-US" sz="2800" dirty="0"/>
            </a:br>
            <a:endParaRPr lang="fr-FR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AFC821B-8761-4F11-8116-D44B589774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17288" y="217488"/>
            <a:ext cx="87471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3F7A0-71F0-446B-9DE8-6D75BE64EE0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à coins arrondis 10">
            <a:extLst>
              <a:ext uri="{FF2B5EF4-FFF2-40B4-BE49-F238E27FC236}">
                <a16:creationId xmlns="" xmlns:a16="http://schemas.microsoft.com/office/drawing/2014/main" id="{42E0CCDF-A06E-C928-5B54-68E17F8B21DB}"/>
              </a:ext>
            </a:extLst>
          </p:cNvPr>
          <p:cNvSpPr/>
          <p:nvPr/>
        </p:nvSpPr>
        <p:spPr>
          <a:xfrm>
            <a:off x="2127282" y="879786"/>
            <a:ext cx="8442803" cy="4718872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/>
          </p:nvPr>
        </p:nvSpPr>
        <p:spPr>
          <a:xfrm>
            <a:off x="1415850" y="5771096"/>
            <a:ext cx="9901438" cy="247531"/>
          </a:xfrm>
        </p:spPr>
        <p:txBody>
          <a:bodyPr/>
          <a:lstStyle/>
          <a:p>
            <a:r>
              <a:rPr lang="en-US" sz="1100" dirty="0">
                <a:solidFill>
                  <a:srgbClr val="002D4C"/>
                </a:solidFill>
              </a:rPr>
              <a:t>*Primary analysis occurred after 533 deaths (</a:t>
            </a:r>
            <a:r>
              <a:rPr lang="en-US" sz="1100" dirty="0" err="1">
                <a:solidFill>
                  <a:srgbClr val="002D4C"/>
                </a:solidFill>
              </a:rPr>
              <a:t>darolutamide</a:t>
            </a:r>
            <a:r>
              <a:rPr lang="en-US" sz="1100" dirty="0">
                <a:solidFill>
                  <a:srgbClr val="002D4C"/>
                </a:solidFill>
              </a:rPr>
              <a:t>, 229; placebo, 304). CI, confidence interval; NE, not estimable. </a:t>
            </a:r>
            <a:endParaRPr lang="fr-FR" sz="1100" dirty="0">
              <a:solidFill>
                <a:srgbClr val="002D4C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3386942" y="1534608"/>
            <a:ext cx="6107167" cy="3005557"/>
            <a:chOff x="3386942" y="1534608"/>
            <a:chExt cx="6107167" cy="3005557"/>
          </a:xfrm>
        </p:grpSpPr>
        <p:sp>
          <p:nvSpPr>
            <p:cNvPr id="13" name="ZoneTexte 12">
              <a:extLst>
                <a:ext uri="{FF2B5EF4-FFF2-40B4-BE49-F238E27FC236}">
                  <a16:creationId xmlns="" xmlns:a16="http://schemas.microsoft.com/office/drawing/2014/main" id="{DFF763E1-51A5-DDD6-9BD1-A032999ED15A}"/>
                </a:ext>
              </a:extLst>
            </p:cNvPr>
            <p:cNvSpPr txBox="1"/>
            <p:nvPr/>
          </p:nvSpPr>
          <p:spPr>
            <a:xfrm>
              <a:off x="3386942" y="3647613"/>
              <a:ext cx="2700820" cy="892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D4C"/>
                  </a:solidFill>
                  <a:effectLst/>
                  <a:uLnTx/>
                  <a:uFillTx/>
                  <a:latin typeface="Century Gothic" panose="020F0302020204030204"/>
                  <a:cs typeface="Arial" panose="020B0604020202020204" pitchFamily="34" charset="0"/>
                </a:rPr>
                <a:t>HR, </a:t>
              </a:r>
              <a:r>
                <a:rPr lang="fr-FR" sz="1400" b="1" dirty="0">
                  <a:solidFill>
                    <a:srgbClr val="002D4C"/>
                  </a:solidFill>
                  <a:latin typeface="Century Gothic" panose="020F0302020204030204"/>
                  <a:cs typeface="Arial" panose="020B0604020202020204" pitchFamily="34" charset="0"/>
                </a:rPr>
                <a:t>for </a:t>
              </a:r>
              <a:r>
                <a:rPr lang="fr-FR" sz="1400" b="1" dirty="0" err="1">
                  <a:solidFill>
                    <a:srgbClr val="002D4C"/>
                  </a:solidFill>
                  <a:latin typeface="Century Gothic" panose="020F0302020204030204"/>
                  <a:cs typeface="Arial" panose="020B0604020202020204" pitchFamily="34" charset="0"/>
                </a:rPr>
                <a:t>death</a:t>
              </a:r>
              <a:r>
                <a:rPr lang="fr-FR" sz="1400" b="1" dirty="0">
                  <a:solidFill>
                    <a:srgbClr val="002D4C"/>
                  </a:solidFill>
                  <a:latin typeface="Century Gothic" panose="020F0302020204030204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D4C"/>
                  </a:solidFill>
                  <a:effectLst/>
                  <a:uLnTx/>
                  <a:uFillTx/>
                  <a:latin typeface="Century Gothic" panose="020F0302020204030204"/>
                  <a:cs typeface="Arial" panose="020B0604020202020204" pitchFamily="34" charset="0"/>
                </a:rPr>
                <a:t>0,675 </a:t>
              </a:r>
              <a:r>
                <a:rPr lang="fr-FR" sz="1400" b="1" dirty="0">
                  <a:solidFill>
                    <a:srgbClr val="002D4C"/>
                  </a:solidFill>
                  <a:latin typeface="Century Gothic" panose="020F0302020204030204"/>
                  <a:cs typeface="Arial" panose="020B0604020202020204" pitchFamily="34" charset="0"/>
                </a:rPr>
                <a:t>(95%IC 0,568-0,801)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b="1" dirty="0">
                  <a:solidFill>
                    <a:srgbClr val="002D4C"/>
                  </a:solidFill>
                  <a:latin typeface="Century Gothic" panose="020F0302020204030204"/>
                  <a:cs typeface="Arial" panose="020B0604020202020204" pitchFamily="34" charset="0"/>
                </a:rPr>
                <a:t> </a:t>
              </a:r>
              <a:r>
                <a:rPr lang="fr-FR" sz="1400" b="1" i="1" dirty="0">
                  <a:solidFill>
                    <a:srgbClr val="002D4C"/>
                  </a:solidFill>
                  <a:latin typeface="Century Gothic" panose="020F0302020204030204"/>
                  <a:cs typeface="Arial" panose="020B0604020202020204" pitchFamily="34" charset="0"/>
                </a:rPr>
                <a:t>p</a:t>
              </a:r>
              <a:r>
                <a:rPr lang="fr-FR" sz="1400" b="1" dirty="0">
                  <a:solidFill>
                    <a:srgbClr val="002D4C"/>
                  </a:solidFill>
                  <a:latin typeface="Century Gothic" panose="020F0302020204030204"/>
                  <a:cs typeface="Arial" panose="020B0604020202020204" pitchFamily="34" charset="0"/>
                </a:rPr>
                <a:t> &lt; 0,0001</a:t>
              </a:r>
              <a:endParaRPr lang="fr-FR" sz="1400" b="1" dirty="0">
                <a:solidFill>
                  <a:srgbClr val="002D4C"/>
                </a:solidFill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="" xmlns:a16="http://schemas.microsoft.com/office/drawing/2014/main" id="{DFF763E1-51A5-DDD6-9BD1-A032999ED15A}"/>
                </a:ext>
              </a:extLst>
            </p:cNvPr>
            <p:cNvSpPr txBox="1"/>
            <p:nvPr/>
          </p:nvSpPr>
          <p:spPr>
            <a:xfrm>
              <a:off x="6793289" y="1534608"/>
              <a:ext cx="2700820" cy="5078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entury Gothic" panose="020F0302020204030204"/>
                  <a:cs typeface="Arial" panose="020B0604020202020204" pitchFamily="34" charset="0"/>
                </a:rPr>
                <a:t>Darolutamide</a:t>
              </a: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entury Gothic" panose="020F0302020204030204"/>
                  <a:cs typeface="Arial" panose="020B0604020202020204" pitchFamily="34" charset="0"/>
                </a:rPr>
                <a:t> + ADT + </a:t>
              </a:r>
              <a:r>
                <a:rPr kumimoji="0" lang="fr-F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entury Gothic" panose="020F0302020204030204"/>
                  <a:cs typeface="Arial" panose="020B0604020202020204" pitchFamily="34" charset="0"/>
                </a:rPr>
                <a:t>docetaxel</a:t>
              </a:r>
              <a:endPara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F0302020204030204"/>
                <a:cs typeface="Arial" panose="020B0604020202020204" pitchFamily="34" charset="0"/>
              </a:endParaRP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100" b="1" dirty="0" err="1">
                  <a:solidFill>
                    <a:schemeClr val="accent2"/>
                  </a:solidFill>
                  <a:latin typeface="Century Gothic" panose="020F0302020204030204"/>
                  <a:cs typeface="Arial" panose="020B0604020202020204" pitchFamily="34" charset="0"/>
                </a:rPr>
                <a:t>Median</a:t>
              </a:r>
              <a:r>
                <a:rPr lang="fr-FR" sz="1100" b="1" dirty="0">
                  <a:solidFill>
                    <a:schemeClr val="accent2"/>
                  </a:solidFill>
                  <a:latin typeface="Century Gothic" panose="020F0302020204030204"/>
                  <a:cs typeface="Arial" panose="020B0604020202020204" pitchFamily="34" charset="0"/>
                </a:rPr>
                <a:t> NE (95%IC,NE-NE)</a:t>
              </a:r>
              <a:endParaRPr lang="fr-FR" sz="1100" b="1" dirty="0">
                <a:solidFill>
                  <a:schemeClr val="accent2"/>
                </a:solidFill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="" xmlns:a16="http://schemas.microsoft.com/office/drawing/2014/main" id="{DFF763E1-51A5-DDD6-9BD1-A032999ED15A}"/>
                </a:ext>
              </a:extLst>
            </p:cNvPr>
            <p:cNvSpPr txBox="1"/>
            <p:nvPr/>
          </p:nvSpPr>
          <p:spPr>
            <a:xfrm>
              <a:off x="4452455" y="2431075"/>
              <a:ext cx="2700820" cy="5078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04BA1"/>
                  </a:solidFill>
                  <a:effectLst/>
                  <a:uLnTx/>
                  <a:uFillTx/>
                  <a:latin typeface="Century Gothic" panose="020F0302020204030204"/>
                  <a:cs typeface="Arial" panose="020B0604020202020204" pitchFamily="34" charset="0"/>
                </a:rPr>
                <a:t>Placebo + ADT + </a:t>
              </a:r>
              <a:r>
                <a:rPr kumimoji="0" lang="fr-F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04BA1"/>
                  </a:solidFill>
                  <a:effectLst/>
                  <a:uLnTx/>
                  <a:uFillTx/>
                  <a:latin typeface="Century Gothic" panose="020F0302020204030204"/>
                  <a:cs typeface="Arial" panose="020B0604020202020204" pitchFamily="34" charset="0"/>
                </a:rPr>
                <a:t>docetaxel</a:t>
              </a:r>
              <a:endPara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304BA1"/>
                </a:solidFill>
                <a:effectLst/>
                <a:uLnTx/>
                <a:uFillTx/>
                <a:latin typeface="Century Gothic" panose="020F0302020204030204"/>
                <a:cs typeface="Arial" panose="020B0604020202020204" pitchFamily="34" charset="0"/>
              </a:endParaRP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100" b="1" dirty="0" err="1">
                  <a:solidFill>
                    <a:srgbClr val="304BA1"/>
                  </a:solidFill>
                  <a:latin typeface="Century Gothic" panose="020F0302020204030204"/>
                  <a:cs typeface="Arial" panose="020B0604020202020204" pitchFamily="34" charset="0"/>
                </a:rPr>
                <a:t>Median</a:t>
              </a:r>
              <a:r>
                <a:rPr lang="fr-FR" sz="1100" b="1" dirty="0">
                  <a:solidFill>
                    <a:srgbClr val="304BA1"/>
                  </a:solidFill>
                  <a:latin typeface="Century Gothic" panose="020F0302020204030204"/>
                  <a:cs typeface="Arial" panose="020B0604020202020204" pitchFamily="34" charset="0"/>
                </a:rPr>
                <a:t> 48,9 mois (95%IC,44,4-NE)</a:t>
              </a:r>
              <a:endParaRPr lang="fr-FR" sz="1100" b="1" dirty="0">
                <a:solidFill>
                  <a:srgbClr val="304BA1"/>
                </a:solidFill>
              </a:endParaRPr>
            </a:p>
          </p:txBody>
        </p:sp>
      </p:grpSp>
      <p:sp>
        <p:nvSpPr>
          <p:cNvPr id="39" name="Text Box 4">
            <a:extLst>
              <a:ext uri="{FF2B5EF4-FFF2-40B4-BE49-F238E27FC236}">
                <a16:creationId xmlns="" xmlns:a16="http://schemas.microsoft.com/office/drawing/2014/main" id="{59A42141-E4B9-ABD0-8DDD-5E549D69854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806521" y="2887568"/>
            <a:ext cx="20208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a-DK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/>
              </a:rPr>
              <a:t>Patents who survivved (%)</a:t>
            </a:r>
          </a:p>
        </p:txBody>
      </p:sp>
      <p:sp>
        <p:nvSpPr>
          <p:cNvPr id="40" name="Text Box 4">
            <a:extLst>
              <a:ext uri="{FF2B5EF4-FFF2-40B4-BE49-F238E27FC236}">
                <a16:creationId xmlns="" xmlns:a16="http://schemas.microsoft.com/office/drawing/2014/main" id="{D8870877-6CC3-69AC-8EA8-BEBD9B9EA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085" y="4931171"/>
            <a:ext cx="301023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a-DK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/>
              </a:rPr>
              <a:t>Months since </a:t>
            </a:r>
            <a:r>
              <a:rPr lang="da-DK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/>
              </a:rPr>
              <a:t>randomization</a:t>
            </a:r>
            <a:endParaRPr lang="da-DK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Arial"/>
            </a:endParaRPr>
          </a:p>
        </p:txBody>
      </p:sp>
      <p:grpSp>
        <p:nvGrpSpPr>
          <p:cNvPr id="47" name="Groupe 46"/>
          <p:cNvGrpSpPr/>
          <p:nvPr/>
        </p:nvGrpSpPr>
        <p:grpSpPr>
          <a:xfrm>
            <a:off x="3295650" y="1178922"/>
            <a:ext cx="6505576" cy="3371850"/>
            <a:chOff x="3295650" y="1178922"/>
            <a:chExt cx="6505576" cy="3371850"/>
          </a:xfrm>
        </p:grpSpPr>
        <p:pic>
          <p:nvPicPr>
            <p:cNvPr id="48" name="Picture 6">
              <a:extLst>
                <a:ext uri="{FF2B5EF4-FFF2-40B4-BE49-F238E27FC236}">
                  <a16:creationId xmlns="" xmlns:a16="http://schemas.microsoft.com/office/drawing/2014/main" id="{B435CF22-FAF2-C126-824A-1E286B3017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1" t="2024" r="4677" b="23032"/>
            <a:stretch/>
          </p:blipFill>
          <p:spPr>
            <a:xfrm>
              <a:off x="3295650" y="1178922"/>
              <a:ext cx="6505576" cy="3371850"/>
            </a:xfrm>
            <a:prstGeom prst="rect">
              <a:avLst/>
            </a:prstGeom>
          </p:spPr>
        </p:pic>
        <p:sp>
          <p:nvSpPr>
            <p:cNvPr id="49" name="ZoneTexte 48">
              <a:extLst>
                <a:ext uri="{FF2B5EF4-FFF2-40B4-BE49-F238E27FC236}">
                  <a16:creationId xmlns="" xmlns:a16="http://schemas.microsoft.com/office/drawing/2014/main" id="{DFF763E1-51A5-DDD6-9BD1-A032999ED15A}"/>
                </a:ext>
              </a:extLst>
            </p:cNvPr>
            <p:cNvSpPr txBox="1"/>
            <p:nvPr/>
          </p:nvSpPr>
          <p:spPr>
            <a:xfrm>
              <a:off x="3386942" y="3647613"/>
              <a:ext cx="2700820" cy="892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D4C"/>
                  </a:solidFill>
                  <a:effectLst/>
                  <a:uLnTx/>
                  <a:uFillTx/>
                  <a:latin typeface="Century Gothic" panose="020F0302020204030204"/>
                  <a:cs typeface="Arial" panose="020B0604020202020204" pitchFamily="34" charset="0"/>
                </a:rPr>
                <a:t>HR, </a:t>
              </a:r>
              <a:r>
                <a:rPr lang="fr-FR" sz="1400" b="1" dirty="0" smtClean="0">
                  <a:solidFill>
                    <a:srgbClr val="002D4C"/>
                  </a:solidFill>
                  <a:latin typeface="Century Gothic" panose="020F0302020204030204"/>
                  <a:cs typeface="Arial" panose="020B0604020202020204" pitchFamily="34" charset="0"/>
                </a:rPr>
                <a:t>for </a:t>
              </a:r>
              <a:r>
                <a:rPr lang="fr-FR" sz="1400" b="1" dirty="0" err="1" smtClean="0">
                  <a:solidFill>
                    <a:srgbClr val="002D4C"/>
                  </a:solidFill>
                  <a:latin typeface="Century Gothic" panose="020F0302020204030204"/>
                  <a:cs typeface="Arial" panose="020B0604020202020204" pitchFamily="34" charset="0"/>
                </a:rPr>
                <a:t>death</a:t>
              </a:r>
              <a:r>
                <a:rPr lang="fr-FR" sz="1400" b="1" dirty="0" smtClean="0">
                  <a:solidFill>
                    <a:srgbClr val="002D4C"/>
                  </a:solidFill>
                  <a:latin typeface="Century Gothic" panose="020F0302020204030204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D4C"/>
                  </a:solidFill>
                  <a:effectLst/>
                  <a:uLnTx/>
                  <a:uFillTx/>
                  <a:latin typeface="Century Gothic" panose="020F0302020204030204"/>
                  <a:cs typeface="Arial" panose="020B0604020202020204" pitchFamily="34" charset="0"/>
                </a:rPr>
                <a:t>0,675 </a:t>
              </a:r>
              <a:r>
                <a:rPr lang="fr-FR" sz="1400" b="1" dirty="0" smtClean="0">
                  <a:solidFill>
                    <a:srgbClr val="002D4C"/>
                  </a:solidFill>
                  <a:latin typeface="Century Gothic" panose="020F0302020204030204"/>
                  <a:cs typeface="Arial" panose="020B0604020202020204" pitchFamily="34" charset="0"/>
                </a:rPr>
                <a:t>(95%IC 0,568-0,801)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b="1" dirty="0" smtClean="0">
                  <a:solidFill>
                    <a:srgbClr val="002D4C"/>
                  </a:solidFill>
                  <a:latin typeface="Century Gothic" panose="020F0302020204030204"/>
                  <a:cs typeface="Arial" panose="020B0604020202020204" pitchFamily="34" charset="0"/>
                </a:rPr>
                <a:t> </a:t>
              </a:r>
              <a:r>
                <a:rPr lang="fr-FR" sz="1400" b="1" i="1" dirty="0">
                  <a:solidFill>
                    <a:srgbClr val="002D4C"/>
                  </a:solidFill>
                  <a:latin typeface="Century Gothic" panose="020F0302020204030204"/>
                  <a:cs typeface="Arial" panose="020B0604020202020204" pitchFamily="34" charset="0"/>
                </a:rPr>
                <a:t>p</a:t>
              </a:r>
              <a:r>
                <a:rPr lang="fr-FR" sz="1400" b="1" dirty="0">
                  <a:solidFill>
                    <a:srgbClr val="002D4C"/>
                  </a:solidFill>
                  <a:latin typeface="Century Gothic" panose="020F0302020204030204"/>
                  <a:cs typeface="Arial" panose="020B0604020202020204" pitchFamily="34" charset="0"/>
                </a:rPr>
                <a:t> &lt; </a:t>
              </a:r>
              <a:r>
                <a:rPr lang="fr-FR" sz="1400" b="1" dirty="0" smtClean="0">
                  <a:solidFill>
                    <a:srgbClr val="002D4C"/>
                  </a:solidFill>
                  <a:latin typeface="Century Gothic" panose="020F0302020204030204"/>
                  <a:cs typeface="Arial" panose="020B0604020202020204" pitchFamily="34" charset="0"/>
                </a:rPr>
                <a:t>0,0001</a:t>
              </a:r>
              <a:endParaRPr lang="fr-FR" sz="1400" b="1" dirty="0">
                <a:solidFill>
                  <a:srgbClr val="002D4C"/>
                </a:solidFill>
              </a:endParaRPr>
            </a:p>
          </p:txBody>
        </p:sp>
        <p:sp>
          <p:nvSpPr>
            <p:cNvPr id="50" name="ZoneTexte 49">
              <a:extLst>
                <a:ext uri="{FF2B5EF4-FFF2-40B4-BE49-F238E27FC236}">
                  <a16:creationId xmlns="" xmlns:a16="http://schemas.microsoft.com/office/drawing/2014/main" id="{DFF763E1-51A5-DDD6-9BD1-A032999ED15A}"/>
                </a:ext>
              </a:extLst>
            </p:cNvPr>
            <p:cNvSpPr txBox="1"/>
            <p:nvPr/>
          </p:nvSpPr>
          <p:spPr>
            <a:xfrm>
              <a:off x="6793289" y="1534608"/>
              <a:ext cx="2700820" cy="5078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A9791E"/>
                  </a:solidFill>
                  <a:effectLst/>
                  <a:uLnTx/>
                  <a:uFillTx/>
                  <a:latin typeface="Century Gothic" panose="020F0302020204030204"/>
                  <a:cs typeface="Arial" panose="020B0604020202020204" pitchFamily="34" charset="0"/>
                </a:rPr>
                <a:t>Darolutamide</a:t>
              </a:r>
              <a:r>
                <a:rPr kumimoji="0" lang="fr-FR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A9791E"/>
                  </a:solidFill>
                  <a:effectLst/>
                  <a:uLnTx/>
                  <a:uFillTx/>
                  <a:latin typeface="Century Gothic" panose="020F0302020204030204"/>
                  <a:cs typeface="Arial" panose="020B0604020202020204" pitchFamily="34" charset="0"/>
                </a:rPr>
                <a:t> + ADT + </a:t>
              </a:r>
              <a:r>
                <a:rPr kumimoji="0" lang="fr-FR" sz="11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A9791E"/>
                  </a:solidFill>
                  <a:effectLst/>
                  <a:uLnTx/>
                  <a:uFillTx/>
                  <a:latin typeface="Century Gothic" panose="020F0302020204030204"/>
                  <a:cs typeface="Arial" panose="020B0604020202020204" pitchFamily="34" charset="0"/>
                </a:rPr>
                <a:t>docetaxel</a:t>
              </a:r>
              <a:endPara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9791E"/>
                </a:solidFill>
                <a:effectLst/>
                <a:uLnTx/>
                <a:uFillTx/>
                <a:latin typeface="Century Gothic" panose="020F0302020204030204"/>
                <a:cs typeface="Arial" panose="020B0604020202020204" pitchFamily="34" charset="0"/>
              </a:endParaRP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100" b="1" dirty="0" err="1" smtClean="0">
                  <a:solidFill>
                    <a:srgbClr val="A9791E"/>
                  </a:solidFill>
                  <a:latin typeface="Century Gothic" panose="020F0302020204030204"/>
                  <a:cs typeface="Arial" panose="020B0604020202020204" pitchFamily="34" charset="0"/>
                </a:rPr>
                <a:t>Median</a:t>
              </a:r>
              <a:r>
                <a:rPr lang="fr-FR" sz="1100" b="1" dirty="0" smtClean="0">
                  <a:solidFill>
                    <a:srgbClr val="A9791E"/>
                  </a:solidFill>
                  <a:latin typeface="Century Gothic" panose="020F0302020204030204"/>
                  <a:cs typeface="Arial" panose="020B0604020202020204" pitchFamily="34" charset="0"/>
                </a:rPr>
                <a:t> NE (95%IC,NE-NE)</a:t>
              </a:r>
              <a:endParaRPr lang="fr-FR" sz="1100" b="1" dirty="0">
                <a:solidFill>
                  <a:srgbClr val="A9791E"/>
                </a:solidFill>
              </a:endParaRPr>
            </a:p>
          </p:txBody>
        </p:sp>
        <p:sp>
          <p:nvSpPr>
            <p:cNvPr id="51" name="ZoneTexte 50">
              <a:extLst>
                <a:ext uri="{FF2B5EF4-FFF2-40B4-BE49-F238E27FC236}">
                  <a16:creationId xmlns="" xmlns:a16="http://schemas.microsoft.com/office/drawing/2014/main" id="{DFF763E1-51A5-DDD6-9BD1-A032999ED15A}"/>
                </a:ext>
              </a:extLst>
            </p:cNvPr>
            <p:cNvSpPr txBox="1"/>
            <p:nvPr/>
          </p:nvSpPr>
          <p:spPr>
            <a:xfrm>
              <a:off x="4452455" y="2431075"/>
              <a:ext cx="2700820" cy="5078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47049"/>
                  </a:solidFill>
                  <a:effectLst/>
                  <a:uLnTx/>
                  <a:uFillTx/>
                  <a:latin typeface="Century Gothic" panose="020F0302020204030204"/>
                  <a:cs typeface="Arial" panose="020B0604020202020204" pitchFamily="34" charset="0"/>
                </a:rPr>
                <a:t>Placebo + ADT + </a:t>
              </a:r>
              <a:r>
                <a:rPr kumimoji="0" lang="fr-FR" sz="11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347049"/>
                  </a:solidFill>
                  <a:effectLst/>
                  <a:uLnTx/>
                  <a:uFillTx/>
                  <a:latin typeface="Century Gothic" panose="020F0302020204030204"/>
                  <a:cs typeface="Arial" panose="020B0604020202020204" pitchFamily="34" charset="0"/>
                </a:rPr>
                <a:t>docetaxel</a:t>
              </a:r>
              <a:endPara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47049"/>
                </a:solidFill>
                <a:effectLst/>
                <a:uLnTx/>
                <a:uFillTx/>
                <a:latin typeface="Century Gothic" panose="020F0302020204030204"/>
                <a:cs typeface="Arial" panose="020B0604020202020204" pitchFamily="34" charset="0"/>
              </a:endParaRP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100" b="1" dirty="0" err="1" smtClean="0">
                  <a:solidFill>
                    <a:srgbClr val="347049"/>
                  </a:solidFill>
                  <a:latin typeface="Century Gothic" panose="020F0302020204030204"/>
                  <a:cs typeface="Arial" panose="020B0604020202020204" pitchFamily="34" charset="0"/>
                </a:rPr>
                <a:t>Median</a:t>
              </a:r>
              <a:r>
                <a:rPr lang="fr-FR" sz="1100" b="1" dirty="0" smtClean="0">
                  <a:solidFill>
                    <a:srgbClr val="347049"/>
                  </a:solidFill>
                  <a:latin typeface="Century Gothic" panose="020F0302020204030204"/>
                  <a:cs typeface="Arial" panose="020B0604020202020204" pitchFamily="34" charset="0"/>
                </a:rPr>
                <a:t> 48,9 mois (95%IC,44,4-NE)</a:t>
              </a:r>
              <a:endParaRPr lang="fr-FR" sz="1100" b="1" dirty="0">
                <a:solidFill>
                  <a:srgbClr val="34704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816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1C31F84B-3D90-2FEC-E9BB-E3F6E50D78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Novembre 2023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 err="1"/>
              <a:t>Fizazi</a:t>
            </a:r>
            <a:r>
              <a:rPr lang="fr-FR" dirty="0"/>
              <a:t> K Lancet </a:t>
            </a:r>
            <a:r>
              <a:rPr lang="fr-FR" dirty="0" smtClean="0"/>
              <a:t>2022 ; </a:t>
            </a:r>
            <a:r>
              <a:rPr lang="fr-FR" dirty="0"/>
              <a:t>Smith M NEJM </a:t>
            </a:r>
            <a:r>
              <a:rPr lang="fr-FR" dirty="0" smtClean="0"/>
              <a:t>2022 ; </a:t>
            </a:r>
            <a:r>
              <a:rPr lang="fr-FR" dirty="0"/>
              <a:t>Davis I </a:t>
            </a:r>
            <a:r>
              <a:rPr lang="fr-FR" dirty="0" smtClean="0"/>
              <a:t>ASCO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fr-FR" dirty="0" smtClean="0"/>
              <a:t> </a:t>
            </a:r>
            <a:r>
              <a:rPr lang="fr-FR" dirty="0"/>
              <a:t>2022</a:t>
            </a:r>
          </a:p>
          <a:p>
            <a:endParaRPr lang="fr-FR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Consistent OS benefit with Triplet treatment </a:t>
            </a:r>
            <a:br>
              <a:rPr lang="en-US" dirty="0"/>
            </a:br>
            <a:r>
              <a:rPr lang="en-US" dirty="0"/>
              <a:t>in men with de novo </a:t>
            </a:r>
            <a:r>
              <a:rPr lang="en-US" dirty="0" err="1"/>
              <a:t>mCSPC</a:t>
            </a:r>
            <a:r>
              <a:rPr lang="en-US" dirty="0"/>
              <a:t> </a:t>
            </a:r>
            <a:endParaRPr lang="fr-FR"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B81C79C-ED20-E81A-5545-BC851BC7AD40}"/>
              </a:ext>
            </a:extLst>
          </p:cNvPr>
          <p:cNvGrpSpPr/>
          <p:nvPr/>
        </p:nvGrpSpPr>
        <p:grpSpPr>
          <a:xfrm>
            <a:off x="1960606" y="2220841"/>
            <a:ext cx="2523287" cy="2158214"/>
            <a:chOff x="7583695" y="991258"/>
            <a:chExt cx="1410264" cy="1093502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708B3B2A-AEF9-FF38-7F1B-6C1DB05D4183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95535" y="991258"/>
              <a:ext cx="1298424" cy="109350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02EB1E99-BAA2-028C-01D0-1FE7AD03EC10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3"/>
            <a:srcRect l="15015" t="4686" r="79759" b="68094"/>
            <a:stretch/>
          </p:blipFill>
          <p:spPr>
            <a:xfrm>
              <a:off x="7583695" y="1000104"/>
              <a:ext cx="175870" cy="929908"/>
            </a:xfrm>
            <a:prstGeom prst="rect">
              <a:avLst/>
            </a:prstGeom>
          </p:spPr>
        </p:pic>
      </p:grpSp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D3DA0AEF-6594-302D-193B-13B65AA63B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0"/>
          <a:stretch/>
        </p:blipFill>
        <p:spPr bwMode="auto">
          <a:xfrm>
            <a:off x="4828661" y="2117575"/>
            <a:ext cx="3326067" cy="27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D23C397-7796-4671-C814-1E0488B43DBE}"/>
              </a:ext>
            </a:extLst>
          </p:cNvPr>
          <p:cNvSpPr txBox="1"/>
          <p:nvPr/>
        </p:nvSpPr>
        <p:spPr>
          <a:xfrm>
            <a:off x="5326031" y="3316363"/>
            <a:ext cx="156966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rgbClr val="002D4C"/>
                </a:solidFill>
                <a:effectLst/>
                <a:uLnTx/>
                <a:uFillTx/>
                <a:latin typeface="Century Gothic" panose="020F0302020204030204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/>
              <a:t>HR: 0.71 </a:t>
            </a:r>
          </a:p>
          <a:p>
            <a:pPr algn="l"/>
            <a:r>
              <a:rPr lang="en-US" dirty="0"/>
              <a:t>(95% CI: 0.59-0.85)</a:t>
            </a:r>
          </a:p>
        </p:txBody>
      </p:sp>
      <p:pic>
        <p:nvPicPr>
          <p:cNvPr id="16" name="Picture 13">
            <a:extLst>
              <a:ext uri="{FF2B5EF4-FFF2-40B4-BE49-F238E27FC236}">
                <a16:creationId xmlns="" xmlns:a16="http://schemas.microsoft.com/office/drawing/2014/main" id="{640E0C0C-34D6-ABE1-4C1A-B4ACD6958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7875" y="2333788"/>
            <a:ext cx="3289325" cy="2963203"/>
          </a:xfrm>
          <a:prstGeom prst="rect">
            <a:avLst/>
          </a:prstGeom>
        </p:spPr>
      </p:pic>
      <p:sp>
        <p:nvSpPr>
          <p:cNvPr id="17" name="TextBox 40">
            <a:extLst>
              <a:ext uri="{FF2B5EF4-FFF2-40B4-BE49-F238E27FC236}">
                <a16:creationId xmlns="" xmlns:a16="http://schemas.microsoft.com/office/drawing/2014/main" id="{4C2FE9EB-56B1-1460-18CA-50CFB966FC04}"/>
              </a:ext>
            </a:extLst>
          </p:cNvPr>
          <p:cNvSpPr txBox="1"/>
          <p:nvPr/>
        </p:nvSpPr>
        <p:spPr>
          <a:xfrm>
            <a:off x="9089444" y="3316363"/>
            <a:ext cx="165622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rgbClr val="002D4C"/>
                </a:solidFill>
                <a:effectLst/>
                <a:uLnTx/>
                <a:uFillTx/>
                <a:latin typeface="Century Gothic" panose="020F0302020204030204"/>
                <a:cs typeface="Arial" panose="020B0604020202020204" pitchFamily="34" charset="0"/>
              </a:defRPr>
            </a:lvl1pPr>
          </a:lstStyle>
          <a:p>
            <a:r>
              <a:rPr lang="en-US" dirty="0"/>
              <a:t>HR: 0.73 </a:t>
            </a:r>
          </a:p>
          <a:p>
            <a:r>
              <a:rPr lang="en-US" dirty="0"/>
              <a:t>(95% CI: 0.595-0.99)</a:t>
            </a:r>
          </a:p>
        </p:txBody>
      </p:sp>
      <p:sp>
        <p:nvSpPr>
          <p:cNvPr id="10" name="Rectangle à coins arrondis 10">
            <a:extLst>
              <a:ext uri="{FF2B5EF4-FFF2-40B4-BE49-F238E27FC236}">
                <a16:creationId xmlns="" xmlns:a16="http://schemas.microsoft.com/office/drawing/2014/main" id="{CC5B4AB1-4A46-1C99-2DD4-3658FD20A245}"/>
              </a:ext>
            </a:extLst>
          </p:cNvPr>
          <p:cNvSpPr/>
          <p:nvPr/>
        </p:nvSpPr>
        <p:spPr>
          <a:xfrm>
            <a:off x="1056535" y="1658238"/>
            <a:ext cx="3610222" cy="3790259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A8A6853-F06A-5C15-2CA9-B26BCDE97E30}"/>
              </a:ext>
            </a:extLst>
          </p:cNvPr>
          <p:cNvSpPr txBox="1"/>
          <p:nvPr/>
        </p:nvSpPr>
        <p:spPr>
          <a:xfrm>
            <a:off x="1318273" y="1456876"/>
            <a:ext cx="233108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5086"/>
                </a:solidFill>
                <a:latin typeface="+mj-lt"/>
              </a:rPr>
              <a:t>ADT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5086"/>
                </a:solidFill>
                <a:effectLst/>
                <a:uLnTx/>
                <a:uFillTx/>
                <a:latin typeface="+mj-lt"/>
              </a:rPr>
              <a:t> + Doc + Abi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&gt; </a:t>
            </a:r>
            <a:r>
              <a:rPr lang="en-US" sz="1200" b="1" dirty="0">
                <a:solidFill>
                  <a:prstClr val="black"/>
                </a:solidFill>
                <a:latin typeface="+mj-lt"/>
              </a:rPr>
              <a:t>ADT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+ Doc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</a:rPr>
              <a:t>PEACE-1 (All De novo)</a:t>
            </a:r>
          </a:p>
        </p:txBody>
      </p:sp>
      <p:sp>
        <p:nvSpPr>
          <p:cNvPr id="12" name="Rectangle à coins arrondis 10">
            <a:extLst>
              <a:ext uri="{FF2B5EF4-FFF2-40B4-BE49-F238E27FC236}">
                <a16:creationId xmlns="" xmlns:a16="http://schemas.microsoft.com/office/drawing/2014/main" id="{CE7262E0-E303-69D8-EA38-FBD0EB180E45}"/>
              </a:ext>
            </a:extLst>
          </p:cNvPr>
          <p:cNvSpPr/>
          <p:nvPr/>
        </p:nvSpPr>
        <p:spPr>
          <a:xfrm>
            <a:off x="4772404" y="1658238"/>
            <a:ext cx="3610222" cy="3790259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9579156-52F1-3CFA-4413-E4A294EF7D24}"/>
              </a:ext>
            </a:extLst>
          </p:cNvPr>
          <p:cNvSpPr txBox="1"/>
          <p:nvPr/>
        </p:nvSpPr>
        <p:spPr>
          <a:xfrm>
            <a:off x="4984070" y="1482929"/>
            <a:ext cx="243528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5086"/>
                </a:solidFill>
                <a:latin typeface="+mj-lt"/>
              </a:rPr>
              <a:t>ADT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5086"/>
                </a:solidFill>
                <a:effectLst/>
                <a:uLnTx/>
                <a:uFillTx/>
                <a:latin typeface="+mj-lt"/>
              </a:rPr>
              <a:t> + Doc + Daro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&gt; </a:t>
            </a:r>
            <a:r>
              <a:rPr lang="en-US" sz="1200" b="1" dirty="0">
                <a:solidFill>
                  <a:prstClr val="black"/>
                </a:solidFill>
                <a:latin typeface="+mj-lt"/>
              </a:rPr>
              <a:t>ADT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+ Doc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</a:rPr>
              <a:t>ARASENS (All De novo)</a:t>
            </a:r>
          </a:p>
        </p:txBody>
      </p:sp>
      <p:sp>
        <p:nvSpPr>
          <p:cNvPr id="13" name="Rectangle à coins arrondis 10">
            <a:extLst>
              <a:ext uri="{FF2B5EF4-FFF2-40B4-BE49-F238E27FC236}">
                <a16:creationId xmlns="" xmlns:a16="http://schemas.microsoft.com/office/drawing/2014/main" id="{FAA61696-F5E2-7118-C733-05899DA2D046}"/>
              </a:ext>
            </a:extLst>
          </p:cNvPr>
          <p:cNvSpPr/>
          <p:nvPr/>
        </p:nvSpPr>
        <p:spPr>
          <a:xfrm>
            <a:off x="8458431" y="1658238"/>
            <a:ext cx="3610222" cy="3790259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63A2A0E-FD01-A7F0-D4C3-C53456D8337E}"/>
              </a:ext>
            </a:extLst>
          </p:cNvPr>
          <p:cNvSpPr txBox="1"/>
          <p:nvPr/>
        </p:nvSpPr>
        <p:spPr>
          <a:xfrm>
            <a:off x="8748320" y="1487657"/>
            <a:ext cx="242406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5086"/>
                </a:solidFill>
                <a:latin typeface="+mj-lt"/>
              </a:rPr>
              <a:t>ADT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5086"/>
                </a:solidFill>
                <a:effectLst/>
                <a:uLnTx/>
                <a:uFillTx/>
                <a:latin typeface="+mj-lt"/>
              </a:rPr>
              <a:t> + Doc + Enza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&gt; </a:t>
            </a:r>
            <a:r>
              <a:rPr lang="en-US" sz="1200" b="1" dirty="0">
                <a:solidFill>
                  <a:prstClr val="black"/>
                </a:solidFill>
                <a:latin typeface="+mj-lt"/>
              </a:rPr>
              <a:t>ADT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+ Doc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</a:rPr>
              <a:t>ENZAMET</a:t>
            </a:r>
          </a:p>
        </p:txBody>
      </p:sp>
      <p:graphicFrame>
        <p:nvGraphicFramePr>
          <p:cNvPr id="21" name="Tableau 20">
            <a:extLst>
              <a:ext uri="{FF2B5EF4-FFF2-40B4-BE49-F238E27FC236}">
                <a16:creationId xmlns="" xmlns:a16="http://schemas.microsoft.com/office/drawing/2014/main" id="{68BA07A4-4B9C-139F-92FD-1C6012A13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259160"/>
              </p:ext>
            </p:extLst>
          </p:nvPr>
        </p:nvGraphicFramePr>
        <p:xfrm>
          <a:off x="1099703" y="4157726"/>
          <a:ext cx="3384188" cy="861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2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42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131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036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7894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183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9149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97692">
                <a:tc gridSpan="7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b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546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 smtClean="0">
                          <a:solidFill>
                            <a:srgbClr val="FF0000"/>
                          </a:solidFill>
                        </a:rPr>
                        <a:t>SOC </a:t>
                      </a:r>
                      <a:r>
                        <a:rPr lang="fr-FR" sz="800" b="0" dirty="0" err="1" smtClean="0">
                          <a:solidFill>
                            <a:srgbClr val="FF0000"/>
                          </a:solidFill>
                        </a:rPr>
                        <a:t>without</a:t>
                      </a:r>
                      <a:r>
                        <a:rPr lang="fr-FR" sz="800" b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800" b="0" dirty="0" err="1" smtClean="0">
                          <a:solidFill>
                            <a:srgbClr val="FF0000"/>
                          </a:solidFill>
                        </a:rPr>
                        <a:t>abiraterone</a:t>
                      </a:r>
                      <a:endParaRPr lang="fr-FR" sz="800" b="0" spc="-3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0" dirty="0" smtClean="0">
                          <a:solidFill>
                            <a:srgbClr val="FF0000"/>
                          </a:solidFill>
                        </a:rPr>
                        <a:t>355</a:t>
                      </a:r>
                      <a:endParaRPr lang="fr-FR" sz="700" b="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0" dirty="0" smtClean="0">
                          <a:solidFill>
                            <a:srgbClr val="FF0000"/>
                          </a:solidFill>
                        </a:rPr>
                        <a:t>329</a:t>
                      </a:r>
                      <a:endParaRPr lang="fr-FR" sz="700" b="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0" dirty="0" smtClean="0">
                          <a:solidFill>
                            <a:srgbClr val="FF0000"/>
                          </a:solidFill>
                        </a:rPr>
                        <a:t>281</a:t>
                      </a:r>
                      <a:endParaRPr lang="fr-FR" sz="700" b="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0" dirty="0" smtClean="0">
                          <a:solidFill>
                            <a:srgbClr val="FF0000"/>
                          </a:solidFill>
                        </a:rPr>
                        <a:t>172</a:t>
                      </a:r>
                      <a:endParaRPr lang="fr-FR" sz="700" b="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0" dirty="0" smtClean="0">
                          <a:solidFill>
                            <a:srgbClr val="FF0000"/>
                          </a:solidFill>
                        </a:rPr>
                        <a:t>78</a:t>
                      </a:r>
                      <a:endParaRPr lang="fr-FR" sz="700" b="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0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fr-FR" sz="700" b="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8342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 smtClean="0">
                          <a:solidFill>
                            <a:srgbClr val="0070C0"/>
                          </a:solidFill>
                        </a:rPr>
                        <a:t>SOC plus </a:t>
                      </a:r>
                      <a:r>
                        <a:rPr lang="fr-FR" sz="800" b="0" dirty="0" err="1" smtClean="0">
                          <a:solidFill>
                            <a:srgbClr val="0070C0"/>
                          </a:solidFill>
                        </a:rPr>
                        <a:t>abiraterone</a:t>
                      </a:r>
                      <a:endParaRPr lang="fr-FR" sz="800" b="0" spc="-3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0" dirty="0" smtClean="0">
                          <a:solidFill>
                            <a:srgbClr val="0070C0"/>
                          </a:solidFill>
                        </a:rPr>
                        <a:t>355</a:t>
                      </a:r>
                      <a:endParaRPr lang="fr-FR" sz="700" b="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0" dirty="0" smtClean="0">
                          <a:solidFill>
                            <a:srgbClr val="0070C0"/>
                          </a:solidFill>
                        </a:rPr>
                        <a:t>328</a:t>
                      </a:r>
                      <a:endParaRPr lang="fr-FR" sz="700" b="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0" dirty="0" smtClean="0">
                          <a:solidFill>
                            <a:srgbClr val="0070C0"/>
                          </a:solidFill>
                        </a:rPr>
                        <a:t>287</a:t>
                      </a:r>
                      <a:endParaRPr lang="fr-FR" sz="700" b="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0" dirty="0" smtClean="0">
                          <a:solidFill>
                            <a:srgbClr val="0070C0"/>
                          </a:solidFill>
                        </a:rPr>
                        <a:t>183</a:t>
                      </a:r>
                      <a:endParaRPr lang="fr-FR" sz="700" b="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0" dirty="0" smtClean="0">
                          <a:solidFill>
                            <a:srgbClr val="0070C0"/>
                          </a:solidFill>
                        </a:rPr>
                        <a:t>98</a:t>
                      </a:r>
                      <a:endParaRPr lang="fr-FR" sz="700" b="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0" dirty="0" smtClean="0">
                          <a:solidFill>
                            <a:srgbClr val="0070C0"/>
                          </a:solidFill>
                        </a:rPr>
                        <a:t>25</a:t>
                      </a:r>
                      <a:endParaRPr lang="fr-FR" sz="700" b="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DFF763E1-51A5-DDD6-9BD1-A032999ED15A}"/>
              </a:ext>
            </a:extLst>
          </p:cNvPr>
          <p:cNvSpPr txBox="1"/>
          <p:nvPr/>
        </p:nvSpPr>
        <p:spPr>
          <a:xfrm>
            <a:off x="2341177" y="3489721"/>
            <a:ext cx="220037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2D4C"/>
                </a:solidFill>
                <a:effectLst/>
                <a:uLnTx/>
                <a:uFillTx/>
                <a:latin typeface="Century Gothic" panose="020F0302020204030204"/>
                <a:cs typeface="Arial" panose="020B0604020202020204" pitchFamily="34" charset="0"/>
              </a:rPr>
              <a:t>HR, </a:t>
            </a: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D4C"/>
                </a:solidFill>
                <a:effectLst/>
                <a:uLnTx/>
                <a:uFillTx/>
                <a:latin typeface="Century Gothic" panose="020F0302020204030204"/>
                <a:cs typeface="Arial" panose="020B0604020202020204" pitchFamily="34" charset="0"/>
              </a:rPr>
              <a:t>0,75 </a:t>
            </a:r>
            <a:r>
              <a:rPr lang="fr-FR" sz="1000" b="1" dirty="0" smtClean="0">
                <a:solidFill>
                  <a:srgbClr val="002D4C"/>
                </a:solidFill>
                <a:latin typeface="Century Gothic" panose="020F0302020204030204"/>
                <a:cs typeface="Arial" panose="020B0604020202020204" pitchFamily="34" charset="0"/>
              </a:rPr>
              <a:t>(95,1%IC 0,59-0,951) </a:t>
            </a:r>
            <a:endParaRPr lang="fr-FR" sz="1000" b="1" dirty="0">
              <a:solidFill>
                <a:srgbClr val="002D4C"/>
              </a:solidFill>
              <a:latin typeface="Century Gothic" panose="020F0302020204030204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dirty="0" smtClean="0">
                <a:solidFill>
                  <a:srgbClr val="002D4C"/>
                </a:solidFill>
                <a:latin typeface="Century Gothic" panose="020F0302020204030204"/>
                <a:cs typeface="Arial" panose="020B0604020202020204" pitchFamily="34" charset="0"/>
              </a:rPr>
              <a:t> </a:t>
            </a:r>
            <a:r>
              <a:rPr lang="fr-FR" sz="1000" b="1" i="1" dirty="0">
                <a:solidFill>
                  <a:srgbClr val="002D4C"/>
                </a:solidFill>
                <a:latin typeface="Century Gothic" panose="020F0302020204030204"/>
                <a:cs typeface="Arial" panose="020B0604020202020204" pitchFamily="34" charset="0"/>
              </a:rPr>
              <a:t>p</a:t>
            </a:r>
            <a:r>
              <a:rPr lang="fr-FR" sz="1000" b="1" dirty="0">
                <a:solidFill>
                  <a:srgbClr val="002D4C"/>
                </a:solidFill>
                <a:latin typeface="Century Gothic" panose="020F0302020204030204"/>
                <a:cs typeface="Arial" panose="020B0604020202020204" pitchFamily="34" charset="0"/>
              </a:rPr>
              <a:t> =</a:t>
            </a:r>
            <a:r>
              <a:rPr lang="fr-FR" sz="1000" b="1" dirty="0" smtClean="0">
                <a:solidFill>
                  <a:srgbClr val="002D4C"/>
                </a:solidFill>
                <a:latin typeface="Century Gothic" panose="020F0302020204030204"/>
                <a:cs typeface="Arial" panose="020B0604020202020204" pitchFamily="34" charset="0"/>
              </a:rPr>
              <a:t> 0,017</a:t>
            </a:r>
            <a:endParaRPr lang="fr-FR" sz="1000" b="1" dirty="0">
              <a:solidFill>
                <a:srgbClr val="002D4C"/>
              </a:solidFill>
            </a:endParaRPr>
          </a:p>
        </p:txBody>
      </p:sp>
      <p:sp>
        <p:nvSpPr>
          <p:cNvPr id="23" name="Text Box 4">
            <a:extLst>
              <a:ext uri="{FF2B5EF4-FFF2-40B4-BE49-F238E27FC236}">
                <a16:creationId xmlns="" xmlns:a16="http://schemas.microsoft.com/office/drawing/2014/main" id="{8073D89C-E7B6-A36E-A0B8-0483645EB5D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11659" y="3027721"/>
            <a:ext cx="202089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a-DK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/>
              </a:rPr>
              <a:t>Overall survival (%)</a:t>
            </a:r>
            <a:endParaRPr lang="da-DK" sz="9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58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B8BC87FF-FD95-BB2B-A3A7-AE5A02BB91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Novembre 2023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Good reasons to use a systemic Triplet in fit men with </a:t>
            </a:r>
            <a:r>
              <a:rPr lang="en-US" dirty="0" err="1"/>
              <a:t>mCSPC</a:t>
            </a:r>
            <a:endParaRPr lang="fr-FR" dirty="0"/>
          </a:p>
        </p:txBody>
      </p:sp>
      <p:sp>
        <p:nvSpPr>
          <p:cNvPr id="8" name="Espace réservé du contenu 6">
            <a:extLst>
              <a:ext uri="{FF2B5EF4-FFF2-40B4-BE49-F238E27FC236}">
                <a16:creationId xmlns="" xmlns:a16="http://schemas.microsoft.com/office/drawing/2014/main" id="{4EA7688E-41DF-C773-C842-FDB092A3DA25}"/>
              </a:ext>
            </a:extLst>
          </p:cNvPr>
          <p:cNvSpPr txBox="1">
            <a:spLocks/>
          </p:cNvSpPr>
          <p:nvPr/>
        </p:nvSpPr>
        <p:spPr>
          <a:xfrm>
            <a:off x="2164293" y="1038335"/>
            <a:ext cx="8860623" cy="4000244"/>
          </a:xfrm>
          <a:prstGeom prst="rect">
            <a:avLst/>
          </a:prstGeom>
          <a:noFill/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7F4D"/>
              </a:buClr>
              <a:buSzPct val="80000"/>
              <a:buFont typeface="FF DIN Pro for IIC" panose="020B0804020201010104" pitchFamily="34" charset="0"/>
              <a:buChar char="●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F4D"/>
              </a:buClr>
              <a:buFont typeface="Wingdings" panose="05000000000000000000" pitchFamily="2" charset="2"/>
              <a:buChar char="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F4D"/>
              </a:buClr>
              <a:buFont typeface="Wingdings" pitchFamily="2" charset="2"/>
              <a:buChar char="§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F4D"/>
              </a:buClr>
              <a:buFont typeface="Police système Courant"/>
              <a:buChar char="⁃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marR="0" lvl="0" indent="-360363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7F4D"/>
              </a:buClr>
              <a:buSzPct val="80000"/>
              <a:buFont typeface="FF DIN Pro for IIC" panose="020B0804020201010104" pitchFamily="34" charset="0"/>
              <a:buChar char="●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Reason 1: It works!</a:t>
            </a:r>
          </a:p>
          <a:p>
            <a:pPr marL="360363" marR="0" lvl="0" indent="-360363" algn="l" defTabSz="914400" rtl="0" eaLnBrk="1" fontAlgn="auto" latinLnBrk="0" hangingPunct="1">
              <a:lnSpc>
                <a:spcPts val="2600"/>
              </a:lnSpc>
              <a:spcBef>
                <a:spcPts val="3000"/>
              </a:spcBef>
              <a:spcAft>
                <a:spcPts val="0"/>
              </a:spcAft>
              <a:buClr>
                <a:srgbClr val="FF7F4D"/>
              </a:buClr>
              <a:buSzPct val="80000"/>
              <a:buFont typeface="FF DIN Pro for IIC" panose="020B0804020201010104" pitchFamily="34" charset="0"/>
              <a:buChar char="●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Reason 2: This is not a false positive</a:t>
            </a:r>
          </a:p>
          <a:p>
            <a:pPr marL="360363" marR="0" lvl="0" indent="-360363" algn="l" defTabSz="914400" rtl="0" eaLnBrk="1" fontAlgn="auto" latinLnBrk="0" hangingPunct="1">
              <a:lnSpc>
                <a:spcPts val="2600"/>
              </a:lnSpc>
              <a:spcBef>
                <a:spcPts val="3000"/>
              </a:spcBef>
              <a:spcAft>
                <a:spcPts val="0"/>
              </a:spcAft>
              <a:buClr>
                <a:srgbClr val="FF7F4D"/>
              </a:buClr>
              <a:buSzPct val="80000"/>
              <a:buFont typeface="FF DIN Pro for IIC" panose="020B0804020201010104" pitchFamily="34" charset="0"/>
              <a:buChar char="●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Reason 3: The control arm was just standard treatment when phase 3 trials were designed and conducted</a:t>
            </a:r>
          </a:p>
        </p:txBody>
      </p:sp>
    </p:spTree>
    <p:extLst>
      <p:ext uri="{BB962C8B-B14F-4D97-AF65-F5344CB8AC3E}">
        <p14:creationId xmlns:p14="http://schemas.microsoft.com/office/powerpoint/2010/main" val="244248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B8BC87FF-FD95-BB2B-A3A7-AE5A02BB91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Novembre 2023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Good reasons to use a systemic Triplet in fit men with </a:t>
            </a:r>
            <a:r>
              <a:rPr lang="en-US" dirty="0" err="1"/>
              <a:t>mCSPC</a:t>
            </a:r>
            <a:endParaRPr lang="fr-FR" dirty="0"/>
          </a:p>
        </p:txBody>
      </p:sp>
      <p:sp>
        <p:nvSpPr>
          <p:cNvPr id="8" name="Espace réservé du contenu 6">
            <a:extLst>
              <a:ext uri="{FF2B5EF4-FFF2-40B4-BE49-F238E27FC236}">
                <a16:creationId xmlns="" xmlns:a16="http://schemas.microsoft.com/office/drawing/2014/main" id="{4EA7688E-41DF-C773-C842-FDB092A3DA25}"/>
              </a:ext>
            </a:extLst>
          </p:cNvPr>
          <p:cNvSpPr txBox="1">
            <a:spLocks/>
          </p:cNvSpPr>
          <p:nvPr/>
        </p:nvSpPr>
        <p:spPr>
          <a:xfrm>
            <a:off x="2164293" y="1038335"/>
            <a:ext cx="8860623" cy="4000244"/>
          </a:xfrm>
          <a:prstGeom prst="rect">
            <a:avLst/>
          </a:prstGeom>
          <a:noFill/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7F4D"/>
              </a:buClr>
              <a:buSzPct val="80000"/>
              <a:buFont typeface="FF DIN Pro for IIC" panose="020B0804020201010104" pitchFamily="34" charset="0"/>
              <a:buChar char="●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F4D"/>
              </a:buClr>
              <a:buFont typeface="Wingdings" panose="05000000000000000000" pitchFamily="2" charset="2"/>
              <a:buChar char="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F4D"/>
              </a:buClr>
              <a:buFont typeface="Wingdings" pitchFamily="2" charset="2"/>
              <a:buChar char="§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F4D"/>
              </a:buClr>
              <a:buFont typeface="Police système Courant"/>
              <a:buChar char="⁃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lnSpc>
                <a:spcPts val="26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Reason 1: It works!</a:t>
            </a:r>
          </a:p>
          <a:p>
            <a:pPr marL="360363" indent="-360363">
              <a:lnSpc>
                <a:spcPts val="2600"/>
              </a:lnSpc>
              <a:spcBef>
                <a:spcPts val="3000"/>
              </a:spcBef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Reason 2: This is not a false positive</a:t>
            </a:r>
          </a:p>
          <a:p>
            <a:pPr marL="360363" indent="-360363">
              <a:lnSpc>
                <a:spcPts val="2600"/>
              </a:lnSpc>
              <a:spcBef>
                <a:spcPts val="3000"/>
              </a:spcBef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Reason 3: The control arm was just standard treatment when phase 3 trials were designed and conducted</a:t>
            </a:r>
          </a:p>
          <a:p>
            <a:pPr marL="360363" indent="-360363">
              <a:lnSpc>
                <a:spcPts val="2600"/>
              </a:lnSpc>
              <a:spcBef>
                <a:spcPts val="3000"/>
              </a:spcBef>
            </a:pPr>
            <a:r>
              <a:rPr lang="en-US" sz="2400" dirty="0"/>
              <a:t>Reason 4: No available comparative data for triplet vs bi-hormonal therapy but benefit is likely</a:t>
            </a:r>
          </a:p>
        </p:txBody>
      </p:sp>
    </p:spTree>
    <p:extLst>
      <p:ext uri="{BB962C8B-B14F-4D97-AF65-F5344CB8AC3E}">
        <p14:creationId xmlns:p14="http://schemas.microsoft.com/office/powerpoint/2010/main" val="410674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FFF73BB7-9CB7-7188-C004-D1DAC0D8FF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Novembre 2023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22"/>
          </p:nvPr>
        </p:nvSpPr>
        <p:spPr>
          <a:xfrm>
            <a:off x="1188303" y="1334547"/>
            <a:ext cx="3914334" cy="2654701"/>
          </a:xfrm>
        </p:spPr>
        <p:txBody>
          <a:bodyPr/>
          <a:lstStyle/>
          <a:p>
            <a:r>
              <a:rPr lang="fr-FR" dirty="0" err="1"/>
              <a:t>Some</a:t>
            </a:r>
            <a:r>
              <a:rPr lang="fr-FR" dirty="0"/>
              <a:t> maths:</a:t>
            </a:r>
          </a:p>
          <a:p>
            <a:pPr marL="625475" indent="-355600">
              <a:spcBef>
                <a:spcPts val="1800"/>
              </a:spcBef>
              <a:buFont typeface="Audi Type" panose="020B0503040200000003" pitchFamily="34" charset="0"/>
              <a:buChar char="→"/>
            </a:pPr>
            <a:r>
              <a:rPr lang="fr-FR" b="0" dirty="0"/>
              <a:t>If ADT-ARSI = ADT-</a:t>
            </a:r>
            <a:r>
              <a:rPr lang="fr-FR" b="0" dirty="0" err="1"/>
              <a:t>Doce</a:t>
            </a:r>
            <a:r>
              <a:rPr lang="fr-FR" b="0" dirty="0"/>
              <a:t> (Small E, ASCO 2017)</a:t>
            </a:r>
          </a:p>
          <a:p>
            <a:pPr marL="625475" indent="-355600">
              <a:spcBef>
                <a:spcPts val="1800"/>
              </a:spcBef>
              <a:buFont typeface="Audi Type" panose="020B0503040200000003" pitchFamily="34" charset="0"/>
              <a:buChar char="→"/>
            </a:pPr>
            <a:r>
              <a:rPr lang="fr-FR" b="0" dirty="0"/>
              <a:t>And Triplet &gt; ADT-</a:t>
            </a:r>
            <a:r>
              <a:rPr lang="fr-FR" b="0" dirty="0" err="1"/>
              <a:t>Doce</a:t>
            </a:r>
            <a:r>
              <a:rPr lang="fr-FR" b="0" dirty="0"/>
              <a:t> (PEACE-1, ARASENS, ENZAMET)</a:t>
            </a:r>
          </a:p>
          <a:p>
            <a:pPr marL="625475" indent="-355600">
              <a:spcBef>
                <a:spcPts val="1800"/>
              </a:spcBef>
              <a:buFont typeface="Audi Type" panose="020B0503040200000003" pitchFamily="34" charset="0"/>
              <a:buChar char="→"/>
            </a:pPr>
            <a:r>
              <a:rPr lang="fr-FR" b="0" dirty="0" err="1"/>
              <a:t>Then</a:t>
            </a:r>
            <a:r>
              <a:rPr lang="fr-FR" b="0" dirty="0"/>
              <a:t> Triplet &gt; ADT-ARSI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Systemic triplet likely better than hormonal doublets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27" y="4055577"/>
            <a:ext cx="2577322" cy="17150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73"/>
          <a:stretch/>
        </p:blipFill>
        <p:spPr>
          <a:xfrm>
            <a:off x="6914651" y="3463558"/>
            <a:ext cx="2228061" cy="1956939"/>
          </a:xfrm>
          <a:prstGeom prst="rect">
            <a:avLst/>
          </a:prstGeom>
        </p:spPr>
      </p:pic>
      <p:sp>
        <p:nvSpPr>
          <p:cNvPr id="11" name="Rectangle à coins arrondis 10">
            <a:extLst>
              <a:ext uri="{FF2B5EF4-FFF2-40B4-BE49-F238E27FC236}">
                <a16:creationId xmlns="" xmlns:a16="http://schemas.microsoft.com/office/drawing/2014/main" id="{F5F14620-6DED-E95E-8917-02D1D20A4A2F}"/>
              </a:ext>
            </a:extLst>
          </p:cNvPr>
          <p:cNvSpPr/>
          <p:nvPr/>
        </p:nvSpPr>
        <p:spPr>
          <a:xfrm>
            <a:off x="5187916" y="767528"/>
            <a:ext cx="6424489" cy="2643706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à coins arrondis 10">
            <a:extLst>
              <a:ext uri="{FF2B5EF4-FFF2-40B4-BE49-F238E27FC236}">
                <a16:creationId xmlns="" xmlns:a16="http://schemas.microsoft.com/office/drawing/2014/main" id="{7408882E-DE9A-FF8E-B99E-208B55A47337}"/>
              </a:ext>
            </a:extLst>
          </p:cNvPr>
          <p:cNvSpPr/>
          <p:nvPr/>
        </p:nvSpPr>
        <p:spPr>
          <a:xfrm>
            <a:off x="6564053" y="3632886"/>
            <a:ext cx="2917698" cy="2361412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DFF763E1-51A5-DDD6-9BD1-A032999ED15A}"/>
              </a:ext>
            </a:extLst>
          </p:cNvPr>
          <p:cNvSpPr txBox="1"/>
          <p:nvPr/>
        </p:nvSpPr>
        <p:spPr>
          <a:xfrm>
            <a:off x="8442570" y="1213332"/>
            <a:ext cx="1961819" cy="538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F0302020204030204"/>
                <a:cs typeface="Arial" panose="020B0604020202020204" pitchFamily="34" charset="0"/>
              </a:rPr>
              <a:t>Docetaxel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 panose="020F0302020204030204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 err="1">
                <a:solidFill>
                  <a:srgbClr val="990000"/>
                </a:solidFill>
                <a:latin typeface="Century Gothic" panose="020F0302020204030204"/>
                <a:cs typeface="Arial" panose="020B0604020202020204" pitchFamily="34" charset="0"/>
              </a:rPr>
              <a:t>Abiraterone</a:t>
            </a:r>
            <a:endParaRPr lang="fr-FR" sz="1200" b="1" dirty="0">
              <a:solidFill>
                <a:srgbClr val="990000"/>
              </a:solidFill>
            </a:endParaRPr>
          </a:p>
        </p:txBody>
      </p:sp>
      <p:graphicFrame>
        <p:nvGraphicFramePr>
          <p:cNvPr id="15" name="Tableau 14">
            <a:extLst>
              <a:ext uri="{FF2B5EF4-FFF2-40B4-BE49-F238E27FC236}">
                <a16:creationId xmlns="" xmlns:a16="http://schemas.microsoft.com/office/drawing/2014/main" id="{68BA07A4-4B9C-139F-92FD-1C6012A13AD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36259" y="5385271"/>
          <a:ext cx="2165613" cy="507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2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557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370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0928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659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451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1954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rgbClr val="FF0000"/>
                          </a:solidFill>
                        </a:rPr>
                        <a:t>355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rgbClr val="FF0000"/>
                          </a:solidFill>
                        </a:rPr>
                        <a:t>329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rgbClr val="FF0000"/>
                          </a:solidFill>
                        </a:rPr>
                        <a:t>281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rgbClr val="FF0000"/>
                          </a:solidFill>
                        </a:rPr>
                        <a:t>172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rgbClr val="FF0000"/>
                          </a:solidFill>
                        </a:rPr>
                        <a:t>78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834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rgbClr val="0070C0"/>
                          </a:solidFill>
                        </a:rPr>
                        <a:t>355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rgbClr val="0070C0"/>
                          </a:solidFill>
                        </a:rPr>
                        <a:t>328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rgbClr val="0070C0"/>
                          </a:solidFill>
                        </a:rPr>
                        <a:t>287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rgbClr val="0070C0"/>
                          </a:solidFill>
                        </a:rPr>
                        <a:t>183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rgbClr val="0070C0"/>
                          </a:solidFill>
                        </a:rPr>
                        <a:t>98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rgbClr val="0070C0"/>
                          </a:solidFill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DFF763E1-51A5-DDD6-9BD1-A032999ED15A}"/>
              </a:ext>
            </a:extLst>
          </p:cNvPr>
          <p:cNvSpPr txBox="1"/>
          <p:nvPr/>
        </p:nvSpPr>
        <p:spPr>
          <a:xfrm>
            <a:off x="7123493" y="4856963"/>
            <a:ext cx="2235876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2D4C"/>
                </a:solidFill>
                <a:effectLst/>
                <a:uLnTx/>
                <a:uFillTx/>
                <a:latin typeface="Century Gothic" panose="020F0302020204030204"/>
                <a:cs typeface="Arial" panose="020B0604020202020204" pitchFamily="34" charset="0"/>
              </a:rPr>
              <a:t>HR, 0,75 </a:t>
            </a:r>
            <a:r>
              <a:rPr lang="fr-FR" sz="800" b="1" dirty="0">
                <a:solidFill>
                  <a:srgbClr val="002D4C"/>
                </a:solidFill>
                <a:latin typeface="Century Gothic" panose="020F0302020204030204"/>
                <a:cs typeface="Arial" panose="020B0604020202020204" pitchFamily="34" charset="0"/>
              </a:rPr>
              <a:t>(95,1%IC 0,59-0,951) ; </a:t>
            </a:r>
            <a:r>
              <a:rPr lang="fr-FR" sz="800" b="1" i="1" dirty="0">
                <a:solidFill>
                  <a:srgbClr val="002D4C"/>
                </a:solidFill>
                <a:latin typeface="Century Gothic" panose="020F0302020204030204"/>
                <a:cs typeface="Arial" panose="020B0604020202020204" pitchFamily="34" charset="0"/>
              </a:rPr>
              <a:t>p</a:t>
            </a:r>
            <a:r>
              <a:rPr lang="fr-FR" sz="800" b="1" dirty="0">
                <a:solidFill>
                  <a:srgbClr val="002D4C"/>
                </a:solidFill>
                <a:latin typeface="Century Gothic" panose="020F0302020204030204"/>
                <a:cs typeface="Arial" panose="020B0604020202020204" pitchFamily="34" charset="0"/>
              </a:rPr>
              <a:t> = 0,017</a:t>
            </a:r>
            <a:endParaRPr lang="fr-FR" sz="800" b="1" dirty="0">
              <a:solidFill>
                <a:srgbClr val="002D4C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B4EC5B2D-63BD-FA69-606A-32F20A4153EA}"/>
              </a:ext>
            </a:extLst>
          </p:cNvPr>
          <p:cNvSpPr txBox="1"/>
          <p:nvPr/>
        </p:nvSpPr>
        <p:spPr>
          <a:xfrm>
            <a:off x="6728811" y="3521107"/>
            <a:ext cx="2192768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spcAft>
                <a:spcPts val="400"/>
              </a:spcAft>
              <a:defRPr/>
            </a:pPr>
            <a:r>
              <a:rPr lang="fr-FR" sz="1050" b="1" dirty="0">
                <a:solidFill>
                  <a:srgbClr val="737078"/>
                </a:solidFill>
                <a:latin typeface="+mj-lt"/>
                <a:cs typeface="Arial Narrow" panose="020B0604020202020204" pitchFamily="34" charset="0"/>
              </a:rPr>
              <a:t>ADT </a:t>
            </a:r>
            <a:r>
              <a:rPr lang="fr-FR" sz="1050" b="1" dirty="0" err="1">
                <a:solidFill>
                  <a:srgbClr val="737078"/>
                </a:solidFill>
                <a:latin typeface="+mj-lt"/>
                <a:cs typeface="Arial Narrow" panose="020B0604020202020204" pitchFamily="34" charset="0"/>
              </a:rPr>
              <a:t>with</a:t>
            </a:r>
            <a:r>
              <a:rPr lang="fr-FR" sz="1050" b="1" dirty="0">
                <a:solidFill>
                  <a:srgbClr val="737078"/>
                </a:solidFill>
                <a:latin typeface="+mj-lt"/>
                <a:cs typeface="Arial Narrow" panose="020B0604020202020204" pitchFamily="34" charset="0"/>
              </a:rPr>
              <a:t> </a:t>
            </a:r>
            <a:r>
              <a:rPr lang="fr-FR" sz="1050" b="1" dirty="0" err="1">
                <a:solidFill>
                  <a:srgbClr val="737078"/>
                </a:solidFill>
                <a:latin typeface="+mj-lt"/>
                <a:cs typeface="Arial Narrow" panose="020B0604020202020204" pitchFamily="34" charset="0"/>
              </a:rPr>
              <a:t>docetaxel</a:t>
            </a:r>
            <a:r>
              <a:rPr lang="fr-FR" sz="1050" b="1" dirty="0">
                <a:solidFill>
                  <a:srgbClr val="737078"/>
                </a:solidFill>
                <a:latin typeface="+mj-lt"/>
                <a:cs typeface="Arial Narrow" panose="020B0604020202020204" pitchFamily="34" charset="0"/>
              </a:rPr>
              <a:t> population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DFF763E1-51A5-DDD6-9BD1-A032999ED15A}"/>
              </a:ext>
            </a:extLst>
          </p:cNvPr>
          <p:cNvSpPr txBox="1"/>
          <p:nvPr/>
        </p:nvSpPr>
        <p:spPr>
          <a:xfrm>
            <a:off x="5784759" y="2411939"/>
            <a:ext cx="1961819" cy="500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304BA1"/>
                </a:solidFill>
                <a:effectLst/>
                <a:uLnTx/>
                <a:uFillTx/>
                <a:latin typeface="Century Gothic" panose="020F0302020204030204"/>
                <a:cs typeface="Arial" panose="020B0604020202020204" pitchFamily="34" charset="0"/>
              </a:rPr>
              <a:t>ADT </a:t>
            </a: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304BA1"/>
                </a:solidFill>
                <a:effectLst/>
                <a:uLnTx/>
                <a:uFillTx/>
                <a:latin typeface="Century Gothic" panose="020F0302020204030204"/>
                <a:cs typeface="Arial" panose="020B0604020202020204" pitchFamily="34" charset="0"/>
              </a:rPr>
              <a:t>Alone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304BA1"/>
                </a:solidFill>
                <a:effectLst/>
                <a:uLnTx/>
                <a:uFillTx/>
                <a:latin typeface="Century Gothic" panose="020F0302020204030204"/>
                <a:cs typeface="Arial" panose="020B0604020202020204" pitchFamily="34" charset="0"/>
              </a:rPr>
              <a:t> (CHAARTED)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rgbClr val="9898A2"/>
                </a:solidFill>
                <a:latin typeface="Century Gothic" panose="020F0302020204030204"/>
                <a:cs typeface="Arial" panose="020B0604020202020204" pitchFamily="34" charset="0"/>
              </a:rPr>
              <a:t>ADT </a:t>
            </a:r>
            <a:r>
              <a:rPr lang="fr-FR" sz="1200" b="1" dirty="0" err="1">
                <a:solidFill>
                  <a:srgbClr val="9898A2"/>
                </a:solidFill>
                <a:latin typeface="Century Gothic" panose="020F0302020204030204"/>
                <a:cs typeface="Arial" panose="020B0604020202020204" pitchFamily="34" charset="0"/>
              </a:rPr>
              <a:t>Alone</a:t>
            </a:r>
            <a:r>
              <a:rPr lang="fr-FR" sz="1200" b="1" dirty="0">
                <a:solidFill>
                  <a:srgbClr val="9898A2"/>
                </a:solidFill>
                <a:latin typeface="Century Gothic" panose="020F0302020204030204"/>
                <a:cs typeface="Arial" panose="020B0604020202020204" pitchFamily="34" charset="0"/>
              </a:rPr>
              <a:t> (LATITUDE)</a:t>
            </a:r>
            <a:endParaRPr lang="fr-FR" sz="1200" b="1" dirty="0">
              <a:solidFill>
                <a:srgbClr val="9898A2"/>
              </a:solidFill>
            </a:endParaRPr>
          </a:p>
        </p:txBody>
      </p:sp>
      <p:sp>
        <p:nvSpPr>
          <p:cNvPr id="19" name="Forme libre : forme 18">
            <a:extLst>
              <a:ext uri="{FF2B5EF4-FFF2-40B4-BE49-F238E27FC236}">
                <a16:creationId xmlns="" xmlns:a16="http://schemas.microsoft.com/office/drawing/2014/main" id="{477953C7-37F0-CAED-3BF7-ACD69FC03A87}"/>
              </a:ext>
            </a:extLst>
          </p:cNvPr>
          <p:cNvSpPr/>
          <p:nvPr/>
        </p:nvSpPr>
        <p:spPr>
          <a:xfrm>
            <a:off x="6186055" y="1198418"/>
            <a:ext cx="1877290" cy="1129146"/>
          </a:xfrm>
          <a:custGeom>
            <a:avLst/>
            <a:gdLst>
              <a:gd name="connsiteX0" fmla="*/ 1877290 w 1877290"/>
              <a:gd name="connsiteY0" fmla="*/ 1129146 h 1129146"/>
              <a:gd name="connsiteX1" fmla="*/ 1655618 w 1877290"/>
              <a:gd name="connsiteY1" fmla="*/ 1108364 h 1129146"/>
              <a:gd name="connsiteX2" fmla="*/ 1662545 w 1877290"/>
              <a:gd name="connsiteY2" fmla="*/ 1066800 h 1129146"/>
              <a:gd name="connsiteX3" fmla="*/ 1641763 w 1877290"/>
              <a:gd name="connsiteY3" fmla="*/ 1073727 h 1129146"/>
              <a:gd name="connsiteX4" fmla="*/ 1614054 w 1877290"/>
              <a:gd name="connsiteY4" fmla="*/ 1018309 h 1129146"/>
              <a:gd name="connsiteX5" fmla="*/ 1489363 w 1877290"/>
              <a:gd name="connsiteY5" fmla="*/ 969818 h 1129146"/>
              <a:gd name="connsiteX6" fmla="*/ 1399309 w 1877290"/>
              <a:gd name="connsiteY6" fmla="*/ 928255 h 1129146"/>
              <a:gd name="connsiteX7" fmla="*/ 1343890 w 1877290"/>
              <a:gd name="connsiteY7" fmla="*/ 824346 h 1129146"/>
              <a:gd name="connsiteX8" fmla="*/ 1212272 w 1877290"/>
              <a:gd name="connsiteY8" fmla="*/ 734291 h 1129146"/>
              <a:gd name="connsiteX9" fmla="*/ 609600 w 1877290"/>
              <a:gd name="connsiteY9" fmla="*/ 394855 h 1129146"/>
              <a:gd name="connsiteX10" fmla="*/ 436418 w 1877290"/>
              <a:gd name="connsiteY10" fmla="*/ 277091 h 1129146"/>
              <a:gd name="connsiteX11" fmla="*/ 332509 w 1877290"/>
              <a:gd name="connsiteY11" fmla="*/ 138546 h 1129146"/>
              <a:gd name="connsiteX12" fmla="*/ 207818 w 1877290"/>
              <a:gd name="connsiteY12" fmla="*/ 103909 h 1129146"/>
              <a:gd name="connsiteX13" fmla="*/ 34636 w 1877290"/>
              <a:gd name="connsiteY13" fmla="*/ 13855 h 1129146"/>
              <a:gd name="connsiteX14" fmla="*/ 0 w 1877290"/>
              <a:gd name="connsiteY14" fmla="*/ 0 h 112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77290" h="1129146">
                <a:moveTo>
                  <a:pt x="1877290" y="1129146"/>
                </a:moveTo>
                <a:lnTo>
                  <a:pt x="1655618" y="1108364"/>
                </a:lnTo>
                <a:lnTo>
                  <a:pt x="1662545" y="1066800"/>
                </a:lnTo>
                <a:lnTo>
                  <a:pt x="1641763" y="1073727"/>
                </a:lnTo>
                <a:lnTo>
                  <a:pt x="1614054" y="1018309"/>
                </a:lnTo>
                <a:lnTo>
                  <a:pt x="1489363" y="969818"/>
                </a:lnTo>
                <a:lnTo>
                  <a:pt x="1399309" y="928255"/>
                </a:lnTo>
                <a:lnTo>
                  <a:pt x="1343890" y="824346"/>
                </a:lnTo>
                <a:lnTo>
                  <a:pt x="1212272" y="734291"/>
                </a:lnTo>
                <a:lnTo>
                  <a:pt x="609600" y="394855"/>
                </a:lnTo>
                <a:lnTo>
                  <a:pt x="436418" y="277091"/>
                </a:lnTo>
                <a:lnTo>
                  <a:pt x="332509" y="138546"/>
                </a:lnTo>
                <a:lnTo>
                  <a:pt x="207818" y="103909"/>
                </a:lnTo>
                <a:lnTo>
                  <a:pt x="34636" y="13855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0" name="Graphique 19">
            <a:extLst>
              <a:ext uri="{FF2B5EF4-FFF2-40B4-BE49-F238E27FC236}">
                <a16:creationId xmlns="" xmlns:a16="http://schemas.microsoft.com/office/drawing/2014/main" id="{21BA829F-570D-A125-D267-4F8AEDB51D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1353415"/>
              </p:ext>
            </p:extLst>
          </p:nvPr>
        </p:nvGraphicFramePr>
        <p:xfrm>
          <a:off x="5237019" y="863702"/>
          <a:ext cx="6211272" cy="2531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1" name="Connecteur droit avec flèche 20"/>
          <p:cNvCxnSpPr/>
          <p:nvPr/>
        </p:nvCxnSpPr>
        <p:spPr>
          <a:xfrm flipH="1">
            <a:off x="7825946" y="1449859"/>
            <a:ext cx="616624" cy="302082"/>
          </a:xfrm>
          <a:prstGeom prst="straightConnector1">
            <a:avLst/>
          </a:prstGeom>
          <a:ln w="19050">
            <a:solidFill>
              <a:srgbClr val="002D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07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B8BC87FF-FD95-BB2B-A3A7-AE5A02BB91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Novembre 2023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Good reasons to use a systemic Triplet in fit men with </a:t>
            </a:r>
            <a:r>
              <a:rPr lang="en-US" dirty="0" err="1"/>
              <a:t>mCSPC</a:t>
            </a:r>
            <a:endParaRPr lang="fr-FR" dirty="0"/>
          </a:p>
        </p:txBody>
      </p:sp>
      <p:sp>
        <p:nvSpPr>
          <p:cNvPr id="8" name="Espace réservé du contenu 6">
            <a:extLst>
              <a:ext uri="{FF2B5EF4-FFF2-40B4-BE49-F238E27FC236}">
                <a16:creationId xmlns="" xmlns:a16="http://schemas.microsoft.com/office/drawing/2014/main" id="{4EA7688E-41DF-C773-C842-FDB092A3DA25}"/>
              </a:ext>
            </a:extLst>
          </p:cNvPr>
          <p:cNvSpPr txBox="1">
            <a:spLocks/>
          </p:cNvSpPr>
          <p:nvPr/>
        </p:nvSpPr>
        <p:spPr>
          <a:xfrm>
            <a:off x="2107143" y="1038445"/>
            <a:ext cx="8860623" cy="4000244"/>
          </a:xfrm>
          <a:prstGeom prst="rect">
            <a:avLst/>
          </a:prstGeom>
          <a:noFill/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7F4D"/>
              </a:buClr>
              <a:buSzPct val="80000"/>
              <a:buFont typeface="FF DIN Pro for IIC" panose="020B0804020201010104" pitchFamily="34" charset="0"/>
              <a:buChar char="●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F4D"/>
              </a:buClr>
              <a:buFont typeface="Wingdings" panose="05000000000000000000" pitchFamily="2" charset="2"/>
              <a:buChar char="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F4D"/>
              </a:buClr>
              <a:buFont typeface="Wingdings" pitchFamily="2" charset="2"/>
              <a:buChar char="§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F4D"/>
              </a:buClr>
              <a:buFont typeface="Police système Courant"/>
              <a:buChar char="⁃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lnSpc>
                <a:spcPts val="26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Reason 1: It works!</a:t>
            </a:r>
          </a:p>
          <a:p>
            <a:pPr marL="360363" indent="-360363">
              <a:lnSpc>
                <a:spcPts val="2600"/>
              </a:lnSpc>
              <a:spcBef>
                <a:spcPts val="3000"/>
              </a:spcBef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Reason 2: This is not a false positive</a:t>
            </a:r>
          </a:p>
          <a:p>
            <a:pPr marL="360363" indent="-360363">
              <a:lnSpc>
                <a:spcPts val="2600"/>
              </a:lnSpc>
              <a:spcBef>
                <a:spcPts val="3000"/>
              </a:spcBef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Reason 3: The control arm was just standard treatment when phase 3 trials were designed and conducted</a:t>
            </a:r>
          </a:p>
          <a:p>
            <a:pPr marL="360363" indent="-360363">
              <a:lnSpc>
                <a:spcPts val="2600"/>
              </a:lnSpc>
              <a:spcBef>
                <a:spcPts val="3000"/>
              </a:spcBef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Reason 4: No available comparative data for triplet vs bi-hormonal therapy but benefit is likely</a:t>
            </a:r>
          </a:p>
          <a:p>
            <a:pPr marL="360363" indent="-360363">
              <a:lnSpc>
                <a:spcPts val="2600"/>
              </a:lnSpc>
              <a:spcBef>
                <a:spcPts val="3000"/>
              </a:spcBef>
            </a:pPr>
            <a:r>
              <a:rPr lang="en-US" sz="2400" dirty="0"/>
              <a:t>Reason 5: The biological rationale is strong</a:t>
            </a:r>
          </a:p>
        </p:txBody>
      </p:sp>
    </p:spTree>
    <p:extLst>
      <p:ext uri="{BB962C8B-B14F-4D97-AF65-F5344CB8AC3E}">
        <p14:creationId xmlns:p14="http://schemas.microsoft.com/office/powerpoint/2010/main" val="264647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Espace réservé pour une image  21">
            <a:extLst>
              <a:ext uri="{FF2B5EF4-FFF2-40B4-BE49-F238E27FC236}">
                <a16:creationId xmlns:a16="http://schemas.microsoft.com/office/drawing/2014/main" xmlns="" id="{A2647A1C-0F69-4BA9-6783-82F22874F2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088" b="16088"/>
          <a:stretch/>
        </p:blipFill>
        <p:spPr>
          <a:xfrm>
            <a:off x="0" y="2095094"/>
            <a:ext cx="12192000" cy="1813403"/>
          </a:xfrm>
          <a:prstGeom prst="rect">
            <a:avLst/>
          </a:prstGeom>
          <a:solidFill>
            <a:srgbClr val="005087"/>
          </a:solidFill>
        </p:spPr>
      </p:pic>
      <p:grpSp>
        <p:nvGrpSpPr>
          <p:cNvPr id="14" name="Groupe 13"/>
          <p:cNvGrpSpPr/>
          <p:nvPr/>
        </p:nvGrpSpPr>
        <p:grpSpPr>
          <a:xfrm>
            <a:off x="0" y="3307605"/>
            <a:ext cx="5750011" cy="600892"/>
            <a:chOff x="0" y="3307605"/>
            <a:chExt cx="5750011" cy="600892"/>
          </a:xfrm>
        </p:grpSpPr>
        <p:sp>
          <p:nvSpPr>
            <p:cNvPr id="15" name="Rectangle 14"/>
            <p:cNvSpPr/>
            <p:nvPr/>
          </p:nvSpPr>
          <p:spPr>
            <a:xfrm>
              <a:off x="0" y="3307605"/>
              <a:ext cx="5750011" cy="600892"/>
            </a:xfrm>
            <a:prstGeom prst="rect">
              <a:avLst/>
            </a:prstGeom>
            <a:solidFill>
              <a:srgbClr val="00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i="1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Avec le soutien institutionnel du laboratoire   </a:t>
              </a:r>
              <a:endParaRPr lang="fr-FR" sz="1200" i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9188" y="3335029"/>
              <a:ext cx="508698" cy="508698"/>
            </a:xfrm>
            <a:prstGeom prst="rect">
              <a:avLst/>
            </a:prstGeom>
          </p:spPr>
        </p:pic>
      </p:grpSp>
      <p:sp>
        <p:nvSpPr>
          <p:cNvPr id="5" name="Espace réservé du texte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Pr Karim FIZAZI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sz="2000" dirty="0">
                <a:latin typeface="Gordita Light" pitchFamily="2" charset="77"/>
                <a:cs typeface="Gordita Light" pitchFamily="2" charset="77"/>
              </a:rPr>
              <a:t>Gustave Roussy Cancer Campus </a:t>
            </a:r>
          </a:p>
          <a:p>
            <a:r>
              <a:rPr lang="fr-FR" sz="2000" dirty="0">
                <a:latin typeface="Gordita Light" pitchFamily="2" charset="77"/>
                <a:cs typeface="Gordita Light" pitchFamily="2" charset="77"/>
              </a:rPr>
              <a:t>Villejuif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sz="105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Gordita" pitchFamily="2" charset="77"/>
              </a:rPr>
              <a:t>Novembre </a:t>
            </a:r>
            <a:r>
              <a:rPr lang="fr-FR" sz="1050" b="1" dirty="0">
                <a:solidFill>
                  <a:schemeClr val="bg1"/>
                </a:solidFill>
                <a:latin typeface="Century Gothic" panose="020B0502020202020204" pitchFamily="34" charset="0"/>
                <a:cs typeface="Gordita" pitchFamily="2" charset="77"/>
              </a:rPr>
              <a:t>2023</a:t>
            </a:r>
            <a:endParaRPr lang="fr-FR" dirty="0"/>
          </a:p>
        </p:txBody>
      </p:sp>
      <p:sp>
        <p:nvSpPr>
          <p:cNvPr id="32" name="Espace réservé du texte 13">
            <a:extLst>
              <a:ext uri="{FF2B5EF4-FFF2-40B4-BE49-F238E27FC236}">
                <a16:creationId xmlns:a16="http://schemas.microsoft.com/office/drawing/2014/main" xmlns="" id="{5B749A28-2BCC-E1AB-D9AF-C7BB6A39131F}"/>
              </a:ext>
            </a:extLst>
          </p:cNvPr>
          <p:cNvSpPr txBox="1">
            <a:spLocks/>
          </p:cNvSpPr>
          <p:nvPr/>
        </p:nvSpPr>
        <p:spPr>
          <a:xfrm>
            <a:off x="3042458" y="889462"/>
            <a:ext cx="9088601" cy="112695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800" dirty="0">
              <a:solidFill>
                <a:srgbClr val="002D4C"/>
              </a:solidFill>
            </a:endParaRP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xmlns="" id="{D21202F4-AAB7-3C57-8FF6-EA3BCB92B4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4690" y="3912495"/>
            <a:ext cx="11942619" cy="553891"/>
          </a:xfrm>
        </p:spPr>
        <p:txBody>
          <a:bodyPr/>
          <a:lstStyle/>
          <a:p>
            <a:pPr algn="ctr"/>
            <a:r>
              <a:rPr lang="fr-FR" sz="2800" dirty="0" err="1"/>
              <a:t>Treatment</a:t>
            </a:r>
            <a:r>
              <a:rPr lang="fr-FR" sz="2800" dirty="0"/>
              <a:t> intensification in M1 Prostate </a:t>
            </a:r>
            <a:r>
              <a:rPr lang="fr-FR" sz="2800" dirty="0" smtClean="0"/>
              <a:t>Cancer</a:t>
            </a:r>
            <a:endParaRPr lang="fr-FR" sz="2800" dirty="0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xmlns="" id="{9A404A9B-80B4-D76B-34F6-CD62DBD6D0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2458" y="889462"/>
            <a:ext cx="9088601" cy="1126957"/>
          </a:xfrm>
        </p:spPr>
        <p:txBody>
          <a:bodyPr anchor="ctr"/>
          <a:lstStyle/>
          <a:p>
            <a:r>
              <a:rPr lang="fr-FR" sz="2800" i="1" dirty="0" smtClean="0"/>
              <a:t>Cancer </a:t>
            </a:r>
            <a:r>
              <a:rPr lang="fr-FR" sz="2800" i="1" dirty="0"/>
              <a:t>de la prostate métastatique </a:t>
            </a:r>
            <a:endParaRPr lang="fr-FR" sz="2800" i="1" dirty="0" smtClean="0"/>
          </a:p>
          <a:p>
            <a:r>
              <a:rPr lang="fr-FR" sz="2800" i="1" smtClean="0"/>
              <a:t>Pour </a:t>
            </a:r>
            <a:r>
              <a:rPr lang="fr-FR" sz="2800" i="1" dirty="0"/>
              <a:t>ou contre </a:t>
            </a:r>
            <a:r>
              <a:rPr lang="fr-FR" sz="2800" i="1" dirty="0" smtClean="0"/>
              <a:t>le </a:t>
            </a:r>
            <a:r>
              <a:rPr lang="fr-FR" sz="2800" i="1" dirty="0"/>
              <a:t>triplet pour tous les patients ? </a:t>
            </a:r>
            <a:endParaRPr lang="fr-FR" sz="2800" dirty="0">
              <a:solidFill>
                <a:srgbClr val="002D4C"/>
              </a:solidFill>
            </a:endParaRPr>
          </a:p>
        </p:txBody>
      </p:sp>
      <p:pic>
        <p:nvPicPr>
          <p:cNvPr id="12" name="Picture 6" descr="Logo gustave rouss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744" y="5667232"/>
            <a:ext cx="1108959" cy="70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Entree Sud-P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" y="5339149"/>
            <a:ext cx="2473367" cy="10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Espace réservé pour une image  1"/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2992" y="4874485"/>
            <a:ext cx="1152525" cy="1152525"/>
          </a:xfrm>
        </p:spPr>
      </p:pic>
    </p:spTree>
    <p:extLst>
      <p:ext uri="{BB962C8B-B14F-4D97-AF65-F5344CB8AC3E}">
        <p14:creationId xmlns:p14="http://schemas.microsoft.com/office/powerpoint/2010/main" val="2980864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6F5640CB-004F-CEB2-0E4A-1AACE96947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Novembre 2023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22"/>
          </p:nvPr>
        </p:nvSpPr>
        <p:spPr>
          <a:xfrm>
            <a:off x="1624182" y="1287168"/>
            <a:ext cx="9678003" cy="32232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Both ARPI and </a:t>
            </a:r>
            <a:r>
              <a:rPr lang="en-US" sz="2000" dirty="0" err="1"/>
              <a:t>Taxanes</a:t>
            </a:r>
            <a:r>
              <a:rPr lang="en-US" sz="2000" dirty="0"/>
              <a:t> active after one has failed:</a:t>
            </a:r>
          </a:p>
          <a:p>
            <a:pPr marL="625475" indent="-355600">
              <a:lnSpc>
                <a:spcPts val="2000"/>
              </a:lnSpc>
              <a:spcBef>
                <a:spcPts val="600"/>
              </a:spcBef>
              <a:buFont typeface="Audi Type" panose="020B0503040200000003" pitchFamily="34" charset="0"/>
              <a:buChar char="→"/>
            </a:pPr>
            <a:r>
              <a:rPr lang="en-US" sz="2000" b="0" dirty="0"/>
              <a:t>COU 301/AFFIRM (ARPI post-</a:t>
            </a:r>
            <a:r>
              <a:rPr lang="en-US" sz="2000" b="0" dirty="0" err="1"/>
              <a:t>taxane</a:t>
            </a:r>
            <a:r>
              <a:rPr lang="en-US" sz="2000" b="0" dirty="0"/>
              <a:t>)</a:t>
            </a:r>
          </a:p>
          <a:p>
            <a:pPr marL="625475" indent="-355600">
              <a:lnSpc>
                <a:spcPts val="2000"/>
              </a:lnSpc>
              <a:spcBef>
                <a:spcPts val="600"/>
              </a:spcBef>
              <a:buFont typeface="Audi Type" panose="020B0503040200000003" pitchFamily="34" charset="0"/>
              <a:buChar char="→"/>
            </a:pPr>
            <a:r>
              <a:rPr lang="en-US" sz="2000" b="0" dirty="0"/>
              <a:t>CARD (</a:t>
            </a:r>
            <a:r>
              <a:rPr lang="en-US" sz="2000" b="0" dirty="0" err="1"/>
              <a:t>Taxane</a:t>
            </a:r>
            <a:r>
              <a:rPr lang="en-US" sz="2000" b="0" dirty="0"/>
              <a:t> post-ARPI)</a:t>
            </a:r>
          </a:p>
          <a:p>
            <a:pPr>
              <a:lnSpc>
                <a:spcPts val="2200"/>
              </a:lnSpc>
              <a:spcBef>
                <a:spcPts val="3000"/>
              </a:spcBef>
            </a:pPr>
            <a:r>
              <a:rPr lang="en-US" sz="2000" dirty="0"/>
              <a:t>Poly-therapy needed to target heterogeneity (some cells are resistant</a:t>
            </a:r>
            <a:br>
              <a:rPr lang="en-US" sz="2000" dirty="0"/>
            </a:br>
            <a:r>
              <a:rPr lang="en-US" sz="2000" dirty="0"/>
              <a:t>to AR targeting, some others are resistant to </a:t>
            </a:r>
            <a:r>
              <a:rPr lang="en-US" sz="2000" dirty="0" err="1"/>
              <a:t>taxane</a:t>
            </a:r>
            <a:r>
              <a:rPr lang="en-US" sz="2000" dirty="0"/>
              <a:t>)</a:t>
            </a:r>
          </a:p>
          <a:p>
            <a:pPr>
              <a:lnSpc>
                <a:spcPts val="2200"/>
              </a:lnSpc>
              <a:spcBef>
                <a:spcPts val="3000"/>
              </a:spcBef>
            </a:pPr>
            <a:r>
              <a:rPr lang="en-US" sz="2000" dirty="0"/>
              <a:t>Until we have a biomarker to tease out AR/</a:t>
            </a:r>
            <a:r>
              <a:rPr lang="en-US" sz="2000" dirty="0" err="1"/>
              <a:t>taxane</a:t>
            </a:r>
            <a:r>
              <a:rPr lang="en-US" sz="2000" dirty="0"/>
              <a:t> sensitivity, combination is required!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Systemic Triplet: A robust rationale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364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B8BC87FF-FD95-BB2B-A3A7-AE5A02BB91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Novembre 2023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Good reasons to use a systemic Triplet in fit men with </a:t>
            </a:r>
            <a:r>
              <a:rPr lang="en-US" dirty="0" err="1"/>
              <a:t>mCSPC</a:t>
            </a:r>
            <a:endParaRPr lang="fr-FR" dirty="0"/>
          </a:p>
        </p:txBody>
      </p:sp>
      <p:sp>
        <p:nvSpPr>
          <p:cNvPr id="8" name="Espace réservé du contenu 6">
            <a:extLst>
              <a:ext uri="{FF2B5EF4-FFF2-40B4-BE49-F238E27FC236}">
                <a16:creationId xmlns="" xmlns:a16="http://schemas.microsoft.com/office/drawing/2014/main" id="{4EA7688E-41DF-C773-C842-FDB092A3DA25}"/>
              </a:ext>
            </a:extLst>
          </p:cNvPr>
          <p:cNvSpPr txBox="1">
            <a:spLocks/>
          </p:cNvSpPr>
          <p:nvPr/>
        </p:nvSpPr>
        <p:spPr>
          <a:xfrm>
            <a:off x="2164293" y="1038335"/>
            <a:ext cx="8860623" cy="4000244"/>
          </a:xfrm>
          <a:prstGeom prst="rect">
            <a:avLst/>
          </a:prstGeom>
          <a:noFill/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7F4D"/>
              </a:buClr>
              <a:buSzPct val="80000"/>
              <a:buFont typeface="FF DIN Pro for IIC" panose="020B0804020201010104" pitchFamily="34" charset="0"/>
              <a:buChar char="●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F4D"/>
              </a:buClr>
              <a:buFont typeface="Wingdings" panose="05000000000000000000" pitchFamily="2" charset="2"/>
              <a:buChar char="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F4D"/>
              </a:buClr>
              <a:buFont typeface="Wingdings" pitchFamily="2" charset="2"/>
              <a:buChar char="§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F4D"/>
              </a:buClr>
              <a:buFont typeface="Police système Courant"/>
              <a:buChar char="⁃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lnSpc>
                <a:spcPts val="26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Reason 1: It works!</a:t>
            </a:r>
          </a:p>
          <a:p>
            <a:pPr marL="360363" indent="-360363">
              <a:lnSpc>
                <a:spcPts val="2600"/>
              </a:lnSpc>
              <a:spcBef>
                <a:spcPts val="3000"/>
              </a:spcBef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Reason 2: This is not a false positive</a:t>
            </a:r>
          </a:p>
          <a:p>
            <a:pPr marL="360363" indent="-360363">
              <a:lnSpc>
                <a:spcPts val="2600"/>
              </a:lnSpc>
              <a:spcBef>
                <a:spcPts val="3000"/>
              </a:spcBef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Reason 3: The control arm was just standard treatment when phase 3 trials were designed and conducted</a:t>
            </a:r>
          </a:p>
          <a:p>
            <a:pPr marL="360363" indent="-360363">
              <a:lnSpc>
                <a:spcPts val="2600"/>
              </a:lnSpc>
              <a:spcBef>
                <a:spcPts val="3000"/>
              </a:spcBef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Reason 4: No available comparative data for triplet vs bi-hormonal therapy but benefit is likely</a:t>
            </a:r>
          </a:p>
          <a:p>
            <a:pPr marL="360363" indent="-360363">
              <a:lnSpc>
                <a:spcPts val="2600"/>
              </a:lnSpc>
              <a:spcBef>
                <a:spcPts val="3000"/>
              </a:spcBef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Reason 5: The biological rationale is strong</a:t>
            </a:r>
          </a:p>
          <a:p>
            <a:pPr marL="360363" indent="-360363">
              <a:lnSpc>
                <a:spcPts val="2600"/>
              </a:lnSpc>
              <a:spcBef>
                <a:spcPts val="3000"/>
              </a:spcBef>
            </a:pPr>
            <a:r>
              <a:rPr lang="en-US" sz="2400" dirty="0"/>
              <a:t>Reason 6: Efficacy/safety balance</a:t>
            </a:r>
          </a:p>
        </p:txBody>
      </p:sp>
    </p:spTree>
    <p:extLst>
      <p:ext uri="{BB962C8B-B14F-4D97-AF65-F5344CB8AC3E}">
        <p14:creationId xmlns:p14="http://schemas.microsoft.com/office/powerpoint/2010/main" val="387936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4B74F703-1225-01FB-83FB-99AFFE86C5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Novembre 2023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22"/>
          </p:nvPr>
        </p:nvSpPr>
        <p:spPr>
          <a:xfrm>
            <a:off x="1766318" y="1704097"/>
            <a:ext cx="9678003" cy="2938688"/>
          </a:xfrm>
        </p:spPr>
        <p:txBody>
          <a:bodyPr/>
          <a:lstStyle/>
          <a:p>
            <a:pPr>
              <a:spcBef>
                <a:spcPts val="4200"/>
              </a:spcBef>
            </a:pPr>
            <a:r>
              <a:rPr lang="en-US" sz="2000" dirty="0"/>
              <a:t>If an ADT-ARPI doublet is used for </a:t>
            </a:r>
            <a:r>
              <a:rPr lang="en-US" sz="2000" dirty="0" err="1"/>
              <a:t>mCSPC</a:t>
            </a:r>
            <a:r>
              <a:rPr lang="en-US" sz="2000" dirty="0"/>
              <a:t>, then docetaxel will be used anyway when </a:t>
            </a:r>
            <a:r>
              <a:rPr lang="en-US" sz="2000" dirty="0" err="1"/>
              <a:t>mCRPC</a:t>
            </a:r>
            <a:r>
              <a:rPr lang="en-US" sz="2000" dirty="0"/>
              <a:t> occurs!</a:t>
            </a:r>
          </a:p>
          <a:p>
            <a:pPr>
              <a:spcBef>
                <a:spcPts val="4200"/>
              </a:spcBef>
            </a:pPr>
            <a:r>
              <a:rPr lang="en-US" sz="2000" dirty="0"/>
              <a:t>Why not use it earlier (</a:t>
            </a:r>
            <a:r>
              <a:rPr lang="en-US" sz="2000" dirty="0" err="1"/>
              <a:t>mCSPC</a:t>
            </a:r>
            <a:r>
              <a:rPr lang="en-US" sz="2000" dirty="0"/>
              <a:t>) with </a:t>
            </a:r>
            <a:r>
              <a:rPr lang="en-US" sz="2000" dirty="0">
                <a:solidFill>
                  <a:schemeClr val="accent2"/>
                </a:solidFill>
              </a:rPr>
              <a:t>more efficacy and less toxicity?</a:t>
            </a:r>
          </a:p>
          <a:p>
            <a:pPr>
              <a:spcBef>
                <a:spcPts val="4200"/>
              </a:spcBef>
            </a:pPr>
            <a:r>
              <a:rPr lang="en-US" sz="2000" dirty="0"/>
              <a:t>6 cycles of docetaxel is short and mostly well tolerated with G-CSF support</a:t>
            </a:r>
            <a:br>
              <a:rPr lang="en-US" sz="2000" dirty="0"/>
            </a:br>
            <a:r>
              <a:rPr lang="en-US" sz="2000" dirty="0"/>
              <a:t>(</a:t>
            </a:r>
            <a:r>
              <a:rPr lang="en-US" sz="2000" dirty="0" err="1"/>
              <a:t>cf</a:t>
            </a:r>
            <a:r>
              <a:rPr lang="en-US" sz="2000" dirty="0"/>
              <a:t> PEACE-1 safety data)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Triplet: A better Efficacy/Safety ratio compared</a:t>
            </a:r>
            <a:br>
              <a:rPr lang="en-US" dirty="0"/>
            </a:br>
            <a:r>
              <a:rPr lang="en-US" dirty="0"/>
              <a:t>to sequential use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687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B8BC87FF-FD95-BB2B-A3A7-AE5A02BB91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Novembre 2023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Good reasons to use a systemic Triplet in fit men with </a:t>
            </a:r>
            <a:r>
              <a:rPr lang="en-US" dirty="0" err="1"/>
              <a:t>mCSPC</a:t>
            </a:r>
            <a:endParaRPr lang="fr-FR" dirty="0"/>
          </a:p>
        </p:txBody>
      </p:sp>
      <p:sp>
        <p:nvSpPr>
          <p:cNvPr id="8" name="Espace réservé du contenu 6">
            <a:extLst>
              <a:ext uri="{FF2B5EF4-FFF2-40B4-BE49-F238E27FC236}">
                <a16:creationId xmlns="" xmlns:a16="http://schemas.microsoft.com/office/drawing/2014/main" id="{4EA7688E-41DF-C773-C842-FDB092A3DA25}"/>
              </a:ext>
            </a:extLst>
          </p:cNvPr>
          <p:cNvSpPr txBox="1">
            <a:spLocks/>
          </p:cNvSpPr>
          <p:nvPr/>
        </p:nvSpPr>
        <p:spPr>
          <a:xfrm>
            <a:off x="2164293" y="1038335"/>
            <a:ext cx="8860623" cy="4000244"/>
          </a:xfrm>
          <a:prstGeom prst="rect">
            <a:avLst/>
          </a:prstGeom>
          <a:noFill/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7F4D"/>
              </a:buClr>
              <a:buSzPct val="80000"/>
              <a:buFont typeface="FF DIN Pro for IIC" panose="020B0804020201010104" pitchFamily="34" charset="0"/>
              <a:buChar char="●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F4D"/>
              </a:buClr>
              <a:buFont typeface="Wingdings" panose="05000000000000000000" pitchFamily="2" charset="2"/>
              <a:buChar char="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F4D"/>
              </a:buClr>
              <a:buFont typeface="Wingdings" pitchFamily="2" charset="2"/>
              <a:buChar char="§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F4D"/>
              </a:buClr>
              <a:buFont typeface="Police système Courant"/>
              <a:buChar char="⁃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lnSpc>
                <a:spcPts val="2600"/>
              </a:lnSpc>
              <a:spcBef>
                <a:spcPts val="0"/>
              </a:spcBef>
            </a:pPr>
            <a:r>
              <a:rPr lang="en-US" sz="2400" dirty="0">
                <a:solidFill>
                  <a:schemeClr val="accent2"/>
                </a:solidFill>
              </a:rPr>
              <a:t>Reason 1: </a:t>
            </a:r>
            <a:r>
              <a:rPr lang="en-US" sz="2400" dirty="0"/>
              <a:t>It works!</a:t>
            </a:r>
          </a:p>
          <a:p>
            <a:pPr marL="360363" indent="-360363">
              <a:lnSpc>
                <a:spcPts val="2600"/>
              </a:lnSpc>
              <a:spcBef>
                <a:spcPts val="3000"/>
              </a:spcBef>
            </a:pPr>
            <a:r>
              <a:rPr lang="en-US" sz="2400" dirty="0">
                <a:solidFill>
                  <a:schemeClr val="accent2"/>
                </a:solidFill>
              </a:rPr>
              <a:t>Reason 2: </a:t>
            </a:r>
            <a:r>
              <a:rPr lang="en-US" sz="2400" dirty="0"/>
              <a:t>This is not a false positive</a:t>
            </a:r>
          </a:p>
          <a:p>
            <a:pPr marL="360363" indent="-360363">
              <a:lnSpc>
                <a:spcPts val="2600"/>
              </a:lnSpc>
              <a:spcBef>
                <a:spcPts val="3000"/>
              </a:spcBef>
            </a:pPr>
            <a:r>
              <a:rPr lang="en-US" sz="2400" dirty="0">
                <a:solidFill>
                  <a:schemeClr val="accent2"/>
                </a:solidFill>
              </a:rPr>
              <a:t>Reason 3: </a:t>
            </a:r>
            <a:r>
              <a:rPr lang="en-US" sz="2400" dirty="0"/>
              <a:t>The control arm was just standard treatment when phase 3 trials were designed and conducted</a:t>
            </a:r>
          </a:p>
          <a:p>
            <a:pPr marL="360363" indent="-360363">
              <a:lnSpc>
                <a:spcPts val="2600"/>
              </a:lnSpc>
              <a:spcBef>
                <a:spcPts val="3000"/>
              </a:spcBef>
            </a:pPr>
            <a:r>
              <a:rPr lang="en-US" sz="2400" dirty="0">
                <a:solidFill>
                  <a:schemeClr val="accent2"/>
                </a:solidFill>
              </a:rPr>
              <a:t>Reason 4: </a:t>
            </a:r>
            <a:r>
              <a:rPr lang="en-US" sz="2400" dirty="0"/>
              <a:t>No available comparative data for triplet vs bi-hormonal therapy but benefit is likely</a:t>
            </a:r>
          </a:p>
          <a:p>
            <a:pPr marL="360363" indent="-360363">
              <a:lnSpc>
                <a:spcPts val="2600"/>
              </a:lnSpc>
              <a:spcBef>
                <a:spcPts val="3000"/>
              </a:spcBef>
            </a:pPr>
            <a:r>
              <a:rPr lang="en-US" sz="2400" dirty="0">
                <a:solidFill>
                  <a:schemeClr val="accent2"/>
                </a:solidFill>
              </a:rPr>
              <a:t>Reason 5: </a:t>
            </a:r>
            <a:r>
              <a:rPr lang="en-US" sz="2400" dirty="0"/>
              <a:t>The biological rationale is strong</a:t>
            </a:r>
          </a:p>
          <a:p>
            <a:pPr marL="360363" indent="-360363">
              <a:lnSpc>
                <a:spcPts val="2600"/>
              </a:lnSpc>
              <a:spcBef>
                <a:spcPts val="3000"/>
              </a:spcBef>
            </a:pPr>
            <a:r>
              <a:rPr lang="en-US" sz="2400" dirty="0">
                <a:solidFill>
                  <a:schemeClr val="accent2"/>
                </a:solidFill>
              </a:rPr>
              <a:t>Reason 6: </a:t>
            </a:r>
            <a:r>
              <a:rPr lang="en-US" sz="2400" dirty="0"/>
              <a:t>Efficacy/safety balance</a:t>
            </a:r>
          </a:p>
        </p:txBody>
      </p:sp>
    </p:spTree>
    <p:extLst>
      <p:ext uri="{BB962C8B-B14F-4D97-AF65-F5344CB8AC3E}">
        <p14:creationId xmlns:p14="http://schemas.microsoft.com/office/powerpoint/2010/main" val="377796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Espace réservé pour une image  21">
            <a:extLst>
              <a:ext uri="{FF2B5EF4-FFF2-40B4-BE49-F238E27FC236}">
                <a16:creationId xmlns:a16="http://schemas.microsoft.com/office/drawing/2014/main" xmlns="" id="{A2647A1C-0F69-4BA9-6783-82F22874F2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088" b="16088"/>
          <a:stretch/>
        </p:blipFill>
        <p:spPr>
          <a:xfrm>
            <a:off x="0" y="2095094"/>
            <a:ext cx="12192000" cy="1813403"/>
          </a:xfrm>
          <a:prstGeom prst="rect">
            <a:avLst/>
          </a:prstGeom>
          <a:solidFill>
            <a:srgbClr val="005087"/>
          </a:solidFill>
        </p:spPr>
      </p:pic>
      <p:grpSp>
        <p:nvGrpSpPr>
          <p:cNvPr id="14" name="Groupe 13"/>
          <p:cNvGrpSpPr/>
          <p:nvPr/>
        </p:nvGrpSpPr>
        <p:grpSpPr>
          <a:xfrm>
            <a:off x="0" y="3307605"/>
            <a:ext cx="5750011" cy="600892"/>
            <a:chOff x="0" y="3307605"/>
            <a:chExt cx="5750011" cy="600892"/>
          </a:xfrm>
        </p:grpSpPr>
        <p:sp>
          <p:nvSpPr>
            <p:cNvPr id="15" name="Rectangle 14"/>
            <p:cNvSpPr/>
            <p:nvPr/>
          </p:nvSpPr>
          <p:spPr>
            <a:xfrm>
              <a:off x="0" y="3307605"/>
              <a:ext cx="5750011" cy="600892"/>
            </a:xfrm>
            <a:prstGeom prst="rect">
              <a:avLst/>
            </a:prstGeom>
            <a:solidFill>
              <a:srgbClr val="00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i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Avec le soutien institutionnel du laboratoire   </a:t>
              </a:r>
              <a:endParaRPr lang="fr-FR" sz="1200" i="1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9188" y="3335029"/>
              <a:ext cx="508698" cy="508698"/>
            </a:xfrm>
            <a:prstGeom prst="rect">
              <a:avLst/>
            </a:prstGeom>
          </p:spPr>
        </p:pic>
      </p:grpSp>
      <p:sp>
        <p:nvSpPr>
          <p:cNvPr id="5" name="Espace réservé du texte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 smtClean="0"/>
              <a:t>Dr Géraldine PIGNOT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sz="2000" dirty="0" smtClean="0">
                <a:latin typeface="Gordita Light" pitchFamily="2" charset="77"/>
                <a:cs typeface="Gordita Light" pitchFamily="2" charset="77"/>
              </a:rPr>
              <a:t>Institut </a:t>
            </a:r>
            <a:r>
              <a:rPr lang="fr-FR" sz="2000" dirty="0">
                <a:latin typeface="Gordita Light" pitchFamily="2" charset="77"/>
                <a:cs typeface="Gordita Light" pitchFamily="2" charset="77"/>
              </a:rPr>
              <a:t>P</a:t>
            </a:r>
            <a:r>
              <a:rPr lang="fr-FR" sz="2000" dirty="0" smtClean="0">
                <a:latin typeface="Gordita Light" pitchFamily="2" charset="77"/>
                <a:cs typeface="Gordita Light" pitchFamily="2" charset="77"/>
              </a:rPr>
              <a:t>aoli </a:t>
            </a:r>
            <a:r>
              <a:rPr lang="fr-FR" sz="2000" dirty="0" err="1" smtClean="0">
                <a:latin typeface="Gordita Light" pitchFamily="2" charset="77"/>
                <a:cs typeface="Gordita Light" pitchFamily="2" charset="77"/>
              </a:rPr>
              <a:t>Calmettes</a:t>
            </a:r>
            <a:endParaRPr lang="fr-FR" sz="2000" dirty="0">
              <a:latin typeface="Gordita Light" pitchFamily="2" charset="77"/>
              <a:cs typeface="Gordita Light" pitchFamily="2" charset="77"/>
            </a:endParaRPr>
          </a:p>
          <a:p>
            <a:r>
              <a:rPr lang="fr-FR" sz="2000" dirty="0" smtClean="0">
                <a:latin typeface="Gordita Light" pitchFamily="2" charset="77"/>
                <a:cs typeface="Gordita Light" pitchFamily="2" charset="77"/>
              </a:rPr>
              <a:t>Marseille</a:t>
            </a:r>
            <a:endParaRPr lang="fr-FR" sz="2000" dirty="0">
              <a:latin typeface="Gordita Light" pitchFamily="2" charset="77"/>
              <a:cs typeface="Gordita Light" pitchFamily="2" charset="77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sz="105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Gordita" pitchFamily="2" charset="77"/>
              </a:rPr>
              <a:t>Novembre </a:t>
            </a:r>
            <a:r>
              <a:rPr lang="fr-FR" sz="1050" b="1" dirty="0">
                <a:solidFill>
                  <a:schemeClr val="bg1"/>
                </a:solidFill>
                <a:latin typeface="Century Gothic" panose="020B0502020202020204" pitchFamily="34" charset="0"/>
                <a:cs typeface="Gordita" pitchFamily="2" charset="77"/>
              </a:rPr>
              <a:t>2023</a:t>
            </a:r>
            <a:endParaRPr lang="fr-FR" dirty="0"/>
          </a:p>
        </p:txBody>
      </p:sp>
      <p:sp>
        <p:nvSpPr>
          <p:cNvPr id="32" name="Espace réservé du texte 13">
            <a:extLst>
              <a:ext uri="{FF2B5EF4-FFF2-40B4-BE49-F238E27FC236}">
                <a16:creationId xmlns:a16="http://schemas.microsoft.com/office/drawing/2014/main" xmlns="" id="{5B749A28-2BCC-E1AB-D9AF-C7BB6A39131F}"/>
              </a:ext>
            </a:extLst>
          </p:cNvPr>
          <p:cNvSpPr txBox="1">
            <a:spLocks/>
          </p:cNvSpPr>
          <p:nvPr/>
        </p:nvSpPr>
        <p:spPr>
          <a:xfrm>
            <a:off x="3042458" y="889462"/>
            <a:ext cx="9088601" cy="112695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800" dirty="0">
              <a:solidFill>
                <a:srgbClr val="002D4C"/>
              </a:solidFill>
            </a:endParaRP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xmlns="" id="{D21202F4-AAB7-3C57-8FF6-EA3BCB92B4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4690" y="3912495"/>
            <a:ext cx="11942619" cy="553891"/>
          </a:xfrm>
        </p:spPr>
        <p:txBody>
          <a:bodyPr/>
          <a:lstStyle/>
          <a:p>
            <a:pPr algn="ctr"/>
            <a:r>
              <a:rPr lang="fr-FR" sz="2800" dirty="0" smtClean="0"/>
              <a:t>Contre le triplet pour </a:t>
            </a:r>
            <a:r>
              <a:rPr lang="fr-FR" sz="2800" dirty="0" smtClean="0"/>
              <a:t>tous  </a:t>
            </a:r>
            <a:endParaRPr lang="fr-FR" sz="2800" dirty="0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xmlns="" id="{9A404A9B-80B4-D76B-34F6-CD62DBD6D0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2458" y="889462"/>
            <a:ext cx="9088601" cy="1126957"/>
          </a:xfrm>
        </p:spPr>
        <p:txBody>
          <a:bodyPr anchor="ctr"/>
          <a:lstStyle/>
          <a:p>
            <a:r>
              <a:rPr lang="fr-FR" sz="2800" i="1" dirty="0" smtClean="0"/>
              <a:t>Cancer </a:t>
            </a:r>
            <a:r>
              <a:rPr lang="fr-FR" sz="2800" i="1" dirty="0"/>
              <a:t>de la prostate métastatique </a:t>
            </a:r>
          </a:p>
          <a:p>
            <a:r>
              <a:rPr lang="fr-FR" sz="2800" i="1" dirty="0" smtClean="0"/>
              <a:t>Pour ou contre le triplet pour tous les patients ? </a:t>
            </a:r>
            <a:endParaRPr lang="fr-FR" sz="2800" dirty="0">
              <a:solidFill>
                <a:srgbClr val="002D4C"/>
              </a:solidFill>
            </a:endParaRPr>
          </a:p>
        </p:txBody>
      </p:sp>
      <p:pic>
        <p:nvPicPr>
          <p:cNvPr id="22" name="Espace réservé pour une image  3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" b="69"/>
          <a:stretch>
            <a:fillRect/>
          </a:stretch>
        </p:blipFill>
        <p:spPr>
          <a:xfrm>
            <a:off x="4920158" y="4866924"/>
            <a:ext cx="1152525" cy="115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16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xmlns="" id="{C9EF36AC-38BA-8A22-07E4-CDD2587AB42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629474" y="1212293"/>
            <a:ext cx="9950155" cy="2938688"/>
          </a:xfrm>
        </p:spPr>
        <p:txBody>
          <a:bodyPr/>
          <a:lstStyle/>
          <a:p>
            <a:endParaRPr lang="fi-FI" sz="2400" dirty="0"/>
          </a:p>
          <a:p>
            <a:pPr marL="216000" lvl="1" indent="-216000">
              <a:lnSpc>
                <a:spcPct val="100000"/>
              </a:lnSpc>
              <a:spcBef>
                <a:spcPts val="0"/>
              </a:spcBef>
              <a:buSzPct val="70000"/>
              <a:buFont typeface="Wingdings" panose="05000000000000000000" pitchFamily="2" charset="2"/>
              <a:buChar char="n"/>
            </a:pPr>
            <a:r>
              <a:rPr lang="fr-FR" sz="2400" b="0" dirty="0">
                <a:solidFill>
                  <a:srgbClr val="000000"/>
                </a:solidFill>
              </a:rPr>
              <a:t>Invitation(s) congrès et </a:t>
            </a:r>
            <a:r>
              <a:rPr lang="fr-FR" sz="2400" b="0" dirty="0" smtClean="0">
                <a:solidFill>
                  <a:srgbClr val="000000"/>
                </a:solidFill>
              </a:rPr>
              <a:t>présentations </a:t>
            </a:r>
            <a:r>
              <a:rPr lang="fr-FR" sz="2400" dirty="0" smtClean="0"/>
              <a:t>:</a:t>
            </a:r>
            <a:r>
              <a:rPr lang="sv-SE" sz="2400" dirty="0" smtClean="0"/>
              <a:t> </a:t>
            </a:r>
            <a:endParaRPr lang="fr-FR" sz="2000" dirty="0"/>
          </a:p>
          <a:p>
            <a:pPr marL="328613" lvl="1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SzPct val="70000"/>
              <a:buNone/>
            </a:pPr>
            <a:r>
              <a:rPr lang="sv-SE" sz="2000" dirty="0" smtClean="0">
                <a:solidFill>
                  <a:schemeClr val="accent1">
                    <a:lumMod val="75000"/>
                  </a:schemeClr>
                </a:solidFill>
              </a:rPr>
              <a:t>Janssen</a:t>
            </a:r>
            <a:r>
              <a:rPr lang="sv-SE" sz="2000" dirty="0">
                <a:solidFill>
                  <a:schemeClr val="accent1">
                    <a:lumMod val="75000"/>
                  </a:schemeClr>
                </a:solidFill>
              </a:rPr>
              <a:t>, Ipsen, MSD, Bouchara Recordati, </a:t>
            </a:r>
            <a:r>
              <a:rPr lang="sv-SE" sz="2000" dirty="0" smtClean="0">
                <a:solidFill>
                  <a:schemeClr val="accent1">
                    <a:lumMod val="75000"/>
                  </a:schemeClr>
                </a:solidFill>
              </a:rPr>
              <a:t>BMS</a:t>
            </a:r>
            <a:r>
              <a:rPr lang="fi-FI" sz="2000" dirty="0" smtClean="0">
                <a:solidFill>
                  <a:schemeClr val="accent1">
                    <a:lumMod val="75000"/>
                  </a:schemeClr>
                </a:solidFill>
              </a:rPr>
              <a:t>, AAA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Bayer,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Pfizer</a:t>
            </a:r>
            <a:endParaRPr lang="fi-FI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16000" lvl="1" indent="-216000">
              <a:lnSpc>
                <a:spcPct val="100000"/>
              </a:lnSpc>
              <a:spcBef>
                <a:spcPts val="0"/>
              </a:spcBef>
              <a:buSzPct val="70000"/>
              <a:buFont typeface="Wingdings" panose="05000000000000000000" pitchFamily="2" charset="2"/>
              <a:buChar char="n"/>
            </a:pPr>
            <a:r>
              <a:rPr lang="fr-FR" sz="2200" dirty="0" smtClean="0">
                <a:solidFill>
                  <a:srgbClr val="000000"/>
                </a:solidFill>
                <a:latin typeface="Century Gothic" panose="020F0302020204030204"/>
              </a:rPr>
              <a:t>Table(s</a:t>
            </a:r>
            <a:r>
              <a:rPr lang="fr-FR" sz="2200" dirty="0">
                <a:solidFill>
                  <a:srgbClr val="000000"/>
                </a:solidFill>
                <a:latin typeface="Century Gothic" panose="020F0302020204030204"/>
              </a:rPr>
              <a:t>) ronde(s) scientifique(s</a:t>
            </a:r>
            <a:r>
              <a:rPr lang="fr-FR" sz="2200" dirty="0" smtClean="0">
                <a:solidFill>
                  <a:srgbClr val="000000"/>
                </a:solidFill>
                <a:latin typeface="Century Gothic" panose="020F0302020204030204"/>
              </a:rPr>
              <a:t>) : </a:t>
            </a:r>
            <a:endParaRPr lang="fr-FR" sz="2000" dirty="0"/>
          </a:p>
          <a:p>
            <a:pPr marL="328613" lvl="1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SzPct val="70000"/>
              <a:buNone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Astra-Zeneca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</a:rPr>
              <a:t>Merck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, Bayer, Pfizer,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BMS, Janssen, </a:t>
            </a:r>
            <a:r>
              <a:rPr lang="fr-FR" sz="2000" dirty="0" err="1" smtClean="0">
                <a:solidFill>
                  <a:schemeClr val="accent1">
                    <a:lumMod val="75000"/>
                  </a:schemeClr>
                </a:solidFill>
              </a:rPr>
              <a:t>Astellas</a:t>
            </a:r>
            <a:endParaRPr lang="fr-FR" alt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16000" lvl="1" indent="-216000">
              <a:lnSpc>
                <a:spcPct val="100000"/>
              </a:lnSpc>
              <a:spcBef>
                <a:spcPts val="0"/>
              </a:spcBef>
              <a:buSzPct val="70000"/>
              <a:buFont typeface="Wingdings" panose="05000000000000000000" pitchFamily="2" charset="2"/>
              <a:buChar char="n"/>
            </a:pPr>
            <a:r>
              <a:rPr lang="fr-FR" sz="2200" dirty="0" smtClean="0">
                <a:solidFill>
                  <a:srgbClr val="000000"/>
                </a:solidFill>
                <a:latin typeface="Century Gothic" panose="020F0302020204030204"/>
              </a:rPr>
              <a:t>Ecriture </a:t>
            </a:r>
            <a:r>
              <a:rPr lang="fr-FR" sz="2200" dirty="0">
                <a:solidFill>
                  <a:srgbClr val="000000"/>
                </a:solidFill>
                <a:latin typeface="Century Gothic" panose="020F0302020204030204"/>
              </a:rPr>
              <a:t>d’article(s) scientifique(s)</a:t>
            </a:r>
          </a:p>
          <a:p>
            <a:pPr marL="328613" lvl="1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SzPct val="70000"/>
              <a:buNone/>
            </a:pPr>
            <a:r>
              <a:rPr lang="fr-FR" altLang="en-US" sz="2000" dirty="0">
                <a:solidFill>
                  <a:srgbClr val="005086"/>
                </a:solidFill>
              </a:rPr>
              <a:t>LeCancer.fr, </a:t>
            </a:r>
            <a:r>
              <a:rPr lang="fr-FR" altLang="en-US" sz="2000" dirty="0" err="1">
                <a:solidFill>
                  <a:srgbClr val="005086"/>
                </a:solidFill>
              </a:rPr>
              <a:t>Kephren</a:t>
            </a:r>
            <a:r>
              <a:rPr lang="fr-FR" altLang="en-US" sz="2000" dirty="0">
                <a:solidFill>
                  <a:srgbClr val="005086"/>
                </a:solidFill>
              </a:rPr>
              <a:t>, Correspondances </a:t>
            </a:r>
            <a:r>
              <a:rPr lang="fr-FR" altLang="en-US" sz="2000" dirty="0" smtClean="0">
                <a:solidFill>
                  <a:srgbClr val="005086"/>
                </a:solidFill>
              </a:rPr>
              <a:t>en </a:t>
            </a:r>
            <a:r>
              <a:rPr lang="fr-FR" altLang="en-US" sz="2000" dirty="0" err="1" smtClean="0">
                <a:solidFill>
                  <a:srgbClr val="005086"/>
                </a:solidFill>
              </a:rPr>
              <a:t>Onco</a:t>
            </a:r>
            <a:r>
              <a:rPr lang="fr-FR" altLang="en-US" sz="2000" dirty="0" smtClean="0">
                <a:solidFill>
                  <a:srgbClr val="005086"/>
                </a:solidFill>
              </a:rPr>
              <a:t>-Urologie</a:t>
            </a:r>
            <a:endParaRPr lang="fr-FR" altLang="en-US" sz="2000" dirty="0">
              <a:solidFill>
                <a:srgbClr val="005086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Liens d’intérêts</a:t>
            </a:r>
          </a:p>
        </p:txBody>
      </p:sp>
      <p:sp>
        <p:nvSpPr>
          <p:cNvPr id="9" name="Espace réservé du texte 12"/>
          <p:cNvSpPr>
            <a:spLocks noGrp="1"/>
          </p:cNvSpPr>
          <p:nvPr>
            <p:ph type="body" sz="quarter" idx="18"/>
          </p:nvPr>
        </p:nvSpPr>
        <p:spPr>
          <a:xfrm>
            <a:off x="935280" y="503717"/>
            <a:ext cx="11174658" cy="492745"/>
          </a:xfrm>
        </p:spPr>
        <p:txBody>
          <a:bodyPr/>
          <a:lstStyle/>
          <a:p>
            <a:r>
              <a:rPr lang="fr-FR" dirty="0" smtClean="0"/>
              <a:t>Géraldine PIGNOT</a:t>
            </a:r>
            <a:endParaRPr lang="fr-FR" dirty="0"/>
          </a:p>
          <a:p>
            <a:endParaRPr lang="en-US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1045027" y="1055914"/>
            <a:ext cx="2024744" cy="0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4" name="Espace réservé du texte 16"/>
          <p:cNvSpPr>
            <a:spLocks noGrp="1"/>
          </p:cNvSpPr>
          <p:nvPr>
            <p:ph type="body" sz="quarter" idx="15"/>
          </p:nvPr>
        </p:nvSpPr>
        <p:spPr>
          <a:xfrm>
            <a:off x="8235351" y="6554231"/>
            <a:ext cx="1411407" cy="242888"/>
          </a:xfrm>
        </p:spPr>
        <p:txBody>
          <a:bodyPr/>
          <a:lstStyle/>
          <a:p>
            <a:r>
              <a:rPr lang="fr-FR" dirty="0" smtClean="0"/>
              <a:t>Novembre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642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4F93290-A960-6CEE-F4E6-C48E9AB502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Novembre 2023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="" xmlns:a16="http://schemas.microsoft.com/office/drawing/2014/main" id="{1E686F36-46D2-B146-7852-16A902FDE3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sz="2800" dirty="0"/>
              <a:t>Deux manières d’intensifier le traitement au stade </a:t>
            </a:r>
            <a:r>
              <a:rPr lang="fr-FR" sz="2800" dirty="0" err="1"/>
              <a:t>CPHSm</a:t>
            </a:r>
            <a:endParaRPr lang="fr-FR" dirty="0"/>
          </a:p>
        </p:txBody>
      </p:sp>
      <p:sp>
        <p:nvSpPr>
          <p:cNvPr id="4" name="Espace réservé du contenu 3"/>
          <p:cNvSpPr txBox="1">
            <a:spLocks/>
          </p:cNvSpPr>
          <p:nvPr/>
        </p:nvSpPr>
        <p:spPr>
          <a:xfrm>
            <a:off x="1287780" y="1730165"/>
            <a:ext cx="7263992" cy="2799195"/>
          </a:xfrm>
          <a:prstGeom prst="rect">
            <a:avLst/>
          </a:prstGeom>
        </p:spPr>
        <p:txBody>
          <a:bodyPr/>
          <a:lstStyle>
            <a:lvl1pPr marL="257175" indent="-2571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lvl="1" indent="-269875" defTabSz="1219170">
              <a:buClr>
                <a:srgbClr val="FF7F4D"/>
              </a:buClr>
              <a:buSzPct val="80000"/>
              <a:buFont typeface="FF DIN Pro for IIC" panose="020B0804020201010104" pitchFamily="34" charset="0"/>
              <a:buChar char="●"/>
            </a:pPr>
            <a:r>
              <a:rPr lang="fr-FR" sz="2000" dirty="0">
                <a:solidFill>
                  <a:prstClr val="black"/>
                </a:solidFill>
              </a:rPr>
              <a:t>Intensification du traitement systémique :</a:t>
            </a:r>
          </a:p>
          <a:p>
            <a:pPr marL="625475" lvl="2" indent="-355600" defTabSz="1219170">
              <a:buClr>
                <a:srgbClr val="FF7F4D"/>
              </a:buClr>
              <a:buFont typeface="Audi Type" panose="020B0503040200000003" pitchFamily="34" charset="0"/>
              <a:buChar char="→"/>
            </a:pPr>
            <a:r>
              <a:rPr lang="fr-FR" sz="2000" b="1" dirty="0">
                <a:solidFill>
                  <a:prstClr val="black"/>
                </a:solidFill>
              </a:rPr>
              <a:t>Chimiothérapie</a:t>
            </a:r>
          </a:p>
          <a:p>
            <a:pPr marL="625475" lvl="2" indent="-355600" defTabSz="1219170">
              <a:buClr>
                <a:srgbClr val="FF7F4D"/>
              </a:buClr>
              <a:buFont typeface="Audi Type" panose="020B0503040200000003" pitchFamily="34" charset="0"/>
              <a:buChar char="→"/>
            </a:pPr>
            <a:r>
              <a:rPr lang="fr-FR" sz="2000" b="1" dirty="0">
                <a:solidFill>
                  <a:prstClr val="black"/>
                </a:solidFill>
              </a:rPr>
              <a:t>NHT</a:t>
            </a:r>
          </a:p>
          <a:p>
            <a:pPr marL="1142971" lvl="2" indent="-228594" defTabSz="1219170"/>
            <a:endParaRPr lang="fr-FR" sz="2000" dirty="0">
              <a:solidFill>
                <a:prstClr val="black"/>
              </a:solidFill>
            </a:endParaRPr>
          </a:p>
          <a:p>
            <a:pPr marL="269875" lvl="1" indent="-269875" defTabSz="1219170">
              <a:buClr>
                <a:srgbClr val="FF7F4D"/>
              </a:buClr>
              <a:buSzPct val="80000"/>
              <a:buFont typeface="FF DIN Pro for IIC" panose="020B0804020201010104" pitchFamily="34" charset="0"/>
              <a:buChar char="●"/>
            </a:pPr>
            <a:r>
              <a:rPr lang="fr-FR" sz="2000" dirty="0">
                <a:solidFill>
                  <a:prstClr val="black"/>
                </a:solidFill>
              </a:rPr>
              <a:t>Intensification par traitement local :</a:t>
            </a:r>
          </a:p>
          <a:p>
            <a:pPr marL="625475" lvl="2" indent="-355600" defTabSz="1219170">
              <a:buClr>
                <a:srgbClr val="FF7F4D"/>
              </a:buClr>
              <a:buFont typeface="Audi Type" panose="020B0503040200000003" pitchFamily="34" charset="0"/>
              <a:buChar char="→"/>
            </a:pPr>
            <a:r>
              <a:rPr lang="fr-FR" sz="2000" dirty="0">
                <a:solidFill>
                  <a:prstClr val="black"/>
                </a:solidFill>
              </a:rPr>
              <a:t>Au niveau de la prostate : radiothérapie prostatique</a:t>
            </a:r>
          </a:p>
          <a:p>
            <a:pPr marL="625475" lvl="2" indent="-355600" defTabSz="1219170">
              <a:buClr>
                <a:srgbClr val="FF7F4D"/>
              </a:buClr>
              <a:buFont typeface="Audi Type" panose="020B0503040200000003" pitchFamily="34" charset="0"/>
              <a:buChar char="→"/>
            </a:pPr>
            <a:r>
              <a:rPr lang="fr-FR" sz="2000" dirty="0">
                <a:solidFill>
                  <a:prstClr val="black"/>
                </a:solidFill>
              </a:rPr>
              <a:t>Au niveau des sites métastatiques : traitement focal</a:t>
            </a:r>
          </a:p>
          <a:p>
            <a:pPr marL="342891" indent="-342891" defTabSz="1219170"/>
            <a:endParaRPr lang="fr-FR" sz="2800" dirty="0">
              <a:solidFill>
                <a:prstClr val="black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191701" y="1642701"/>
            <a:ext cx="5739736" cy="1323177"/>
          </a:xfrm>
          <a:prstGeom prst="roundRect">
            <a:avLst>
              <a:gd name="adj" fmla="val 11654"/>
            </a:avLst>
          </a:prstGeom>
          <a:noFill/>
          <a:ln w="38100"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8977560" y="2497346"/>
            <a:ext cx="2640971" cy="110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Arial" charset="0"/>
              </a:defRPr>
            </a:lvl5pPr>
            <a:lvl6pPr marL="342900" algn="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Arial" charset="0"/>
              </a:defRPr>
            </a:lvl6pPr>
            <a:lvl7pPr marL="685800" algn="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Arial" charset="0"/>
              </a:defRPr>
            </a:lvl7pPr>
            <a:lvl8pPr marL="1028700" algn="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Arial" charset="0"/>
              </a:defRPr>
            </a:lvl8pPr>
            <a:lvl9pPr marL="1371600" algn="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1219170"/>
            <a:r>
              <a:rPr lang="fr-FR" sz="2800" dirty="0">
                <a:solidFill>
                  <a:srgbClr val="1F497D">
                    <a:lumMod val="75000"/>
                  </a:srgbClr>
                </a:solidFill>
              </a:rPr>
              <a:t>Pour </a:t>
            </a:r>
            <a:r>
              <a:rPr lang="fr-FR" sz="2800">
                <a:solidFill>
                  <a:srgbClr val="1F497D">
                    <a:lumMod val="75000"/>
                  </a:srgbClr>
                </a:solidFill>
              </a:rPr>
              <a:t>tous </a:t>
            </a:r>
            <a:r>
              <a:rPr lang="fr-FR" sz="2800" smtClean="0">
                <a:solidFill>
                  <a:srgbClr val="1F497D">
                    <a:lumMod val="75000"/>
                  </a:srgbClr>
                </a:solidFill>
              </a:rPr>
              <a:t>les </a:t>
            </a:r>
            <a:r>
              <a:rPr lang="fr-FR" sz="2800" dirty="0">
                <a:solidFill>
                  <a:srgbClr val="1F497D">
                    <a:lumMod val="75000"/>
                  </a:srgbClr>
                </a:solidFill>
              </a:rPr>
              <a:t>patients ?</a:t>
            </a:r>
            <a:endParaRPr lang="fr-FR" altLang="fr-FR" sz="16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7" name="Accolade fermante 6"/>
          <p:cNvSpPr/>
          <p:nvPr/>
        </p:nvSpPr>
        <p:spPr>
          <a:xfrm>
            <a:off x="8438064" y="1402758"/>
            <a:ext cx="471876" cy="3259261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rgbClr val="0050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373" y="3600747"/>
            <a:ext cx="1688064" cy="168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1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AC7526C3-71B6-870A-6EC1-D6080FC0E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Novembre 2023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733" y="4595594"/>
            <a:ext cx="798512" cy="79851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Espace réservé du texte 9">
            <a:extLst>
              <a:ext uri="{FF2B5EF4-FFF2-40B4-BE49-F238E27FC236}">
                <a16:creationId xmlns="" xmlns:a16="http://schemas.microsoft.com/office/drawing/2014/main" id="{237DE223-8A4A-C0DB-CE43-78F43B5FFF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L’utopie « Pour tous » ?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05" y="2674565"/>
            <a:ext cx="3027128" cy="81096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89" y="778668"/>
            <a:ext cx="2440153" cy="1797517"/>
          </a:xfrm>
          <a:prstGeom prst="rect">
            <a:avLst/>
          </a:prstGeom>
          <a:effectLst/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26" y="472372"/>
            <a:ext cx="2656319" cy="136634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946" y="341874"/>
            <a:ext cx="1780805" cy="185365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65" y="626143"/>
            <a:ext cx="2563116" cy="159743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197" y="4404637"/>
            <a:ext cx="2077976" cy="138279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265" y="3313243"/>
            <a:ext cx="2074080" cy="12444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89" y="3864506"/>
            <a:ext cx="2996328" cy="132478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949" y="4662724"/>
            <a:ext cx="1124712" cy="11247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342" y="3334146"/>
            <a:ext cx="1916919" cy="194270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375" y="2182640"/>
            <a:ext cx="3264176" cy="76845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145" y="2528027"/>
            <a:ext cx="2507925" cy="161223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4903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8244CF5E-BBBA-7A12-1990-1B76529B67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Novembre 2023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="" xmlns:a16="http://schemas.microsoft.com/office/drawing/2014/main" id="{50A8CFD5-0267-67FF-6BCB-C310436437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sz="2800" dirty="0"/>
              <a:t>Approche « all </a:t>
            </a:r>
            <a:r>
              <a:rPr lang="fr-FR" sz="2800" dirty="0" err="1"/>
              <a:t>comers</a:t>
            </a:r>
            <a:r>
              <a:rPr lang="fr-FR" sz="2800" dirty="0"/>
              <a:t> » vs la vraie vie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42131" t="26535" r="41465" b="17174"/>
          <a:stretch/>
        </p:blipFill>
        <p:spPr>
          <a:xfrm>
            <a:off x="2887237" y="833856"/>
            <a:ext cx="2609927" cy="50376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26095" t="18154" r="43270" b="11251"/>
          <a:stretch/>
        </p:blipFill>
        <p:spPr>
          <a:xfrm>
            <a:off x="6060423" y="833856"/>
            <a:ext cx="3611037" cy="46809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321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E5B2C1F7-7757-9A68-8C2C-72EBDD78CA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Novembre 2023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9C9F859F-BB1D-4873-F347-669518A9A2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Intensification « all </a:t>
            </a:r>
            <a:r>
              <a:rPr lang="fr-FR" dirty="0" err="1"/>
              <a:t>comers</a:t>
            </a:r>
            <a:r>
              <a:rPr lang="fr-FR" dirty="0"/>
              <a:t> » avec NHT ?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="" xmlns:a16="http://schemas.microsoft.com/office/drawing/2014/main" id="{A22F7242-17C4-47AD-9793-AEE5DB2DAB6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63280" y="806627"/>
          <a:ext cx="9509684" cy="4744548"/>
        </p:xfrm>
        <a:graphic>
          <a:graphicData uri="http://schemas.openxmlformats.org/drawingml/2006/table">
            <a:tbl>
              <a:tblPr firstRow="1" bandRow="1">
                <a:effectLst/>
                <a:tableStyleId>{B301B821-A1FF-4177-AEE7-76D212191A09}</a:tableStyleId>
              </a:tblPr>
              <a:tblGrid>
                <a:gridCol w="17949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2951">
                  <a:extLst>
                    <a:ext uri="{9D8B030D-6E8A-4147-A177-3AD203B41FA5}">
                      <a16:colId xmlns="" xmlns:a16="http://schemas.microsoft.com/office/drawing/2014/main" val="448338035"/>
                    </a:ext>
                  </a:extLst>
                </a:gridCol>
                <a:gridCol w="1542951">
                  <a:extLst>
                    <a:ext uri="{9D8B030D-6E8A-4147-A177-3AD203B41FA5}">
                      <a16:colId xmlns="" xmlns:a16="http://schemas.microsoft.com/office/drawing/2014/main" val="3300309557"/>
                    </a:ext>
                  </a:extLst>
                </a:gridCol>
                <a:gridCol w="15429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29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429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3276">
                <a:tc rowSpan="2">
                  <a:txBody>
                    <a:bodyPr/>
                    <a:lstStyle/>
                    <a:p>
                      <a:r>
                        <a:rPr lang="fr-FR" sz="1500" dirty="0" err="1">
                          <a:latin typeface="Century Gothic" panose="020B0502020202020204" pitchFamily="34" charset="0"/>
                        </a:rPr>
                        <a:t>CPHSm</a:t>
                      </a:r>
                      <a:endParaRPr lang="fr-FR" sz="15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4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latin typeface="Century Gothic" panose="020B0502020202020204" pitchFamily="34" charset="0"/>
                        </a:rPr>
                        <a:t>Nouvelles hormonothérapies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F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entury Gothic" panose="020B0502020202020204" pitchFamily="34" charset="0"/>
                        </a:rPr>
                        <a:t>Chimiothérapie</a:t>
                      </a:r>
                      <a:endParaRPr lang="fr-FR" sz="15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Acétate d’</a:t>
                      </a:r>
                      <a:r>
                        <a:rPr lang="fr-FR" sz="1200" b="1" dirty="0" err="1">
                          <a:latin typeface="Century Gothic" panose="020B0502020202020204" pitchFamily="34" charset="0"/>
                        </a:rPr>
                        <a:t>abiratérone</a:t>
                      </a: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err="1">
                          <a:latin typeface="Century Gothic" panose="020B0502020202020204" pitchFamily="34" charset="0"/>
                        </a:rPr>
                        <a:t>Enzalutamide</a:t>
                      </a: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err="1">
                          <a:latin typeface="Century Gothic" panose="020B0502020202020204" pitchFamily="34" charset="0"/>
                        </a:rPr>
                        <a:t>Enzalutamide</a:t>
                      </a: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err="1">
                          <a:latin typeface="Century Gothic" panose="020B0502020202020204" pitchFamily="34" charset="0"/>
                        </a:rPr>
                        <a:t>Apalutamide</a:t>
                      </a: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>
                          <a:latin typeface="Century Gothic" panose="020B0502020202020204" pitchFamily="34" charset="0"/>
                        </a:rPr>
                        <a:t>Docétaxel</a:t>
                      </a:r>
                      <a:endParaRPr lang="fr-FR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Etude</a:t>
                      </a:r>
                      <a:r>
                        <a:rPr lang="fr-FR" sz="1200" b="1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FR" sz="1200" b="1" baseline="0" dirty="0" err="1">
                          <a:latin typeface="Century Gothic" panose="020B0502020202020204" pitchFamily="34" charset="0"/>
                        </a:rPr>
                        <a:t>pivotale</a:t>
                      </a: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LATITUDE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ARCHES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ENZAMET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TITAN</a:t>
                      </a:r>
                      <a:r>
                        <a:rPr lang="fr-FR" sz="1200" b="1" baseline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CHAARTED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Population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</a:rPr>
                        <a:t>M1</a:t>
                      </a:r>
                      <a:r>
                        <a:rPr lang="fr-FR" sz="1200" baseline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fr-FR" sz="1200" baseline="0" dirty="0">
                          <a:latin typeface="Century Gothic" panose="020B0502020202020204" pitchFamily="34" charset="0"/>
                        </a:rPr>
                        <a:t>100% haut risque</a:t>
                      </a:r>
                    </a:p>
                    <a:p>
                      <a:pPr algn="ctr"/>
                      <a:r>
                        <a:rPr lang="fr-FR" sz="1200" baseline="0" dirty="0">
                          <a:latin typeface="Century Gothic" panose="020B0502020202020204" pitchFamily="34" charset="0"/>
                        </a:rPr>
                        <a:t>100% de novo</a:t>
                      </a:r>
                      <a:endParaRPr lang="fr-FR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M1</a:t>
                      </a:r>
                    </a:p>
                    <a:p>
                      <a:pPr algn="ctr"/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62% haut volume</a:t>
                      </a:r>
                    </a:p>
                    <a:p>
                      <a:pPr algn="ctr"/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70%</a:t>
                      </a:r>
                      <a:r>
                        <a:rPr lang="fr-FR" sz="1200" b="1" baseline="0" dirty="0">
                          <a:latin typeface="Century Gothic" panose="020B0502020202020204" pitchFamily="34" charset="0"/>
                        </a:rPr>
                        <a:t> de novo</a:t>
                      </a: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M1</a:t>
                      </a:r>
                    </a:p>
                    <a:p>
                      <a:pPr algn="ctr"/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52%</a:t>
                      </a:r>
                      <a:r>
                        <a:rPr lang="fr-FR" sz="1200" b="1" baseline="0" dirty="0">
                          <a:latin typeface="Century Gothic" panose="020B0502020202020204" pitchFamily="34" charset="0"/>
                        </a:rPr>
                        <a:t> haut volume</a:t>
                      </a:r>
                    </a:p>
                    <a:p>
                      <a:pPr algn="ctr"/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58%</a:t>
                      </a:r>
                      <a:r>
                        <a:rPr lang="fr-FR" sz="1200" b="1" baseline="0" dirty="0">
                          <a:latin typeface="Century Gothic" panose="020B0502020202020204" pitchFamily="34" charset="0"/>
                        </a:rPr>
                        <a:t> de novo</a:t>
                      </a: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M1</a:t>
                      </a:r>
                    </a:p>
                    <a:p>
                      <a:pPr algn="ctr"/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63% haut volume</a:t>
                      </a:r>
                    </a:p>
                    <a:p>
                      <a:pPr algn="ctr"/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83%</a:t>
                      </a:r>
                      <a:r>
                        <a:rPr lang="fr-FR" sz="1200" b="1" baseline="0" dirty="0">
                          <a:latin typeface="Century Gothic" panose="020B0502020202020204" pitchFamily="34" charset="0"/>
                        </a:rPr>
                        <a:t> de novo</a:t>
                      </a: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</a:rPr>
                        <a:t>M1</a:t>
                      </a:r>
                      <a:r>
                        <a:rPr lang="fr-FR" sz="1200" baseline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fr-FR" sz="1200" baseline="0" dirty="0">
                          <a:latin typeface="Century Gothic" panose="020B0502020202020204" pitchFamily="34" charset="0"/>
                        </a:rPr>
                        <a:t>(haut volume)</a:t>
                      </a:r>
                    </a:p>
                    <a:p>
                      <a:pPr algn="ctr"/>
                      <a:r>
                        <a:rPr lang="fr-FR" sz="1200" baseline="0" dirty="0">
                          <a:latin typeface="Century Gothic" panose="020B0502020202020204" pitchFamily="34" charset="0"/>
                        </a:rPr>
                        <a:t>73% de novo</a:t>
                      </a:r>
                      <a:endParaRPr lang="fr-FR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Traitement associé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</a:rPr>
                        <a:t>HT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HT ± </a:t>
                      </a:r>
                      <a:r>
                        <a:rPr lang="fr-FR" sz="1200" b="1" dirty="0" err="1">
                          <a:latin typeface="Century Gothic" panose="020B0502020202020204" pitchFamily="34" charset="0"/>
                        </a:rPr>
                        <a:t>Docétaxel</a:t>
                      </a:r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 (18%)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HT ± </a:t>
                      </a:r>
                      <a:r>
                        <a:rPr lang="fr-FR" sz="1200" b="1" dirty="0" err="1">
                          <a:latin typeface="Century Gothic" panose="020B0502020202020204" pitchFamily="34" charset="0"/>
                        </a:rPr>
                        <a:t>Docétaxel</a:t>
                      </a:r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 (44%)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HT ± </a:t>
                      </a:r>
                      <a:r>
                        <a:rPr lang="fr-FR" sz="1200" b="1" dirty="0" err="1">
                          <a:latin typeface="Century Gothic" panose="020B0502020202020204" pitchFamily="34" charset="0"/>
                        </a:rPr>
                        <a:t>Docétaxel</a:t>
                      </a:r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 (11%)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</a:rPr>
                        <a:t>HT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798879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Bénéfice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</a:rPr>
                        <a:t>Survie globale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>
                          <a:latin typeface="Century Gothic" panose="020B0502020202020204" pitchFamily="34" charset="0"/>
                        </a:rPr>
                        <a:t>rPFS</a:t>
                      </a:r>
                      <a:endParaRPr lang="fr-FR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</a:rPr>
                        <a:t>Survie globale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</a:rPr>
                        <a:t>Survie globale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</a:rPr>
                        <a:t>Survie globale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1414293"/>
                  </a:ext>
                </a:extLst>
              </a:tr>
              <a:tr h="423276"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AMM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</a:rPr>
                        <a:t>OUI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</a:rPr>
                        <a:t>OUI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</a:rPr>
                        <a:t>OUI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</a:rPr>
                        <a:t>OUI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</a:rPr>
                        <a:t>OUI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2386249"/>
                  </a:ext>
                </a:extLst>
              </a:tr>
              <a:tr h="423276"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Remboursement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</a:rPr>
                        <a:t>OUI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</a:rPr>
                        <a:t>NON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</a:rPr>
                        <a:t>NON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</a:rPr>
                        <a:t>OUI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</a:rPr>
                        <a:t>OUI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580910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Recommandé</a:t>
                      </a:r>
                    </a:p>
                    <a:p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fr-FR" sz="1200" b="1" dirty="0" err="1">
                          <a:latin typeface="Century Gothic" panose="020B0502020202020204" pitchFamily="34" charset="0"/>
                        </a:rPr>
                        <a:t>Reco</a:t>
                      </a:r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 CCAFU 2020)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</a:rPr>
                        <a:t>Oui</a:t>
                      </a:r>
                    </a:p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</a:rPr>
                        <a:t>De novo</a:t>
                      </a:r>
                      <a:r>
                        <a:rPr lang="fr-FR" sz="1200" baseline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fr-FR" sz="1200" baseline="0" dirty="0">
                          <a:latin typeface="Century Gothic" panose="020B0502020202020204" pitchFamily="34" charset="0"/>
                        </a:rPr>
                        <a:t>haut risque</a:t>
                      </a:r>
                      <a:endParaRPr lang="fr-FR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</a:rPr>
                        <a:t>OUI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</a:rPr>
                        <a:t>OUI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</a:rPr>
                        <a:t>OUI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</a:rPr>
                        <a:t>OUI</a:t>
                      </a:r>
                    </a:p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</a:rPr>
                        <a:t>De novo </a:t>
                      </a:r>
                    </a:p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</a:rPr>
                        <a:t>haut volume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789642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844966" y="1236846"/>
            <a:ext cx="1654629" cy="2184935"/>
          </a:xfrm>
          <a:prstGeom prst="rect">
            <a:avLst/>
          </a:prstGeom>
          <a:noFill/>
          <a:ln w="38100"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7493F08-AAA6-78F8-5859-1A0EC7F4C9AE}"/>
              </a:ext>
            </a:extLst>
          </p:cNvPr>
          <p:cNvSpPr/>
          <p:nvPr/>
        </p:nvSpPr>
        <p:spPr>
          <a:xfrm>
            <a:off x="6499595" y="1236846"/>
            <a:ext cx="1568917" cy="2184935"/>
          </a:xfrm>
          <a:prstGeom prst="rect">
            <a:avLst/>
          </a:prstGeom>
          <a:noFill/>
          <a:ln w="38100"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CE85795-3B74-18A7-322E-1B3E4E3656D8}"/>
              </a:ext>
            </a:extLst>
          </p:cNvPr>
          <p:cNvSpPr/>
          <p:nvPr/>
        </p:nvSpPr>
        <p:spPr>
          <a:xfrm>
            <a:off x="8068512" y="1236846"/>
            <a:ext cx="1443789" cy="2184935"/>
          </a:xfrm>
          <a:prstGeom prst="rect">
            <a:avLst/>
          </a:prstGeom>
          <a:noFill/>
          <a:ln w="38100"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28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>
            <a:extLst>
              <a:ext uri="{FF2B5EF4-FFF2-40B4-BE49-F238E27FC236}">
                <a16:creationId xmlns="" xmlns:a16="http://schemas.microsoft.com/office/drawing/2014/main" id="{C9EF36AC-38BA-8A22-07E4-CDD2587AB42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629474" y="1611304"/>
            <a:ext cx="9678003" cy="2938688"/>
          </a:xfrm>
        </p:spPr>
        <p:txBody>
          <a:bodyPr/>
          <a:lstStyle/>
          <a:p>
            <a:pPr marL="216000" indent="-216000">
              <a:lnSpc>
                <a:spcPct val="100000"/>
              </a:lnSpc>
              <a:spcBef>
                <a:spcPts val="0"/>
              </a:spcBef>
              <a:buSzPct val="70000"/>
              <a:buFont typeface="Wingdings" panose="05000000000000000000" pitchFamily="2" charset="2"/>
              <a:buChar char="n"/>
            </a:pPr>
            <a:r>
              <a:rPr lang="fr-FR" altLang="en-US" sz="2200" b="0" dirty="0">
                <a:solidFill>
                  <a:srgbClr val="000000"/>
                </a:solidFill>
                <a:latin typeface="Century Gothic" panose="020F0302020204030204"/>
              </a:rPr>
              <a:t>Participation to </a:t>
            </a:r>
            <a:r>
              <a:rPr lang="fr-FR" altLang="en-US" sz="2200" b="0" dirty="0" err="1">
                <a:solidFill>
                  <a:srgbClr val="000000"/>
                </a:solidFill>
                <a:latin typeface="Century Gothic" panose="020F0302020204030204"/>
              </a:rPr>
              <a:t>advisory</a:t>
            </a:r>
            <a:r>
              <a:rPr lang="fr-FR" altLang="en-US" sz="2200" b="0" dirty="0">
                <a:solidFill>
                  <a:srgbClr val="000000"/>
                </a:solidFill>
                <a:latin typeface="Century Gothic" panose="020F0302020204030204"/>
              </a:rPr>
              <a:t> </a:t>
            </a:r>
            <a:r>
              <a:rPr lang="fr-FR" altLang="en-US" sz="2200" b="0" dirty="0" err="1">
                <a:solidFill>
                  <a:srgbClr val="000000"/>
                </a:solidFill>
                <a:latin typeface="Century Gothic" panose="020F0302020204030204"/>
              </a:rPr>
              <a:t>boards</a:t>
            </a:r>
            <a:r>
              <a:rPr lang="fr-FR" altLang="en-US" sz="2200" b="0" dirty="0">
                <a:solidFill>
                  <a:srgbClr val="000000"/>
                </a:solidFill>
                <a:latin typeface="Century Gothic" panose="020F0302020204030204"/>
              </a:rPr>
              <a:t> and </a:t>
            </a:r>
            <a:r>
              <a:rPr lang="fr-FR" altLang="en-US" sz="2200" b="0" dirty="0" err="1">
                <a:solidFill>
                  <a:srgbClr val="000000"/>
                </a:solidFill>
                <a:latin typeface="Century Gothic" panose="020F0302020204030204"/>
              </a:rPr>
              <a:t>talks</a:t>
            </a:r>
            <a:r>
              <a:rPr lang="fr-FR" altLang="en-US" sz="2200" b="0" dirty="0">
                <a:solidFill>
                  <a:srgbClr val="000000"/>
                </a:solidFill>
                <a:latin typeface="Century Gothic" panose="020F0302020204030204"/>
              </a:rPr>
              <a:t> for</a:t>
            </a:r>
            <a:r>
              <a:rPr lang="fr-FR" altLang="en-US" sz="2400" b="0" dirty="0">
                <a:solidFill>
                  <a:srgbClr val="FF7F4D"/>
                </a:solidFill>
                <a:latin typeface="Century Gothic" panose="020B0502020202020204" pitchFamily="34" charset="0"/>
              </a:rPr>
              <a:t>:</a:t>
            </a:r>
          </a:p>
          <a:p>
            <a:pPr marL="328613" lvl="1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SzPct val="70000"/>
              <a:buNone/>
            </a:pPr>
            <a:r>
              <a:rPr lang="fr-FR" altLang="en-US" sz="2000" dirty="0">
                <a:solidFill>
                  <a:srgbClr val="005086"/>
                </a:solidFill>
              </a:rPr>
              <a:t>Amgen, Astellas, </a:t>
            </a:r>
            <a:r>
              <a:rPr lang="fr-FR" altLang="en-US" sz="2000" dirty="0" err="1">
                <a:solidFill>
                  <a:srgbClr val="005086"/>
                </a:solidFill>
              </a:rPr>
              <a:t>Astrazeneca</a:t>
            </a:r>
            <a:r>
              <a:rPr lang="fr-FR" altLang="en-US" sz="2000" dirty="0">
                <a:solidFill>
                  <a:srgbClr val="005086"/>
                </a:solidFill>
              </a:rPr>
              <a:t>, Bayer, Clovis, </a:t>
            </a:r>
            <a:r>
              <a:rPr lang="fr-FR" altLang="en-US" sz="2000" dirty="0" err="1">
                <a:solidFill>
                  <a:srgbClr val="005086"/>
                </a:solidFill>
              </a:rPr>
              <a:t>Daiichi</a:t>
            </a:r>
            <a:r>
              <a:rPr lang="fr-FR" altLang="en-US" sz="2000" dirty="0">
                <a:solidFill>
                  <a:srgbClr val="005086"/>
                </a:solidFill>
              </a:rPr>
              <a:t> </a:t>
            </a:r>
            <a:r>
              <a:rPr lang="fr-FR" altLang="en-US" sz="2000" dirty="0" err="1">
                <a:solidFill>
                  <a:srgbClr val="005086"/>
                </a:solidFill>
              </a:rPr>
              <a:t>Sankyo</a:t>
            </a:r>
            <a:r>
              <a:rPr lang="fr-FR" altLang="en-US" sz="2000" dirty="0">
                <a:solidFill>
                  <a:srgbClr val="005086"/>
                </a:solidFill>
              </a:rPr>
              <a:t>, Janssen, MSD, Novartis/AAA, Pfizer, Sanofi</a:t>
            </a:r>
          </a:p>
          <a:p>
            <a:pPr marL="216000" indent="-216000">
              <a:lnSpc>
                <a:spcPct val="100000"/>
              </a:lnSpc>
              <a:spcBef>
                <a:spcPts val="0"/>
              </a:spcBef>
              <a:buSzPct val="70000"/>
              <a:buFont typeface="Wingdings" panose="05000000000000000000" pitchFamily="2" charset="2"/>
              <a:buChar char="n"/>
            </a:pPr>
            <a:r>
              <a:rPr lang="fr-FR" altLang="en-US" sz="2200" b="0" dirty="0" err="1">
                <a:solidFill>
                  <a:srgbClr val="000000"/>
                </a:solidFill>
                <a:latin typeface="Century Gothic" panose="020F0302020204030204"/>
              </a:rPr>
              <a:t>Honoraria</a:t>
            </a:r>
            <a:r>
              <a:rPr lang="fr-FR" altLang="en-US" sz="2200" b="0" dirty="0">
                <a:solidFill>
                  <a:srgbClr val="000000"/>
                </a:solidFill>
                <a:latin typeface="Century Gothic" panose="020F0302020204030204"/>
              </a:rPr>
              <a:t> go to Gustave Roussy, </a:t>
            </a:r>
            <a:r>
              <a:rPr lang="fr-FR" altLang="en-US" sz="2200" b="0" dirty="0" err="1">
                <a:solidFill>
                  <a:srgbClr val="000000"/>
                </a:solidFill>
                <a:latin typeface="Century Gothic" panose="020F0302020204030204"/>
              </a:rPr>
              <a:t>my</a:t>
            </a:r>
            <a:r>
              <a:rPr lang="fr-FR" altLang="en-US" sz="2200" b="0" dirty="0">
                <a:solidFill>
                  <a:srgbClr val="000000"/>
                </a:solidFill>
                <a:latin typeface="Century Gothic" panose="020F0302020204030204"/>
              </a:rPr>
              <a:t> institution</a:t>
            </a:r>
            <a:r>
              <a:rPr lang="fr-FR" altLang="en-US" sz="2400" b="0" dirty="0" smtClean="0">
                <a:solidFill>
                  <a:srgbClr val="FF7F4D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70000"/>
              <a:buNone/>
            </a:pPr>
            <a:endParaRPr lang="fr-FR" altLang="en-US" sz="2400" b="0" dirty="0">
              <a:solidFill>
                <a:srgbClr val="FF7F4D"/>
              </a:solidFill>
              <a:latin typeface="Century Gothic" panose="020B0502020202020204" pitchFamily="34" charset="0"/>
            </a:endParaRPr>
          </a:p>
          <a:p>
            <a:pPr marL="216000" indent="-216000">
              <a:lnSpc>
                <a:spcPct val="100000"/>
              </a:lnSpc>
              <a:spcBef>
                <a:spcPts val="0"/>
              </a:spcBef>
              <a:buSzPct val="70000"/>
              <a:buFont typeface="Wingdings" panose="05000000000000000000" pitchFamily="2" charset="2"/>
              <a:buChar char="n"/>
            </a:pPr>
            <a:r>
              <a:rPr lang="fr-FR" altLang="en-US" sz="2200" b="0" dirty="0">
                <a:solidFill>
                  <a:srgbClr val="000000"/>
                </a:solidFill>
                <a:latin typeface="Century Gothic" panose="020F0302020204030204"/>
              </a:rPr>
              <a:t>Participation to </a:t>
            </a:r>
            <a:r>
              <a:rPr lang="fr-FR" altLang="en-US" sz="2200" b="0" dirty="0" err="1">
                <a:solidFill>
                  <a:srgbClr val="000000"/>
                </a:solidFill>
                <a:latin typeface="Century Gothic" panose="020F0302020204030204"/>
              </a:rPr>
              <a:t>advisory</a:t>
            </a:r>
            <a:r>
              <a:rPr lang="fr-FR" altLang="en-US" sz="2200" b="0" dirty="0">
                <a:solidFill>
                  <a:srgbClr val="000000"/>
                </a:solidFill>
                <a:latin typeface="Century Gothic" panose="020F0302020204030204"/>
              </a:rPr>
              <a:t> </a:t>
            </a:r>
            <a:r>
              <a:rPr lang="fr-FR" altLang="en-US" sz="2200" b="0" dirty="0" err="1">
                <a:solidFill>
                  <a:srgbClr val="000000"/>
                </a:solidFill>
                <a:latin typeface="Century Gothic" panose="020F0302020204030204"/>
              </a:rPr>
              <a:t>boards</a:t>
            </a:r>
            <a:r>
              <a:rPr lang="fr-FR" altLang="en-US" sz="2200" b="0" dirty="0">
                <a:solidFill>
                  <a:srgbClr val="000000"/>
                </a:solidFill>
                <a:latin typeface="Century Gothic" panose="020F0302020204030204"/>
              </a:rPr>
              <a:t> </a:t>
            </a:r>
            <a:r>
              <a:rPr lang="fr-FR" altLang="en-US" sz="2200" b="0" dirty="0" err="1">
                <a:solidFill>
                  <a:srgbClr val="000000"/>
                </a:solidFill>
                <a:latin typeface="Century Gothic" panose="020F0302020204030204"/>
              </a:rPr>
              <a:t>with</a:t>
            </a:r>
            <a:r>
              <a:rPr lang="fr-FR" altLang="en-US" sz="2200" b="0" dirty="0">
                <a:solidFill>
                  <a:srgbClr val="000000"/>
                </a:solidFill>
                <a:latin typeface="Century Gothic" panose="020F0302020204030204"/>
              </a:rPr>
              <a:t> </a:t>
            </a:r>
            <a:r>
              <a:rPr lang="fr-FR" altLang="en-US" sz="2200" b="0" dirty="0" err="1">
                <a:solidFill>
                  <a:srgbClr val="000000"/>
                </a:solidFill>
                <a:latin typeface="Century Gothic" panose="020F0302020204030204"/>
              </a:rPr>
              <a:t>personal</a:t>
            </a:r>
            <a:r>
              <a:rPr lang="fr-FR" altLang="en-US" sz="2200" b="0" dirty="0">
                <a:solidFill>
                  <a:srgbClr val="000000"/>
                </a:solidFill>
                <a:latin typeface="Century Gothic" panose="020F0302020204030204"/>
              </a:rPr>
              <a:t> </a:t>
            </a:r>
            <a:r>
              <a:rPr lang="fr-FR" altLang="en-US" sz="2200" b="0" dirty="0" err="1">
                <a:solidFill>
                  <a:srgbClr val="000000"/>
                </a:solidFill>
                <a:latin typeface="Century Gothic" panose="020F0302020204030204"/>
              </a:rPr>
              <a:t>honorarium</a:t>
            </a:r>
            <a:r>
              <a:rPr lang="fr-FR" altLang="en-US" sz="2200" b="0" dirty="0">
                <a:solidFill>
                  <a:srgbClr val="000000"/>
                </a:solidFill>
                <a:latin typeface="Century Gothic" panose="020F0302020204030204"/>
              </a:rPr>
              <a:t> for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70000"/>
              <a:buNone/>
            </a:pPr>
            <a:r>
              <a:rPr lang="fr-FR" altLang="en-US" sz="2000" b="0" dirty="0" smtClean="0">
                <a:solidFill>
                  <a:srgbClr val="005086"/>
                </a:solidFill>
              </a:rPr>
              <a:t>    </a:t>
            </a:r>
            <a:r>
              <a:rPr lang="fr-FR" altLang="en-US" sz="2000" b="0" dirty="0" err="1" smtClean="0">
                <a:solidFill>
                  <a:srgbClr val="005086"/>
                </a:solidFill>
              </a:rPr>
              <a:t>Arvinas</a:t>
            </a:r>
            <a:r>
              <a:rPr lang="fr-FR" altLang="en-US" sz="2000" b="0" dirty="0">
                <a:solidFill>
                  <a:srgbClr val="005086"/>
                </a:solidFill>
              </a:rPr>
              <a:t>, CureVac, </a:t>
            </a:r>
            <a:r>
              <a:rPr lang="fr-FR" altLang="en-US" sz="2000" b="0" dirty="0" err="1">
                <a:solidFill>
                  <a:srgbClr val="005086"/>
                </a:solidFill>
              </a:rPr>
              <a:t>Macrogenics</a:t>
            </a:r>
            <a:r>
              <a:rPr lang="fr-FR" altLang="en-US" sz="2000" b="0" dirty="0">
                <a:solidFill>
                  <a:srgbClr val="005086"/>
                </a:solidFill>
              </a:rPr>
              <a:t> and Orion</a:t>
            </a:r>
            <a:r>
              <a:rPr lang="fr-FR" altLang="en-US" sz="20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Liens d’intérêts</a:t>
            </a:r>
          </a:p>
        </p:txBody>
      </p:sp>
      <p:sp>
        <p:nvSpPr>
          <p:cNvPr id="9" name="Espace réservé du texte 12"/>
          <p:cNvSpPr>
            <a:spLocks noGrp="1"/>
          </p:cNvSpPr>
          <p:nvPr>
            <p:ph type="body" sz="quarter" idx="18"/>
          </p:nvPr>
        </p:nvSpPr>
        <p:spPr>
          <a:xfrm>
            <a:off x="935280" y="503717"/>
            <a:ext cx="11174658" cy="492745"/>
          </a:xfrm>
        </p:spPr>
        <p:txBody>
          <a:bodyPr/>
          <a:lstStyle/>
          <a:p>
            <a:r>
              <a:rPr lang="fr-FR" dirty="0" smtClean="0"/>
              <a:t>Karim FIZAZI</a:t>
            </a:r>
            <a:endParaRPr lang="fr-FR" dirty="0"/>
          </a:p>
          <a:p>
            <a:endParaRPr lang="en-US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1045027" y="1055914"/>
            <a:ext cx="2024744" cy="0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4" name="Espace réservé du texte 16"/>
          <p:cNvSpPr>
            <a:spLocks noGrp="1"/>
          </p:cNvSpPr>
          <p:nvPr>
            <p:ph type="body" sz="quarter" idx="15"/>
          </p:nvPr>
        </p:nvSpPr>
        <p:spPr>
          <a:xfrm>
            <a:off x="8235351" y="6554231"/>
            <a:ext cx="1411407" cy="242888"/>
          </a:xfrm>
        </p:spPr>
        <p:txBody>
          <a:bodyPr/>
          <a:lstStyle/>
          <a:p>
            <a:r>
              <a:rPr lang="fr-FR" dirty="0" smtClean="0"/>
              <a:t>Novembre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042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EC64F70C-E3D9-CED8-85FA-888E742598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Novembre 2023</a:t>
            </a:r>
          </a:p>
        </p:txBody>
      </p:sp>
      <p:sp>
        <p:nvSpPr>
          <p:cNvPr id="12" name="Espace réservé du contenu 11">
            <a:extLst>
              <a:ext uri="{FF2B5EF4-FFF2-40B4-BE49-F238E27FC236}">
                <a16:creationId xmlns="" xmlns:a16="http://schemas.microsoft.com/office/drawing/2014/main" id="{49BC66E5-03AB-3B17-6D86-5A21C2EA1234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="" xmlns:a16="http://schemas.microsoft.com/office/drawing/2014/main" id="{261CE5E7-BA71-D4D4-AE05-418B34EEA6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Intensification « all </a:t>
            </a:r>
            <a:r>
              <a:rPr lang="fr-FR" dirty="0" err="1"/>
              <a:t>comers</a:t>
            </a:r>
            <a:r>
              <a:rPr lang="fr-FR" dirty="0"/>
              <a:t> » avec NHT ?</a:t>
            </a:r>
          </a:p>
        </p:txBody>
      </p:sp>
      <p:graphicFrame>
        <p:nvGraphicFramePr>
          <p:cNvPr id="4" name="Espace réservé du contenu 4">
            <a:extLst>
              <a:ext uri="{FF2B5EF4-FFF2-40B4-BE49-F238E27FC236}">
                <a16:creationId xmlns="" xmlns:a16="http://schemas.microsoft.com/office/drawing/2014/main" id="{5E2E947F-2123-757D-1C4D-A132CCE0B0F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43642" y="906145"/>
          <a:ext cx="10849206" cy="5036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7559">
                  <a:extLst>
                    <a:ext uri="{9D8B030D-6E8A-4147-A177-3AD203B41FA5}">
                      <a16:colId xmlns="" xmlns:a16="http://schemas.microsoft.com/office/drawing/2014/main" val="741898523"/>
                    </a:ext>
                  </a:extLst>
                </a:gridCol>
                <a:gridCol w="1074180">
                  <a:extLst>
                    <a:ext uri="{9D8B030D-6E8A-4147-A177-3AD203B41FA5}">
                      <a16:colId xmlns="" xmlns:a16="http://schemas.microsoft.com/office/drawing/2014/main" val="551504602"/>
                    </a:ext>
                  </a:extLst>
                </a:gridCol>
                <a:gridCol w="1016667">
                  <a:extLst>
                    <a:ext uri="{9D8B030D-6E8A-4147-A177-3AD203B41FA5}">
                      <a16:colId xmlns="" xmlns:a16="http://schemas.microsoft.com/office/drawing/2014/main" val="3897815120"/>
                    </a:ext>
                  </a:extLst>
                </a:gridCol>
                <a:gridCol w="1002791">
                  <a:extLst>
                    <a:ext uri="{9D8B030D-6E8A-4147-A177-3AD203B41FA5}">
                      <a16:colId xmlns="" xmlns:a16="http://schemas.microsoft.com/office/drawing/2014/main" val="107534209"/>
                    </a:ext>
                  </a:extLst>
                </a:gridCol>
                <a:gridCol w="1041952">
                  <a:extLst>
                    <a:ext uri="{9D8B030D-6E8A-4147-A177-3AD203B41FA5}">
                      <a16:colId xmlns="" xmlns:a16="http://schemas.microsoft.com/office/drawing/2014/main" val="1493012678"/>
                    </a:ext>
                  </a:extLst>
                </a:gridCol>
                <a:gridCol w="902311">
                  <a:extLst>
                    <a:ext uri="{9D8B030D-6E8A-4147-A177-3AD203B41FA5}">
                      <a16:colId xmlns="" xmlns:a16="http://schemas.microsoft.com/office/drawing/2014/main" val="917457542"/>
                    </a:ext>
                  </a:extLst>
                </a:gridCol>
                <a:gridCol w="1009727">
                  <a:extLst>
                    <a:ext uri="{9D8B030D-6E8A-4147-A177-3AD203B41FA5}">
                      <a16:colId xmlns="" xmlns:a16="http://schemas.microsoft.com/office/drawing/2014/main" val="1674142103"/>
                    </a:ext>
                  </a:extLst>
                </a:gridCol>
                <a:gridCol w="1020471">
                  <a:extLst>
                    <a:ext uri="{9D8B030D-6E8A-4147-A177-3AD203B41FA5}">
                      <a16:colId xmlns="" xmlns:a16="http://schemas.microsoft.com/office/drawing/2014/main" val="3574861445"/>
                    </a:ext>
                  </a:extLst>
                </a:gridCol>
                <a:gridCol w="1106404">
                  <a:extLst>
                    <a:ext uri="{9D8B030D-6E8A-4147-A177-3AD203B41FA5}">
                      <a16:colId xmlns="" xmlns:a16="http://schemas.microsoft.com/office/drawing/2014/main" val="2043275710"/>
                    </a:ext>
                  </a:extLst>
                </a:gridCol>
                <a:gridCol w="1117144">
                  <a:extLst>
                    <a:ext uri="{9D8B030D-6E8A-4147-A177-3AD203B41FA5}">
                      <a16:colId xmlns="" xmlns:a16="http://schemas.microsoft.com/office/drawing/2014/main" val="2049991001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CHAARTED</a:t>
                      </a:r>
                      <a:endParaRPr lang="fr-FR" sz="1200" baseline="30000" dirty="0"/>
                    </a:p>
                  </a:txBody>
                  <a:tcPr marL="0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STAMPEDE DOCE</a:t>
                      </a:r>
                      <a:endParaRPr lang="fr-FR" sz="1200" baseline="30000" dirty="0"/>
                    </a:p>
                  </a:txBody>
                  <a:tcPr marL="0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LATITUDE </a:t>
                      </a:r>
                      <a:endParaRPr lang="fr-FR" sz="1200" baseline="30000" dirty="0"/>
                    </a:p>
                  </a:txBody>
                  <a:tcPr marL="0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F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STAMPEDE ABI </a:t>
                      </a:r>
                      <a:endParaRPr lang="fr-FR" sz="1200" baseline="30000" dirty="0"/>
                    </a:p>
                  </a:txBody>
                  <a:tcPr marL="0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F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ARCHES</a:t>
                      </a:r>
                      <a:endParaRPr lang="fr-FR" sz="1200" baseline="30000" dirty="0"/>
                    </a:p>
                  </a:txBody>
                  <a:tcPr marL="0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F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ENZAMET</a:t>
                      </a:r>
                      <a:endParaRPr lang="fr-FR" sz="1200" baseline="30000" dirty="0"/>
                    </a:p>
                  </a:txBody>
                  <a:tcPr marL="0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F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TITAN</a:t>
                      </a:r>
                      <a:endParaRPr lang="fr-FR" sz="1200" baseline="30000" dirty="0"/>
                    </a:p>
                  </a:txBody>
                  <a:tcPr marL="0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F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aseline="0" dirty="0"/>
                        <a:t>PEACE 1</a:t>
                      </a:r>
                    </a:p>
                  </a:txBody>
                  <a:tcPr marL="0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aseline="0" dirty="0"/>
                        <a:t>ARASENS</a:t>
                      </a:r>
                    </a:p>
                  </a:txBody>
                  <a:tcPr marL="0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7998744"/>
                  </a:ext>
                </a:extLst>
              </a:tr>
              <a:tr h="441429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Phase 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Phase III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Phase III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Phase</a:t>
                      </a:r>
                      <a:r>
                        <a:rPr lang="fr-FR" sz="1200" baseline="0" dirty="0"/>
                        <a:t> III</a:t>
                      </a:r>
                      <a:endParaRPr lang="fr-FR" sz="1200" dirty="0"/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/>
                        <a:t>Phase III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Phase III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Phase III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Phase III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Phase III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Phase III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212274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Effectif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N=790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N=1776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N=1199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N=1917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N=1150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N=1125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N=1052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N=1173*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N=1306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2350248"/>
                  </a:ext>
                </a:extLst>
              </a:tr>
              <a:tr h="865879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Traitement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DOC vs PBO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DOC  vs PBO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ABI vs PBO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ABI vs PBO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ENZ vs PBO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ENZ vs AANS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APA</a:t>
                      </a:r>
                      <a:r>
                        <a:rPr lang="fr-FR" sz="1100" baseline="0" dirty="0"/>
                        <a:t> vs PBO</a:t>
                      </a:r>
                      <a:endParaRPr lang="fr-FR" sz="1100" dirty="0"/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[ADT vs ABI </a:t>
                      </a:r>
                    </a:p>
                    <a:p>
                      <a:pPr algn="ctr"/>
                      <a:r>
                        <a:rPr lang="fr-FR" sz="1100" dirty="0"/>
                        <a:t>ou </a:t>
                      </a:r>
                    </a:p>
                    <a:p>
                      <a:pPr algn="ctr"/>
                      <a:r>
                        <a:rPr lang="fr-FR" sz="1100" dirty="0"/>
                        <a:t>[DOC vs DOC + ABI]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DOC + PBO </a:t>
                      </a:r>
                    </a:p>
                    <a:p>
                      <a:pPr algn="ctr"/>
                      <a:r>
                        <a:rPr lang="fr-FR" sz="1100" dirty="0"/>
                        <a:t>vs DOC + DARO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0621587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fr-FR" sz="1200" b="1" baseline="0" dirty="0"/>
                        <a:t>Critère principal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/>
                        <a:t>Survie globale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aseline="0" dirty="0"/>
                        <a:t>Survie globale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aseline="0" dirty="0"/>
                        <a:t>Survie globale</a:t>
                      </a:r>
                    </a:p>
                    <a:p>
                      <a:pPr algn="ctr"/>
                      <a:r>
                        <a:rPr lang="fr-FR" sz="1200" baseline="0" dirty="0" err="1"/>
                        <a:t>SSPr</a:t>
                      </a:r>
                      <a:endParaRPr lang="fr-FR" sz="1200" baseline="0" dirty="0"/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aseline="0" dirty="0"/>
                        <a:t>Survie globale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aseline="0" dirty="0" err="1"/>
                        <a:t>SSPr</a:t>
                      </a:r>
                      <a:endParaRPr lang="fr-FR" sz="1200" baseline="0" dirty="0"/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aseline="0" dirty="0"/>
                        <a:t>Survie globale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/>
                        <a:t>Survie globale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 err="1"/>
                        <a:t>SSPr</a:t>
                      </a:r>
                      <a:endParaRPr lang="fr-FR" sz="1200" baseline="0" dirty="0"/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/>
                        <a:t>Survie globale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/>
                        <a:t>Survie globale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633918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fr-FR" sz="1200" b="1" baseline="0" dirty="0"/>
                        <a:t>De novo </a:t>
                      </a:r>
                    </a:p>
                    <a:p>
                      <a:pPr algn="ctr"/>
                      <a:r>
                        <a:rPr lang="fr-FR" sz="1200" b="1" baseline="0" dirty="0" err="1"/>
                        <a:t>Métachrone</a:t>
                      </a:r>
                      <a:endParaRPr lang="fr-FR" sz="1200" b="1" baseline="0" dirty="0"/>
                    </a:p>
                  </a:txBody>
                  <a:tcPr marL="120000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200" b="1" dirty="0"/>
                        <a:t>73%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200" b="1" dirty="0"/>
                        <a:t>27%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95% </a:t>
                      </a:r>
                    </a:p>
                    <a:p>
                      <a:pPr marL="889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100% </a:t>
                      </a:r>
                    </a:p>
                    <a:p>
                      <a:pPr algn="ctr"/>
                      <a:r>
                        <a:rPr lang="fr-FR" sz="1200" b="1" dirty="0"/>
                        <a:t>0%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95%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5%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70%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58%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83%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37818159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fr-FR" sz="1200" b="1" baseline="0" dirty="0"/>
                        <a:t>Haut volume</a:t>
                      </a:r>
                    </a:p>
                    <a:p>
                      <a:pPr algn="ctr"/>
                      <a:r>
                        <a:rPr lang="fr-FR" sz="1200" b="1" baseline="0" dirty="0"/>
                        <a:t>Bas volume</a:t>
                      </a:r>
                    </a:p>
                  </a:txBody>
                  <a:tcPr marL="120000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200" b="1" dirty="0"/>
                        <a:t>65%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200" b="1" dirty="0"/>
                        <a:t>35%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100% </a:t>
                      </a:r>
                    </a:p>
                    <a:p>
                      <a:pPr algn="ctr"/>
                      <a:r>
                        <a:rPr lang="fr-FR" sz="1200" b="1" baseline="0" dirty="0"/>
                        <a:t>0% </a:t>
                      </a:r>
                      <a:endParaRPr lang="fr-FR" sz="1200" b="1" dirty="0"/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56%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44%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62% </a:t>
                      </a:r>
                    </a:p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38%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52% </a:t>
                      </a:r>
                    </a:p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48%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63%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37%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64%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37%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77%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23%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3621824"/>
                  </a:ext>
                </a:extLst>
              </a:tr>
              <a:tr h="8057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/>
                        <a:t>Docetaxel associé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NA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NA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Non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Non 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Optionnel </a:t>
                      </a:r>
                    </a:p>
                    <a:p>
                      <a:pPr algn="ctr"/>
                      <a:r>
                        <a:rPr lang="fr-FR" sz="1200"/>
                        <a:t>avant</a:t>
                      </a:r>
                    </a:p>
                    <a:p>
                      <a:pPr algn="ctr"/>
                      <a:r>
                        <a:rPr lang="fr-FR" sz="1200"/>
                        <a:t>(18%)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Optionnel </a:t>
                      </a:r>
                    </a:p>
                    <a:p>
                      <a:pPr algn="ctr"/>
                      <a:r>
                        <a:rPr lang="fr-FR" sz="1200" dirty="0"/>
                        <a:t>pendant</a:t>
                      </a:r>
                    </a:p>
                    <a:p>
                      <a:pPr algn="ctr"/>
                      <a:r>
                        <a:rPr lang="fr-FR" sz="1200" dirty="0"/>
                        <a:t>(45%)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Optionnel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avant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(11%)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100%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100%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81520125"/>
                  </a:ext>
                </a:extLst>
              </a:tr>
              <a:tr h="437347">
                <a:tc>
                  <a:txBody>
                    <a:bodyPr/>
                    <a:lstStyle/>
                    <a:p>
                      <a:pPr algn="ctr"/>
                      <a:r>
                        <a:rPr lang="fr-FR" sz="1200" b="1" baseline="0" dirty="0"/>
                        <a:t>Suivi médian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54 mois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78 mois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52 mois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73 mois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aseline="0" dirty="0"/>
                        <a:t>45 </a:t>
                      </a:r>
                      <a:r>
                        <a:rPr lang="fr-FR" sz="1200" dirty="0"/>
                        <a:t>mois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34 mois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44 mois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53 mois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44</a:t>
                      </a:r>
                      <a:r>
                        <a:rPr lang="fr-FR" sz="1200" baseline="0" dirty="0"/>
                        <a:t> mois</a:t>
                      </a:r>
                      <a:endParaRPr lang="fr-FR" sz="1200" dirty="0"/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3042636"/>
                  </a:ext>
                </a:extLst>
              </a:tr>
            </a:tbl>
          </a:graphicData>
        </a:graphic>
      </p:graphicFrame>
      <p:sp>
        <p:nvSpPr>
          <p:cNvPr id="6" name="Rectangle à coins arrondis 5"/>
          <p:cNvSpPr/>
          <p:nvPr/>
        </p:nvSpPr>
        <p:spPr>
          <a:xfrm>
            <a:off x="6808270" y="3651312"/>
            <a:ext cx="2976332" cy="960107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Flèche : chevron 15">
            <a:extLst>
              <a:ext uri="{FF2B5EF4-FFF2-40B4-BE49-F238E27FC236}">
                <a16:creationId xmlns="" xmlns:a16="http://schemas.microsoft.com/office/drawing/2014/main" id="{A2AFB7C5-C9C9-AA56-7762-E033636B7C4F}"/>
              </a:ext>
            </a:extLst>
          </p:cNvPr>
          <p:cNvSpPr/>
          <p:nvPr/>
        </p:nvSpPr>
        <p:spPr>
          <a:xfrm rot="5400000">
            <a:off x="9047756" y="512776"/>
            <a:ext cx="348581" cy="354042"/>
          </a:xfrm>
          <a:prstGeom prst="chevron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7" name="Flèche : chevron 16">
            <a:extLst>
              <a:ext uri="{FF2B5EF4-FFF2-40B4-BE49-F238E27FC236}">
                <a16:creationId xmlns="" xmlns:a16="http://schemas.microsoft.com/office/drawing/2014/main" id="{71F2A107-BD30-7B06-E8DD-5E7DFFB4E471}"/>
              </a:ext>
            </a:extLst>
          </p:cNvPr>
          <p:cNvSpPr/>
          <p:nvPr/>
        </p:nvSpPr>
        <p:spPr>
          <a:xfrm rot="5400000">
            <a:off x="8061060" y="512777"/>
            <a:ext cx="348581" cy="354042"/>
          </a:xfrm>
          <a:prstGeom prst="chevron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8" name="Flèche : chevron 17">
            <a:extLst>
              <a:ext uri="{FF2B5EF4-FFF2-40B4-BE49-F238E27FC236}">
                <a16:creationId xmlns="" xmlns:a16="http://schemas.microsoft.com/office/drawing/2014/main" id="{5F22A711-CA45-AE14-A6BD-08511CD25D1C}"/>
              </a:ext>
            </a:extLst>
          </p:cNvPr>
          <p:cNvSpPr/>
          <p:nvPr/>
        </p:nvSpPr>
        <p:spPr>
          <a:xfrm rot="5400000">
            <a:off x="7165911" y="539033"/>
            <a:ext cx="348581" cy="354042"/>
          </a:xfrm>
          <a:prstGeom prst="chevron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9" name="Flèche : chevron 18">
            <a:extLst>
              <a:ext uri="{FF2B5EF4-FFF2-40B4-BE49-F238E27FC236}">
                <a16:creationId xmlns="" xmlns:a16="http://schemas.microsoft.com/office/drawing/2014/main" id="{8EBE64DF-40B2-933D-F110-45AFD27FE403}"/>
              </a:ext>
            </a:extLst>
          </p:cNvPr>
          <p:cNvSpPr/>
          <p:nvPr/>
        </p:nvSpPr>
        <p:spPr>
          <a:xfrm>
            <a:off x="969351" y="3776114"/>
            <a:ext cx="348581" cy="354042"/>
          </a:xfrm>
          <a:prstGeom prst="chevron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20" name="Flèche : chevron 19">
            <a:extLst>
              <a:ext uri="{FF2B5EF4-FFF2-40B4-BE49-F238E27FC236}">
                <a16:creationId xmlns="" xmlns:a16="http://schemas.microsoft.com/office/drawing/2014/main" id="{8E795394-3053-A675-0C5A-8AB3C03EE628}"/>
              </a:ext>
            </a:extLst>
          </p:cNvPr>
          <p:cNvSpPr/>
          <p:nvPr/>
        </p:nvSpPr>
        <p:spPr>
          <a:xfrm>
            <a:off x="969351" y="4257377"/>
            <a:ext cx="348581" cy="354042"/>
          </a:xfrm>
          <a:prstGeom prst="chevron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4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04230C1E-3445-F600-84CB-20F77468F7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Novembre 2023</a:t>
            </a:r>
          </a:p>
          <a:p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="" xmlns:a16="http://schemas.microsoft.com/office/drawing/2014/main" id="{A173D55B-5EAC-954B-871D-6A132273BB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Intensification « all </a:t>
            </a:r>
            <a:r>
              <a:rPr lang="fr-FR" dirty="0" err="1"/>
              <a:t>comers</a:t>
            </a:r>
            <a:r>
              <a:rPr lang="fr-FR" dirty="0"/>
              <a:t> » avec APA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="" xmlns:a16="http://schemas.microsoft.com/office/drawing/2014/main" id="{6BEF55D4-B332-B842-85A1-457C6C602F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 err="1"/>
              <a:t>Apalutamide</a:t>
            </a:r>
            <a:r>
              <a:rPr lang="fr-FR" dirty="0"/>
              <a:t> + ADT : étude TITAN 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6791E453-D1A0-4D89-9434-EF4234D25C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3608" y="1375814"/>
            <a:ext cx="4025589" cy="3030663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="" xmlns:a16="http://schemas.microsoft.com/office/drawing/2014/main" id="{ECFED825-0542-4A61-9916-5D850B99017B}"/>
              </a:ext>
            </a:extLst>
          </p:cNvPr>
          <p:cNvSpPr txBox="1">
            <a:spLocks/>
          </p:cNvSpPr>
          <p:nvPr/>
        </p:nvSpPr>
        <p:spPr>
          <a:xfrm>
            <a:off x="1343889" y="4336886"/>
            <a:ext cx="3778126" cy="35090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i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HR=0.65   IC95% [0.53-0.79];  p &lt; 0,0001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A730ED3-2D91-4A3A-992F-9DD01378D4C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85339" y="1403273"/>
            <a:ext cx="6050571" cy="3037594"/>
            <a:chOff x="1998" y="1236"/>
            <a:chExt cx="3687" cy="1851"/>
          </a:xfrm>
        </p:grpSpPr>
        <p:sp>
          <p:nvSpPr>
            <p:cNvPr id="8" name="AutoShape 3">
              <a:extLst>
                <a:ext uri="{FF2B5EF4-FFF2-40B4-BE49-F238E27FC236}">
                  <a16:creationId xmlns="" xmlns:a16="http://schemas.microsoft.com/office/drawing/2014/main" id="{037BF854-F259-4E60-A620-6D257ED1828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98" y="1236"/>
              <a:ext cx="3684" cy="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21386D"/>
                </a:solidFill>
                <a:latin typeface="Calibri" panose="020F0502020204030204"/>
              </a:endParaRPr>
            </a:p>
          </p:txBody>
        </p:sp>
        <p:pic>
          <p:nvPicPr>
            <p:cNvPr id="9" name="Picture 5">
              <a:extLst>
                <a:ext uri="{FF2B5EF4-FFF2-40B4-BE49-F238E27FC236}">
                  <a16:creationId xmlns="" xmlns:a16="http://schemas.microsoft.com/office/drawing/2014/main" id="{468BC6EC-3C62-4645-B4DC-A3101E7A85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8" y="1236"/>
              <a:ext cx="3687" cy="185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BD9AEF33-791E-E3FE-6C94-5911E8C02D7A}"/>
              </a:ext>
            </a:extLst>
          </p:cNvPr>
          <p:cNvSpPr txBox="1"/>
          <p:nvPr/>
        </p:nvSpPr>
        <p:spPr>
          <a:xfrm>
            <a:off x="2527948" y="5415103"/>
            <a:ext cx="1631540" cy="461665"/>
          </a:xfrm>
          <a:prstGeom prst="rect">
            <a:avLst/>
          </a:prstGeom>
          <a:solidFill>
            <a:srgbClr val="C95E3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>
                <a:solidFill>
                  <a:prstClr val="white"/>
                </a:solidFill>
              </a:rPr>
              <a:t>Low</a:t>
            </a:r>
            <a:r>
              <a:rPr lang="fr-FR" sz="1200" b="1" dirty="0">
                <a:solidFill>
                  <a:prstClr val="white"/>
                </a:solidFill>
              </a:rPr>
              <a:t> volume</a:t>
            </a:r>
          </a:p>
          <a:p>
            <a:pPr algn="ctr"/>
            <a:r>
              <a:rPr lang="fr-FR" sz="1200" b="1" dirty="0">
                <a:solidFill>
                  <a:prstClr val="white"/>
                </a:solidFill>
              </a:rPr>
              <a:t>HR : 0,52 (0,35-0,79)</a:t>
            </a:r>
          </a:p>
        </p:txBody>
      </p:sp>
      <p:sp>
        <p:nvSpPr>
          <p:cNvPr id="23" name="Triangle 22">
            <a:extLst>
              <a:ext uri="{FF2B5EF4-FFF2-40B4-BE49-F238E27FC236}">
                <a16:creationId xmlns="" xmlns:a16="http://schemas.microsoft.com/office/drawing/2014/main" id="{3750DE6B-AA3B-8B49-AF5A-934947983AE0}"/>
              </a:ext>
            </a:extLst>
          </p:cNvPr>
          <p:cNvSpPr/>
          <p:nvPr/>
        </p:nvSpPr>
        <p:spPr>
          <a:xfrm rot="5400000">
            <a:off x="5283178" y="2800372"/>
            <a:ext cx="571500" cy="19045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4" name="Rectangle à coins arrondis 10">
            <a:extLst>
              <a:ext uri="{FF2B5EF4-FFF2-40B4-BE49-F238E27FC236}">
                <a16:creationId xmlns="" xmlns:a16="http://schemas.microsoft.com/office/drawing/2014/main" id="{2472B4CA-D148-4D41-A7EE-8D49799F4B8A}"/>
              </a:ext>
            </a:extLst>
          </p:cNvPr>
          <p:cNvSpPr/>
          <p:nvPr/>
        </p:nvSpPr>
        <p:spPr>
          <a:xfrm>
            <a:off x="1148697" y="1207389"/>
            <a:ext cx="4204353" cy="3517012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5" name="Rectangle à coins arrondis 10">
            <a:extLst>
              <a:ext uri="{FF2B5EF4-FFF2-40B4-BE49-F238E27FC236}">
                <a16:creationId xmlns="" xmlns:a16="http://schemas.microsoft.com/office/drawing/2014/main" id="{70BF78E5-37E6-CA4F-A087-09E55C652B33}"/>
              </a:ext>
            </a:extLst>
          </p:cNvPr>
          <p:cNvSpPr/>
          <p:nvPr/>
        </p:nvSpPr>
        <p:spPr>
          <a:xfrm>
            <a:off x="5765800" y="1206362"/>
            <a:ext cx="6176631" cy="329149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6" name="Tableau 23">
            <a:extLst>
              <a:ext uri="{FF2B5EF4-FFF2-40B4-BE49-F238E27FC236}">
                <a16:creationId xmlns="" xmlns:a16="http://schemas.microsoft.com/office/drawing/2014/main" id="{D8FC32CB-9F1B-024F-A33E-D69DE909559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374291" y="4634465"/>
          <a:ext cx="7568513" cy="1162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9965">
                  <a:extLst>
                    <a:ext uri="{9D8B030D-6E8A-4147-A177-3AD203B41FA5}">
                      <a16:colId xmlns="" xmlns:a16="http://schemas.microsoft.com/office/drawing/2014/main" val="1863834011"/>
                    </a:ext>
                  </a:extLst>
                </a:gridCol>
                <a:gridCol w="1021718">
                  <a:extLst>
                    <a:ext uri="{9D8B030D-6E8A-4147-A177-3AD203B41FA5}">
                      <a16:colId xmlns="" xmlns:a16="http://schemas.microsoft.com/office/drawing/2014/main" val="1136568157"/>
                    </a:ext>
                  </a:extLst>
                </a:gridCol>
                <a:gridCol w="1021718">
                  <a:extLst>
                    <a:ext uri="{9D8B030D-6E8A-4147-A177-3AD203B41FA5}">
                      <a16:colId xmlns="" xmlns:a16="http://schemas.microsoft.com/office/drawing/2014/main" val="29901485"/>
                    </a:ext>
                  </a:extLst>
                </a:gridCol>
                <a:gridCol w="1021718">
                  <a:extLst>
                    <a:ext uri="{9D8B030D-6E8A-4147-A177-3AD203B41FA5}">
                      <a16:colId xmlns="" xmlns:a16="http://schemas.microsoft.com/office/drawing/2014/main" val="3971578567"/>
                    </a:ext>
                  </a:extLst>
                </a:gridCol>
                <a:gridCol w="1021718">
                  <a:extLst>
                    <a:ext uri="{9D8B030D-6E8A-4147-A177-3AD203B41FA5}">
                      <a16:colId xmlns="" xmlns:a16="http://schemas.microsoft.com/office/drawing/2014/main" val="2492831716"/>
                    </a:ext>
                  </a:extLst>
                </a:gridCol>
                <a:gridCol w="977721">
                  <a:extLst>
                    <a:ext uri="{9D8B030D-6E8A-4147-A177-3AD203B41FA5}">
                      <a16:colId xmlns="" xmlns:a16="http://schemas.microsoft.com/office/drawing/2014/main" val="4170164706"/>
                    </a:ext>
                  </a:extLst>
                </a:gridCol>
                <a:gridCol w="1383955">
                  <a:extLst>
                    <a:ext uri="{9D8B030D-6E8A-4147-A177-3AD203B41FA5}">
                      <a16:colId xmlns="" xmlns:a16="http://schemas.microsoft.com/office/drawing/2014/main" val="1408422577"/>
                    </a:ext>
                  </a:extLst>
                </a:gridCol>
              </a:tblGrid>
              <a:tr h="215388">
                <a:tc>
                  <a:txBody>
                    <a:bodyPr/>
                    <a:lstStyle/>
                    <a:p>
                      <a:pPr algn="ctr"/>
                      <a:endParaRPr lang="fr-FR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Events/No.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8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Median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OS (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months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22914901"/>
                  </a:ext>
                </a:extLst>
              </a:tr>
              <a:tr h="215388"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 err="1">
                          <a:solidFill>
                            <a:schemeClr val="bg1"/>
                          </a:solidFill>
                        </a:rPr>
                        <a:t>Subgroup</a:t>
                      </a:r>
                      <a:endParaRPr lang="fr-FR" sz="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 err="1">
                          <a:solidFill>
                            <a:schemeClr val="bg1"/>
                          </a:solidFill>
                        </a:rPr>
                        <a:t>Apalutamide</a:t>
                      </a:r>
                      <a:endParaRPr lang="fr-FR" sz="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>
                          <a:solidFill>
                            <a:schemeClr val="bg1"/>
                          </a:solidFill>
                        </a:rPr>
                        <a:t>Placebo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Apalutamide</a:t>
                      </a: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>
                          <a:solidFill>
                            <a:schemeClr val="bg1"/>
                          </a:solidFill>
                        </a:rPr>
                        <a:t>Placebo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bg1"/>
                          </a:solidFill>
                        </a:rPr>
                        <a:t>HR (95% CI)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6167872"/>
                  </a:ext>
                </a:extLst>
              </a:tr>
              <a:tr h="228849">
                <a:tc>
                  <a:txBody>
                    <a:bodyPr/>
                    <a:lstStyle/>
                    <a:p>
                      <a:pPr algn="l"/>
                      <a:r>
                        <a:rPr lang="fr-FR" sz="900" b="0" dirty="0">
                          <a:solidFill>
                            <a:schemeClr val="tx1"/>
                          </a:solidFill>
                        </a:rPr>
                        <a:t>All patients</a:t>
                      </a:r>
                    </a:p>
                  </a:txBody>
                  <a:tcPr marL="144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tx1"/>
                          </a:solidFill>
                        </a:rPr>
                        <a:t>170/525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tx1"/>
                          </a:solidFill>
                        </a:rPr>
                        <a:t>235/527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tx1"/>
                          </a:solidFill>
                        </a:rPr>
                        <a:t>NR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tx1"/>
                          </a:solidFill>
                        </a:rPr>
                        <a:t>52.2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tx1"/>
                          </a:solidFill>
                        </a:rPr>
                        <a:t>0.85 (0.53 to 0.79)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8497315"/>
                  </a:ext>
                </a:extLst>
              </a:tr>
              <a:tr h="228849">
                <a:tc>
                  <a:txBody>
                    <a:bodyPr/>
                    <a:lstStyle/>
                    <a:p>
                      <a:pPr algn="l"/>
                      <a:r>
                        <a:rPr lang="fr-FR" sz="900" b="0" dirty="0">
                          <a:solidFill>
                            <a:schemeClr val="tx1"/>
                          </a:solidFill>
                        </a:rPr>
                        <a:t>High volume</a:t>
                      </a:r>
                    </a:p>
                  </a:txBody>
                  <a:tcPr marL="144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tx1"/>
                          </a:solidFill>
                        </a:rPr>
                        <a:t>134/325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tx1"/>
                          </a:solidFill>
                        </a:rPr>
                        <a:t>175/335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tx1"/>
                          </a:solidFill>
                        </a:rPr>
                        <a:t>NR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tx1"/>
                          </a:solidFill>
                        </a:rPr>
                        <a:t>38.7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tx1"/>
                          </a:solidFill>
                        </a:rPr>
                        <a:t>0.70 (0.58 to 0.85)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80349394"/>
                  </a:ext>
                </a:extLst>
              </a:tr>
              <a:tr h="228849">
                <a:tc>
                  <a:txBody>
                    <a:bodyPr/>
                    <a:lstStyle/>
                    <a:p>
                      <a:pPr algn="l"/>
                      <a:r>
                        <a:rPr lang="fr-FR" sz="900" b="0" i="0" baseline="0" dirty="0" err="1">
                          <a:solidFill>
                            <a:schemeClr val="tx1"/>
                          </a:solidFill>
                        </a:rPr>
                        <a:t>Low</a:t>
                      </a:r>
                      <a:r>
                        <a:rPr lang="fr-FR" sz="900" b="0" i="0" baseline="0" dirty="0">
                          <a:solidFill>
                            <a:schemeClr val="tx1"/>
                          </a:solidFill>
                        </a:rPr>
                        <a:t> volume</a:t>
                      </a:r>
                    </a:p>
                  </a:txBody>
                  <a:tcPr marL="144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tx1"/>
                          </a:solidFill>
                        </a:rPr>
                        <a:t>38/200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tx1"/>
                          </a:solidFill>
                        </a:rPr>
                        <a:t>60/192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tx1"/>
                          </a:solidFill>
                        </a:rPr>
                        <a:t>NR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tx1"/>
                          </a:solidFill>
                        </a:rPr>
                        <a:t>NR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tx1"/>
                          </a:solidFill>
                        </a:rPr>
                        <a:t>0.52 (0.35 to 0.79)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8507458"/>
                  </a:ext>
                </a:extLst>
              </a:tr>
            </a:tbl>
          </a:graphicData>
        </a:graphic>
      </p:graphicFrame>
      <p:cxnSp>
        <p:nvCxnSpPr>
          <p:cNvPr id="27" name="Straight Connector 34">
            <a:extLst>
              <a:ext uri="{FF2B5EF4-FFF2-40B4-BE49-F238E27FC236}">
                <a16:creationId xmlns="" xmlns:a16="http://schemas.microsoft.com/office/drawing/2014/main" id="{9F0B04F1-066C-C74A-875A-E4FB768D83DB}"/>
              </a:ext>
            </a:extLst>
          </p:cNvPr>
          <p:cNvCxnSpPr>
            <a:cxnSpLocks/>
          </p:cNvCxnSpPr>
          <p:nvPr/>
        </p:nvCxnSpPr>
        <p:spPr>
          <a:xfrm>
            <a:off x="10096045" y="4866640"/>
            <a:ext cx="0" cy="935733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="" xmlns:a16="http://schemas.microsoft.com/office/drawing/2014/main" id="{EF4CA22E-051C-4746-9FAE-697AFF5DE47F}"/>
              </a:ext>
            </a:extLst>
          </p:cNvPr>
          <p:cNvSpPr txBox="1"/>
          <p:nvPr/>
        </p:nvSpPr>
        <p:spPr>
          <a:xfrm>
            <a:off x="9403707" y="5792213"/>
            <a:ext cx="381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0.1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="" xmlns:a16="http://schemas.microsoft.com/office/drawing/2014/main" id="{02869471-4CE3-C94F-8178-C62C99BAAAB0}"/>
              </a:ext>
            </a:extLst>
          </p:cNvPr>
          <p:cNvSpPr txBox="1"/>
          <p:nvPr/>
        </p:nvSpPr>
        <p:spPr>
          <a:xfrm>
            <a:off x="9905644" y="5792213"/>
            <a:ext cx="381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1.0</a:t>
            </a:r>
          </a:p>
        </p:txBody>
      </p:sp>
      <p:cxnSp>
        <p:nvCxnSpPr>
          <p:cNvPr id="34" name="Straight Connector 34">
            <a:extLst>
              <a:ext uri="{FF2B5EF4-FFF2-40B4-BE49-F238E27FC236}">
                <a16:creationId xmlns="" xmlns:a16="http://schemas.microsoft.com/office/drawing/2014/main" id="{3B074239-C3A0-8A4D-86CF-72796851F8A2}"/>
              </a:ext>
            </a:extLst>
          </p:cNvPr>
          <p:cNvCxnSpPr>
            <a:cxnSpLocks/>
          </p:cNvCxnSpPr>
          <p:nvPr/>
        </p:nvCxnSpPr>
        <p:spPr>
          <a:xfrm flipH="1">
            <a:off x="9582665" y="5797882"/>
            <a:ext cx="970005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="" xmlns:a16="http://schemas.microsoft.com/office/drawing/2014/main" id="{322B26CE-79C0-2E4E-BD93-DD6313630663}"/>
              </a:ext>
            </a:extLst>
          </p:cNvPr>
          <p:cNvSpPr txBox="1"/>
          <p:nvPr/>
        </p:nvSpPr>
        <p:spPr>
          <a:xfrm>
            <a:off x="10348793" y="5798391"/>
            <a:ext cx="44128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10.0</a:t>
            </a:r>
          </a:p>
        </p:txBody>
      </p:sp>
      <p:cxnSp>
        <p:nvCxnSpPr>
          <p:cNvPr id="36" name="Straight Connector 34">
            <a:extLst>
              <a:ext uri="{FF2B5EF4-FFF2-40B4-BE49-F238E27FC236}">
                <a16:creationId xmlns="" xmlns:a16="http://schemas.microsoft.com/office/drawing/2014/main" id="{EE743F43-D0FC-7E40-A39A-CEE1D7130358}"/>
              </a:ext>
            </a:extLst>
          </p:cNvPr>
          <p:cNvCxnSpPr>
            <a:cxnSpLocks/>
          </p:cNvCxnSpPr>
          <p:nvPr/>
        </p:nvCxnSpPr>
        <p:spPr>
          <a:xfrm flipV="1">
            <a:off x="9589708" y="5791724"/>
            <a:ext cx="0" cy="7200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4">
            <a:extLst>
              <a:ext uri="{FF2B5EF4-FFF2-40B4-BE49-F238E27FC236}">
                <a16:creationId xmlns="" xmlns:a16="http://schemas.microsoft.com/office/drawing/2014/main" id="{A53C1B48-B3D3-9549-9D29-40CE90CD49A2}"/>
              </a:ext>
            </a:extLst>
          </p:cNvPr>
          <p:cNvCxnSpPr>
            <a:cxnSpLocks/>
          </p:cNvCxnSpPr>
          <p:nvPr/>
        </p:nvCxnSpPr>
        <p:spPr>
          <a:xfrm flipV="1">
            <a:off x="10549337" y="5791724"/>
            <a:ext cx="0" cy="7200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à coins arrondis 34">
            <a:extLst>
              <a:ext uri="{FF2B5EF4-FFF2-40B4-BE49-F238E27FC236}">
                <a16:creationId xmlns="" xmlns:a16="http://schemas.microsoft.com/office/drawing/2014/main" id="{EC786E58-93D6-033D-D30B-B0CBF8116FE1}"/>
              </a:ext>
            </a:extLst>
          </p:cNvPr>
          <p:cNvSpPr/>
          <p:nvPr/>
        </p:nvSpPr>
        <p:spPr>
          <a:xfrm>
            <a:off x="4331043" y="5569734"/>
            <a:ext cx="7624909" cy="206198"/>
          </a:xfrm>
          <a:prstGeom prst="roundRect">
            <a:avLst/>
          </a:prstGeom>
          <a:noFill/>
          <a:ln w="38100">
            <a:solidFill>
              <a:srgbClr val="C95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cxnSp>
        <p:nvCxnSpPr>
          <p:cNvPr id="48" name="Connecteur droit 47">
            <a:extLst>
              <a:ext uri="{FF2B5EF4-FFF2-40B4-BE49-F238E27FC236}">
                <a16:creationId xmlns="" xmlns:a16="http://schemas.microsoft.com/office/drawing/2014/main" id="{CCD72DF4-EF85-8045-9284-3B28846348CA}"/>
              </a:ext>
            </a:extLst>
          </p:cNvPr>
          <p:cNvCxnSpPr/>
          <p:nvPr/>
        </p:nvCxnSpPr>
        <p:spPr>
          <a:xfrm>
            <a:off x="9936480" y="5217160"/>
            <a:ext cx="106680" cy="0"/>
          </a:xfrm>
          <a:prstGeom prst="line">
            <a:avLst/>
          </a:prstGeom>
          <a:ln w="12700">
            <a:solidFill>
              <a:srgbClr val="FF7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="" xmlns:a16="http://schemas.microsoft.com/office/drawing/2014/main" id="{06B55C43-563D-2549-8BEC-AF06666D1F45}"/>
              </a:ext>
            </a:extLst>
          </p:cNvPr>
          <p:cNvCxnSpPr/>
          <p:nvPr/>
        </p:nvCxnSpPr>
        <p:spPr>
          <a:xfrm>
            <a:off x="9951720" y="5420360"/>
            <a:ext cx="106680" cy="0"/>
          </a:xfrm>
          <a:prstGeom prst="line">
            <a:avLst/>
          </a:prstGeom>
          <a:ln w="12700">
            <a:solidFill>
              <a:srgbClr val="FF7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="" xmlns:a16="http://schemas.microsoft.com/office/drawing/2014/main" id="{BACE2520-0F5C-C141-8A0F-830C01D5B71C}"/>
              </a:ext>
            </a:extLst>
          </p:cNvPr>
          <p:cNvCxnSpPr>
            <a:cxnSpLocks/>
          </p:cNvCxnSpPr>
          <p:nvPr/>
        </p:nvCxnSpPr>
        <p:spPr>
          <a:xfrm>
            <a:off x="9834880" y="5659120"/>
            <a:ext cx="208280" cy="0"/>
          </a:xfrm>
          <a:prstGeom prst="line">
            <a:avLst/>
          </a:prstGeom>
          <a:ln w="12700">
            <a:solidFill>
              <a:srgbClr val="FF7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6AA2CE01-2869-164D-A83A-ADCA59671AC4}"/>
              </a:ext>
            </a:extLst>
          </p:cNvPr>
          <p:cNvSpPr/>
          <p:nvPr/>
        </p:nvSpPr>
        <p:spPr>
          <a:xfrm flipH="1" flipV="1">
            <a:off x="9972039" y="5191755"/>
            <a:ext cx="45719" cy="54000"/>
          </a:xfrm>
          <a:prstGeom prst="rect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13C2FDD1-CC96-1849-A026-BAE31B93E4A0}"/>
              </a:ext>
            </a:extLst>
          </p:cNvPr>
          <p:cNvSpPr/>
          <p:nvPr/>
        </p:nvSpPr>
        <p:spPr>
          <a:xfrm flipH="1" flipV="1">
            <a:off x="9992359" y="5389875"/>
            <a:ext cx="45719" cy="54000"/>
          </a:xfrm>
          <a:prstGeom prst="rect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142A7D42-C728-9346-A783-D34554548360}"/>
              </a:ext>
            </a:extLst>
          </p:cNvPr>
          <p:cNvSpPr/>
          <p:nvPr/>
        </p:nvSpPr>
        <p:spPr>
          <a:xfrm flipH="1" flipV="1">
            <a:off x="9916159" y="5628139"/>
            <a:ext cx="45719" cy="54000"/>
          </a:xfrm>
          <a:prstGeom prst="rect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="" xmlns:a16="http://schemas.microsoft.com/office/drawing/2014/main" id="{6A4B91B8-DD3D-D24D-8C8D-AFD7CE68BF1C}"/>
              </a:ext>
            </a:extLst>
          </p:cNvPr>
          <p:cNvSpPr txBox="1"/>
          <p:nvPr/>
        </p:nvSpPr>
        <p:spPr>
          <a:xfrm>
            <a:off x="10613954" y="5815121"/>
            <a:ext cx="12771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b="1" dirty="0" err="1">
                <a:solidFill>
                  <a:srgbClr val="92D050"/>
                </a:solidFill>
              </a:rPr>
              <a:t>Favours</a:t>
            </a:r>
            <a:r>
              <a:rPr lang="fr-FR" sz="800" b="1" dirty="0">
                <a:solidFill>
                  <a:srgbClr val="92D050"/>
                </a:solidFill>
              </a:rPr>
              <a:t> placebo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="" xmlns:a16="http://schemas.microsoft.com/office/drawing/2014/main" id="{F82BBDD6-68B2-5E4B-B1E3-3DAC4053413A}"/>
              </a:ext>
            </a:extLst>
          </p:cNvPr>
          <p:cNvSpPr txBox="1"/>
          <p:nvPr/>
        </p:nvSpPr>
        <p:spPr>
          <a:xfrm>
            <a:off x="8215850" y="5815121"/>
            <a:ext cx="12771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b="1" dirty="0" err="1">
                <a:solidFill>
                  <a:srgbClr val="005086"/>
                </a:solidFill>
              </a:rPr>
              <a:t>Favours</a:t>
            </a:r>
            <a:r>
              <a:rPr lang="fr-FR" sz="800" b="1" dirty="0">
                <a:solidFill>
                  <a:srgbClr val="005086"/>
                </a:solidFill>
              </a:rPr>
              <a:t> </a:t>
            </a:r>
            <a:r>
              <a:rPr lang="fr-FR" sz="800" b="1" dirty="0" err="1">
                <a:solidFill>
                  <a:srgbClr val="005086"/>
                </a:solidFill>
              </a:rPr>
              <a:t>apalutamide</a:t>
            </a:r>
            <a:endParaRPr lang="fr-FR" sz="800" b="1" dirty="0">
              <a:solidFill>
                <a:srgbClr val="005086"/>
              </a:solidFill>
            </a:endParaRPr>
          </a:p>
        </p:txBody>
      </p:sp>
      <p:cxnSp>
        <p:nvCxnSpPr>
          <p:cNvPr id="62" name="Connecteur droit avec flèche 61">
            <a:extLst>
              <a:ext uri="{FF2B5EF4-FFF2-40B4-BE49-F238E27FC236}">
                <a16:creationId xmlns="" xmlns:a16="http://schemas.microsoft.com/office/drawing/2014/main" id="{459B51A0-E045-F042-99B9-B24B6BE73D13}"/>
              </a:ext>
            </a:extLst>
          </p:cNvPr>
          <p:cNvCxnSpPr>
            <a:cxnSpLocks/>
          </p:cNvCxnSpPr>
          <p:nvPr/>
        </p:nvCxnSpPr>
        <p:spPr>
          <a:xfrm>
            <a:off x="10129520" y="5994400"/>
            <a:ext cx="609600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>
            <a:extLst>
              <a:ext uri="{FF2B5EF4-FFF2-40B4-BE49-F238E27FC236}">
                <a16:creationId xmlns="" xmlns:a16="http://schemas.microsoft.com/office/drawing/2014/main" id="{56C577BD-C149-A443-A408-6AB01B236836}"/>
              </a:ext>
            </a:extLst>
          </p:cNvPr>
          <p:cNvCxnSpPr/>
          <p:nvPr/>
        </p:nvCxnSpPr>
        <p:spPr>
          <a:xfrm flipH="1">
            <a:off x="9433560" y="5994400"/>
            <a:ext cx="624840" cy="0"/>
          </a:xfrm>
          <a:prstGeom prst="straightConnector1">
            <a:avLst/>
          </a:prstGeom>
          <a:ln>
            <a:solidFill>
              <a:srgbClr val="0050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space réservé du contenu 2">
            <a:extLst>
              <a:ext uri="{FF2B5EF4-FFF2-40B4-BE49-F238E27FC236}">
                <a16:creationId xmlns="" xmlns:a16="http://schemas.microsoft.com/office/drawing/2014/main" id="{864B157C-A397-7F4F-9B56-DD8DDC2406A3}"/>
              </a:ext>
            </a:extLst>
          </p:cNvPr>
          <p:cNvSpPr txBox="1">
            <a:spLocks/>
          </p:cNvSpPr>
          <p:nvPr/>
        </p:nvSpPr>
        <p:spPr>
          <a:xfrm>
            <a:off x="1017816" y="6342603"/>
            <a:ext cx="5159375" cy="2471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prstClr val="white"/>
                </a:solidFill>
              </a:rPr>
              <a:t>Chi KN, et al. J Clin Oncol. 2021 Apr 29</a:t>
            </a:r>
            <a:br>
              <a:rPr lang="fr-FR">
                <a:solidFill>
                  <a:prstClr val="white"/>
                </a:solidFill>
              </a:rPr>
            </a:br>
            <a:r>
              <a:rPr lang="fr-FR">
                <a:solidFill>
                  <a:prstClr val="white"/>
                </a:solidFill>
              </a:rPr>
              <a:t>Chi KN, et al. N Engl J Med 2019;381:13-24</a:t>
            </a:r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Davis ID. N </a:t>
            </a:r>
            <a:r>
              <a:rPr lang="fr-FR" dirty="0" err="1"/>
              <a:t>Engl</a:t>
            </a:r>
            <a:r>
              <a:rPr lang="fr-FR" dirty="0"/>
              <a:t> J Med 2019;381(2):121-131</a:t>
            </a:r>
            <a:br>
              <a:rPr lang="fr-FR" dirty="0"/>
            </a:br>
            <a:r>
              <a:rPr lang="fr-FR" dirty="0"/>
              <a:t>Armstrong AJ. J Clin </a:t>
            </a:r>
            <a:r>
              <a:rPr lang="fr-FR" dirty="0" err="1"/>
              <a:t>Oncol</a:t>
            </a:r>
            <a:r>
              <a:rPr lang="fr-FR" dirty="0"/>
              <a:t> 2019;372974-2986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BDB46AFA-36FE-4D45-A012-4E4C3DC96C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2774" y="626143"/>
            <a:ext cx="11259224" cy="341085"/>
          </a:xfrm>
        </p:spPr>
        <p:txBody>
          <a:bodyPr/>
          <a:lstStyle/>
          <a:p>
            <a:r>
              <a:rPr lang="fr-FR" dirty="0" err="1"/>
              <a:t>Enzalutamide</a:t>
            </a:r>
            <a:r>
              <a:rPr lang="fr-FR" dirty="0"/>
              <a:t> + ADT : études ARCHES et ENZAMET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="" xmlns:a16="http://schemas.microsoft.com/office/drawing/2014/main" id="{B7C5C480-C2A7-4DEA-B38C-C901D6ED70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4344" y="1540365"/>
            <a:ext cx="4917856" cy="27910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F34414A0-2A79-D04C-98EB-ACD3DA2017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>
          <a:xfrm>
            <a:off x="6855711" y="1552319"/>
            <a:ext cx="4667104" cy="265543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E0D16EED-6F20-5F6B-D9F0-B6FDF7DD1C23}"/>
              </a:ext>
            </a:extLst>
          </p:cNvPr>
          <p:cNvSpPr txBox="1"/>
          <p:nvPr/>
        </p:nvSpPr>
        <p:spPr>
          <a:xfrm>
            <a:off x="5870855" y="4438498"/>
            <a:ext cx="925814" cy="1215717"/>
          </a:xfrm>
          <a:prstGeom prst="rect">
            <a:avLst/>
          </a:prstGeom>
          <a:solidFill>
            <a:srgbClr val="C95E3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err="1">
                <a:solidFill>
                  <a:prstClr val="white"/>
                </a:solidFill>
              </a:rPr>
              <a:t>Low</a:t>
            </a:r>
            <a:r>
              <a:rPr lang="fr-FR" sz="1000" b="1" dirty="0">
                <a:solidFill>
                  <a:prstClr val="white"/>
                </a:solidFill>
              </a:rPr>
              <a:t> volume</a:t>
            </a:r>
          </a:p>
          <a:p>
            <a:pPr algn="ctr"/>
            <a:r>
              <a:rPr lang="fr-FR" sz="900" dirty="0">
                <a:solidFill>
                  <a:prstClr val="white"/>
                </a:solidFill>
              </a:rPr>
              <a:t>ARCHES</a:t>
            </a:r>
          </a:p>
          <a:p>
            <a:pPr algn="ctr"/>
            <a:r>
              <a:rPr lang="fr-FR" sz="900" b="1" dirty="0">
                <a:solidFill>
                  <a:prstClr val="white"/>
                </a:solidFill>
              </a:rPr>
              <a:t>HR : 0,66 </a:t>
            </a:r>
            <a:br>
              <a:rPr lang="fr-FR" sz="900" b="1" dirty="0">
                <a:solidFill>
                  <a:prstClr val="white"/>
                </a:solidFill>
              </a:rPr>
            </a:br>
            <a:r>
              <a:rPr lang="fr-FR" sz="900" b="1" dirty="0">
                <a:solidFill>
                  <a:prstClr val="white"/>
                </a:solidFill>
              </a:rPr>
              <a:t>(0,43-1,03)</a:t>
            </a:r>
          </a:p>
          <a:p>
            <a:pPr algn="ctr"/>
            <a:endParaRPr lang="fr-FR" sz="900" b="1" dirty="0">
              <a:solidFill>
                <a:prstClr val="white"/>
              </a:solidFill>
            </a:endParaRPr>
          </a:p>
          <a:p>
            <a:pPr algn="ctr"/>
            <a:r>
              <a:rPr lang="fr-FR" sz="900" dirty="0">
                <a:solidFill>
                  <a:prstClr val="white"/>
                </a:solidFill>
              </a:rPr>
              <a:t>ENZAMET</a:t>
            </a:r>
          </a:p>
          <a:p>
            <a:pPr algn="ctr"/>
            <a:r>
              <a:rPr lang="fr-FR" sz="900" b="1" dirty="0">
                <a:solidFill>
                  <a:prstClr val="white"/>
                </a:solidFill>
              </a:rPr>
              <a:t>HR : 0,54 </a:t>
            </a:r>
            <a:br>
              <a:rPr lang="fr-FR" sz="900" b="1" dirty="0">
                <a:solidFill>
                  <a:prstClr val="white"/>
                </a:solidFill>
              </a:rPr>
            </a:br>
            <a:r>
              <a:rPr lang="fr-FR" sz="900" b="1" dirty="0">
                <a:solidFill>
                  <a:prstClr val="white"/>
                </a:solidFill>
              </a:rPr>
              <a:t>(0,39-0,74)</a:t>
            </a:r>
          </a:p>
        </p:txBody>
      </p:sp>
      <p:sp>
        <p:nvSpPr>
          <p:cNvPr id="24" name="Rectangle à coins arrondis 10">
            <a:extLst>
              <a:ext uri="{FF2B5EF4-FFF2-40B4-BE49-F238E27FC236}">
                <a16:creationId xmlns="" xmlns:a16="http://schemas.microsoft.com/office/drawing/2014/main" id="{2C52AB33-3E1D-F644-ABDF-BD23BC5BEF98}"/>
              </a:ext>
            </a:extLst>
          </p:cNvPr>
          <p:cNvSpPr/>
          <p:nvPr/>
        </p:nvSpPr>
        <p:spPr>
          <a:xfrm>
            <a:off x="1148696" y="1292536"/>
            <a:ext cx="5155851" cy="2983832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5" name="Rectangle à coins arrondis 10">
            <a:extLst>
              <a:ext uri="{FF2B5EF4-FFF2-40B4-BE49-F238E27FC236}">
                <a16:creationId xmlns="" xmlns:a16="http://schemas.microsoft.com/office/drawing/2014/main" id="{6D208D0B-37DF-1648-BE13-6A156F3093E7}"/>
              </a:ext>
            </a:extLst>
          </p:cNvPr>
          <p:cNvSpPr/>
          <p:nvPr/>
        </p:nvSpPr>
        <p:spPr>
          <a:xfrm>
            <a:off x="6567490" y="1286807"/>
            <a:ext cx="5155851" cy="2983832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7" name="Espace réservé du contenu 2">
            <a:extLst>
              <a:ext uri="{FF2B5EF4-FFF2-40B4-BE49-F238E27FC236}">
                <a16:creationId xmlns="" xmlns:a16="http://schemas.microsoft.com/office/drawing/2014/main" id="{8BA5105F-7B7B-4116-9FB5-4F8D7E06C021}"/>
              </a:ext>
            </a:extLst>
          </p:cNvPr>
          <p:cNvSpPr txBox="1">
            <a:spLocks/>
          </p:cNvSpPr>
          <p:nvPr/>
        </p:nvSpPr>
        <p:spPr>
          <a:xfrm>
            <a:off x="1964129" y="1126631"/>
            <a:ext cx="1102921" cy="333451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4445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6223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Karbon Regular" panose="00000500000000000000" pitchFamily="50" charset="0"/>
              <a:buChar char="–"/>
              <a:defRPr sz="1400" kern="1200">
                <a:solidFill>
                  <a:schemeClr val="accent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809625" indent="-1873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Karbon Regular" panose="00000500000000000000" pitchFamily="50" charset="0"/>
              <a:buChar char="–"/>
              <a:defRPr sz="1200" kern="1200">
                <a:solidFill>
                  <a:srgbClr val="6F6F6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987425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Karbon Regular" panose="00000500000000000000" pitchFamily="50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buClr>
                <a:srgbClr val="22B5B7"/>
              </a:buClr>
              <a:buFont typeface="Courier New" panose="02070309020205020404" pitchFamily="49" charset="0"/>
              <a:buNone/>
              <a:defRPr/>
            </a:pPr>
            <a:r>
              <a:rPr lang="fr-FR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F0302020204030204"/>
              </a:rPr>
              <a:t>ARCHES</a:t>
            </a:r>
            <a:endParaRPr lang="fr-FR" b="1" dirty="0">
              <a:solidFill>
                <a:prstClr val="black">
                  <a:lumMod val="50000"/>
                  <a:lumOff val="50000"/>
                </a:prstClr>
              </a:solidFill>
              <a:latin typeface="Century Gothic" panose="020F0302020204030204"/>
            </a:endParaRPr>
          </a:p>
        </p:txBody>
      </p:sp>
      <p:sp>
        <p:nvSpPr>
          <p:cNvPr id="23" name="Espace réservé du contenu 2">
            <a:extLst>
              <a:ext uri="{FF2B5EF4-FFF2-40B4-BE49-F238E27FC236}">
                <a16:creationId xmlns="" xmlns:a16="http://schemas.microsoft.com/office/drawing/2014/main" id="{8BA5105F-7B7B-4116-9FB5-4F8D7E06C021}"/>
              </a:ext>
            </a:extLst>
          </p:cNvPr>
          <p:cNvSpPr txBox="1">
            <a:spLocks/>
          </p:cNvSpPr>
          <p:nvPr/>
        </p:nvSpPr>
        <p:spPr>
          <a:xfrm>
            <a:off x="7327681" y="1119756"/>
            <a:ext cx="1251169" cy="333451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4445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6223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Karbon Regular" panose="00000500000000000000" pitchFamily="50" charset="0"/>
              <a:buChar char="–"/>
              <a:defRPr sz="1400" kern="1200">
                <a:solidFill>
                  <a:schemeClr val="accent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809625" indent="-1873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Karbon Regular" panose="00000500000000000000" pitchFamily="50" charset="0"/>
              <a:buChar char="–"/>
              <a:defRPr sz="1200" kern="1200">
                <a:solidFill>
                  <a:srgbClr val="6F6F6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987425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Karbon Regular" panose="00000500000000000000" pitchFamily="50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buClr>
                <a:srgbClr val="22B5B7"/>
              </a:buClr>
              <a:buFont typeface="Courier New" panose="02070309020205020404" pitchFamily="49" charset="0"/>
              <a:buNone/>
              <a:defRPr/>
            </a:pPr>
            <a:r>
              <a:rPr lang="fr-FR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F0302020204030204"/>
              </a:rPr>
              <a:t>ENZAMET</a:t>
            </a:r>
            <a:endParaRPr lang="fr-FR" b="1" dirty="0">
              <a:solidFill>
                <a:prstClr val="black">
                  <a:lumMod val="50000"/>
                  <a:lumOff val="50000"/>
                </a:prstClr>
              </a:solidFill>
              <a:latin typeface="Century Gothic" panose="020F0302020204030204"/>
            </a:endParaRPr>
          </a:p>
        </p:txBody>
      </p:sp>
      <p:graphicFrame>
        <p:nvGraphicFramePr>
          <p:cNvPr id="26" name="Tableau 23">
            <a:extLst>
              <a:ext uri="{FF2B5EF4-FFF2-40B4-BE49-F238E27FC236}">
                <a16:creationId xmlns="" xmlns:a16="http://schemas.microsoft.com/office/drawing/2014/main" id="{FD997AFC-39BF-9543-814C-A371E6E6A7F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830122" y="4433740"/>
          <a:ext cx="5118410" cy="1236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192">
                  <a:extLst>
                    <a:ext uri="{9D8B030D-6E8A-4147-A177-3AD203B41FA5}">
                      <a16:colId xmlns="" xmlns:a16="http://schemas.microsoft.com/office/drawing/2014/main" val="1863834011"/>
                    </a:ext>
                  </a:extLst>
                </a:gridCol>
                <a:gridCol w="517302">
                  <a:extLst>
                    <a:ext uri="{9D8B030D-6E8A-4147-A177-3AD203B41FA5}">
                      <a16:colId xmlns="" xmlns:a16="http://schemas.microsoft.com/office/drawing/2014/main" val="1136568157"/>
                    </a:ext>
                  </a:extLst>
                </a:gridCol>
                <a:gridCol w="527306">
                  <a:extLst>
                    <a:ext uri="{9D8B030D-6E8A-4147-A177-3AD203B41FA5}">
                      <a16:colId xmlns="" xmlns:a16="http://schemas.microsoft.com/office/drawing/2014/main" val="29901485"/>
                    </a:ext>
                  </a:extLst>
                </a:gridCol>
                <a:gridCol w="518532">
                  <a:extLst>
                    <a:ext uri="{9D8B030D-6E8A-4147-A177-3AD203B41FA5}">
                      <a16:colId xmlns="" xmlns:a16="http://schemas.microsoft.com/office/drawing/2014/main" val="3971578567"/>
                    </a:ext>
                  </a:extLst>
                </a:gridCol>
                <a:gridCol w="747131">
                  <a:extLst>
                    <a:ext uri="{9D8B030D-6E8A-4147-A177-3AD203B41FA5}">
                      <a16:colId xmlns="" xmlns:a16="http://schemas.microsoft.com/office/drawing/2014/main" val="4170164706"/>
                    </a:ext>
                  </a:extLst>
                </a:gridCol>
                <a:gridCol w="959006">
                  <a:extLst>
                    <a:ext uri="{9D8B030D-6E8A-4147-A177-3AD203B41FA5}">
                      <a16:colId xmlns="" xmlns:a16="http://schemas.microsoft.com/office/drawing/2014/main" val="1408422577"/>
                    </a:ext>
                  </a:extLst>
                </a:gridCol>
                <a:gridCol w="535258">
                  <a:extLst>
                    <a:ext uri="{9D8B030D-6E8A-4147-A177-3AD203B41FA5}">
                      <a16:colId xmlns="" xmlns:a16="http://schemas.microsoft.com/office/drawing/2014/main" val="2559912134"/>
                    </a:ext>
                  </a:extLst>
                </a:gridCol>
                <a:gridCol w="529683">
                  <a:extLst>
                    <a:ext uri="{9D8B030D-6E8A-4147-A177-3AD203B41FA5}">
                      <a16:colId xmlns="" xmlns:a16="http://schemas.microsoft.com/office/drawing/2014/main" val="891706678"/>
                    </a:ext>
                  </a:extLst>
                </a:gridCol>
              </a:tblGrid>
              <a:tr h="289027">
                <a:tc>
                  <a:txBody>
                    <a:bodyPr/>
                    <a:lstStyle/>
                    <a:p>
                      <a:pPr algn="l"/>
                      <a:r>
                        <a:rPr lang="fr-FR" sz="700" b="0" dirty="0" err="1">
                          <a:solidFill>
                            <a:schemeClr val="bg1"/>
                          </a:solidFill>
                        </a:rPr>
                        <a:t>Charateristics</a:t>
                      </a:r>
                      <a:endParaRPr lang="fr-FR" sz="7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b="0" dirty="0" err="1">
                          <a:solidFill>
                            <a:schemeClr val="bg1"/>
                          </a:solidFill>
                        </a:rPr>
                        <a:t>Level</a:t>
                      </a:r>
                      <a:endParaRPr lang="fr-FR" sz="7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b="0" dirty="0">
                          <a:solidFill>
                            <a:schemeClr val="bg1"/>
                          </a:solidFill>
                        </a:rPr>
                        <a:t>CTRL n/N</a:t>
                      </a:r>
                    </a:p>
                  </a:txBody>
                  <a:tcPr marL="0" marR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ENZA n/N</a:t>
                      </a:r>
                    </a:p>
                  </a:txBody>
                  <a:tcPr marL="0" marR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b="0" dirty="0">
                          <a:solidFill>
                            <a:schemeClr val="bg1"/>
                          </a:solidFill>
                        </a:rPr>
                        <a:t>HR (95% CI)</a:t>
                      </a:r>
                    </a:p>
                  </a:txBody>
                  <a:tcPr marL="0" marR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" b="0" dirty="0">
                          <a:solidFill>
                            <a:schemeClr val="bg1"/>
                          </a:solidFill>
                        </a:rPr>
                        <a:t>P-value interaction</a:t>
                      </a:r>
                    </a:p>
                  </a:txBody>
                  <a:tcPr marL="0" marR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" b="0" dirty="0" err="1">
                          <a:solidFill>
                            <a:schemeClr val="bg1"/>
                          </a:solidFill>
                        </a:rPr>
                        <a:t>Adj</a:t>
                      </a:r>
                      <a:r>
                        <a:rPr lang="fr-FR" sz="600" b="0" dirty="0">
                          <a:solidFill>
                            <a:schemeClr val="bg1"/>
                          </a:solidFill>
                        </a:rPr>
                        <a:t> P-value interaction </a:t>
                      </a:r>
                    </a:p>
                  </a:txBody>
                  <a:tcPr marL="0" marR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6167872"/>
                  </a:ext>
                </a:extLst>
              </a:tr>
              <a:tr h="241118">
                <a:tc>
                  <a:txBody>
                    <a:bodyPr/>
                    <a:lstStyle/>
                    <a:p>
                      <a:pPr algn="l"/>
                      <a:r>
                        <a:rPr lang="fr-FR" sz="700" b="0" dirty="0" err="1">
                          <a:solidFill>
                            <a:schemeClr val="tx1"/>
                          </a:solidFill>
                        </a:rPr>
                        <a:t>Overall</a:t>
                      </a:r>
                      <a:endParaRPr lang="fr-FR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700" b="0" dirty="0">
                          <a:solidFill>
                            <a:schemeClr val="tx1"/>
                          </a:solidFill>
                        </a:rPr>
                        <a:t>All patients</a:t>
                      </a:r>
                    </a:p>
                  </a:txBody>
                  <a:tcPr marL="36000" marR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268/562</a:t>
                      </a:r>
                    </a:p>
                  </a:txBody>
                  <a:tcPr marL="0" marR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208/583</a:t>
                      </a:r>
                    </a:p>
                  </a:txBody>
                  <a:tcPr marL="0" marR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0.70 (0.58 to 0.84)</a:t>
                      </a:r>
                    </a:p>
                  </a:txBody>
                  <a:tcPr marL="0" marR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8497315"/>
                  </a:ext>
                </a:extLst>
              </a:tr>
              <a:tr h="353255">
                <a:tc>
                  <a:txBody>
                    <a:bodyPr/>
                    <a:lstStyle/>
                    <a:p>
                      <a:pPr algn="l"/>
                      <a:r>
                        <a:rPr lang="fr-FR" sz="700" b="0" dirty="0" err="1">
                          <a:solidFill>
                            <a:schemeClr val="tx1"/>
                          </a:solidFill>
                        </a:rPr>
                        <a:t>Early</a:t>
                      </a:r>
                      <a:r>
                        <a:rPr lang="fr-FR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700" b="0" dirty="0" err="1">
                          <a:solidFill>
                            <a:schemeClr val="tx1"/>
                          </a:solidFill>
                        </a:rPr>
                        <a:t>Docciaxel</a:t>
                      </a:r>
                      <a:r>
                        <a:rPr lang="fr-FR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700" b="0" dirty="0" err="1">
                          <a:solidFill>
                            <a:schemeClr val="tx1"/>
                          </a:solidFill>
                        </a:rPr>
                        <a:t>planned</a:t>
                      </a:r>
                      <a:endParaRPr lang="fr-FR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700" b="0" dirty="0" err="1">
                          <a:solidFill>
                            <a:schemeClr val="tx1"/>
                          </a:solidFill>
                        </a:rPr>
                        <a:t>Yes</a:t>
                      </a:r>
                      <a:r>
                        <a:rPr lang="fr-FR" sz="700" b="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fr-FR" sz="7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fr-FR" sz="700" b="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marL="36000" marR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123/250</a:t>
                      </a:r>
                      <a:br>
                        <a:rPr lang="fr-FR" sz="8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145/312</a:t>
                      </a:r>
                    </a:p>
                  </a:txBody>
                  <a:tcPr marL="0" marR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108/253</a:t>
                      </a:r>
                      <a:br>
                        <a:rPr lang="fr-FR" sz="8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100/310</a:t>
                      </a:r>
                    </a:p>
                  </a:txBody>
                  <a:tcPr marL="0" marR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0.82 (0.63 to </a:t>
                      </a:r>
                      <a:r>
                        <a:rPr lang="fr-FR" sz="800" b="1">
                          <a:solidFill>
                            <a:schemeClr val="tx1"/>
                          </a:solidFill>
                        </a:rPr>
                        <a:t>1.06</a:t>
                      </a:r>
                      <a:r>
                        <a:rPr lang="fr-FR" sz="800" b="1" smtClean="0">
                          <a:solidFill>
                            <a:schemeClr val="tx1"/>
                          </a:solidFill>
                        </a:rPr>
                        <a:t>)</a:t>
                      </a:r>
                      <a:br>
                        <a:rPr lang="fr-FR" sz="800" b="1" smtClean="0">
                          <a:solidFill>
                            <a:schemeClr val="tx1"/>
                          </a:solidFill>
                        </a:rPr>
                      </a:br>
                      <a:r>
                        <a:rPr lang="fr-FR" sz="800" b="1" smtClean="0">
                          <a:solidFill>
                            <a:schemeClr val="tx1"/>
                          </a:solidFill>
                        </a:rPr>
                        <a:t>0.60 (0.47 to 0.78)</a:t>
                      </a:r>
                      <a:endParaRPr lang="fr-FR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0.09</a:t>
                      </a:r>
                    </a:p>
                  </a:txBody>
                  <a:tcPr marL="0" marR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0.47</a:t>
                      </a:r>
                    </a:p>
                  </a:txBody>
                  <a:tcPr marL="0" marR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80349394"/>
                  </a:ext>
                </a:extLst>
              </a:tr>
              <a:tr h="353255">
                <a:tc>
                  <a:txBody>
                    <a:bodyPr/>
                    <a:lstStyle/>
                    <a:p>
                      <a:pPr algn="l"/>
                      <a:r>
                        <a:rPr lang="fr-FR" sz="700" b="0" i="0" baseline="0" dirty="0">
                          <a:solidFill>
                            <a:schemeClr val="tx1"/>
                          </a:solidFill>
                        </a:rPr>
                        <a:t>Volume of </a:t>
                      </a:r>
                      <a:r>
                        <a:rPr lang="fr-FR" sz="700" b="0" i="0" baseline="0" dirty="0" err="1">
                          <a:solidFill>
                            <a:schemeClr val="tx1"/>
                          </a:solidFill>
                        </a:rPr>
                        <a:t>disease</a:t>
                      </a:r>
                      <a:endParaRPr lang="fr-FR" sz="7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700" b="0" dirty="0" err="1">
                          <a:solidFill>
                            <a:schemeClr val="tx1"/>
                          </a:solidFill>
                        </a:rPr>
                        <a:t>Low</a:t>
                      </a:r>
                      <a:endParaRPr lang="fr-FR" sz="700" b="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700" b="0" dirty="0">
                          <a:solidFill>
                            <a:schemeClr val="tx1"/>
                          </a:solidFill>
                        </a:rPr>
                        <a:t>High</a:t>
                      </a:r>
                    </a:p>
                  </a:txBody>
                  <a:tcPr marL="36000" marR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97/261</a:t>
                      </a:r>
                      <a:br>
                        <a:rPr lang="fr-FR" sz="8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171/301</a:t>
                      </a:r>
                    </a:p>
                  </a:txBody>
                  <a:tcPr marL="0" marR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59/282</a:t>
                      </a:r>
                      <a:br>
                        <a:rPr lang="fr-FR" sz="8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148/301</a:t>
                      </a:r>
                    </a:p>
                  </a:txBody>
                  <a:tcPr marL="0" marR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0.54 (0.39 to 0.74)</a:t>
                      </a:r>
                      <a:br>
                        <a:rPr lang="fr-FR" sz="8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0.79 (0.63 to 0.98)</a:t>
                      </a:r>
                    </a:p>
                  </a:txBody>
                  <a:tcPr marL="0" marR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0.06</a:t>
                      </a:r>
                    </a:p>
                  </a:txBody>
                  <a:tcPr marL="0" marR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0.47</a:t>
                      </a:r>
                    </a:p>
                  </a:txBody>
                  <a:tcPr marL="0" marR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8507458"/>
                  </a:ext>
                </a:extLst>
              </a:tr>
            </a:tbl>
          </a:graphicData>
        </a:graphic>
      </p:graphicFrame>
      <p:cxnSp>
        <p:nvCxnSpPr>
          <p:cNvPr id="27" name="Straight Connector 34">
            <a:extLst>
              <a:ext uri="{FF2B5EF4-FFF2-40B4-BE49-F238E27FC236}">
                <a16:creationId xmlns="" xmlns:a16="http://schemas.microsoft.com/office/drawing/2014/main" id="{C3F27F4B-D58C-2741-9457-8A7E582DD35C}"/>
              </a:ext>
            </a:extLst>
          </p:cNvPr>
          <p:cNvCxnSpPr>
            <a:cxnSpLocks/>
          </p:cNvCxnSpPr>
          <p:nvPr/>
        </p:nvCxnSpPr>
        <p:spPr>
          <a:xfrm>
            <a:off x="9510606" y="4732825"/>
            <a:ext cx="0" cy="935733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="" xmlns:a16="http://schemas.microsoft.com/office/drawing/2014/main" id="{6815241A-912D-1143-8388-3C94BF8BA912}"/>
              </a:ext>
            </a:extLst>
          </p:cNvPr>
          <p:cNvSpPr txBox="1"/>
          <p:nvPr/>
        </p:nvSpPr>
        <p:spPr>
          <a:xfrm>
            <a:off x="9515219" y="5730882"/>
            <a:ext cx="381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1.0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="" xmlns:a16="http://schemas.microsoft.com/office/drawing/2014/main" id="{939D5C29-DA1A-5541-AE99-E4EE5F99103C}"/>
              </a:ext>
            </a:extLst>
          </p:cNvPr>
          <p:cNvSpPr txBox="1"/>
          <p:nvPr/>
        </p:nvSpPr>
        <p:spPr>
          <a:xfrm>
            <a:off x="9883342" y="5730881"/>
            <a:ext cx="381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2.0</a:t>
            </a:r>
          </a:p>
        </p:txBody>
      </p:sp>
      <p:cxnSp>
        <p:nvCxnSpPr>
          <p:cNvPr id="30" name="Straight Connector 34">
            <a:extLst>
              <a:ext uri="{FF2B5EF4-FFF2-40B4-BE49-F238E27FC236}">
                <a16:creationId xmlns="" xmlns:a16="http://schemas.microsoft.com/office/drawing/2014/main" id="{5395EB57-71AE-1141-A58D-8C1A5003CDC2}"/>
              </a:ext>
            </a:extLst>
          </p:cNvPr>
          <p:cNvCxnSpPr>
            <a:cxnSpLocks/>
          </p:cNvCxnSpPr>
          <p:nvPr/>
        </p:nvCxnSpPr>
        <p:spPr>
          <a:xfrm flipH="1">
            <a:off x="8974924" y="5675218"/>
            <a:ext cx="1451466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="" xmlns:a16="http://schemas.microsoft.com/office/drawing/2014/main" id="{E77BB9C7-F7EF-BE48-AB81-65C5FD4F57C0}"/>
              </a:ext>
            </a:extLst>
          </p:cNvPr>
          <p:cNvSpPr txBox="1"/>
          <p:nvPr/>
        </p:nvSpPr>
        <p:spPr>
          <a:xfrm>
            <a:off x="10192676" y="5731484"/>
            <a:ext cx="44128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4.0</a:t>
            </a:r>
          </a:p>
        </p:txBody>
      </p:sp>
      <p:cxnSp>
        <p:nvCxnSpPr>
          <p:cNvPr id="32" name="Straight Connector 34">
            <a:extLst>
              <a:ext uri="{FF2B5EF4-FFF2-40B4-BE49-F238E27FC236}">
                <a16:creationId xmlns="" xmlns:a16="http://schemas.microsoft.com/office/drawing/2014/main" id="{0EE4B9E6-BA7C-B64B-B067-8198C4B8ECF2}"/>
              </a:ext>
            </a:extLst>
          </p:cNvPr>
          <p:cNvCxnSpPr>
            <a:cxnSpLocks/>
          </p:cNvCxnSpPr>
          <p:nvPr/>
        </p:nvCxnSpPr>
        <p:spPr>
          <a:xfrm flipV="1">
            <a:off x="8981966" y="5674638"/>
            <a:ext cx="0" cy="7200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Tableau 23">
            <a:extLst>
              <a:ext uri="{FF2B5EF4-FFF2-40B4-BE49-F238E27FC236}">
                <a16:creationId xmlns="" xmlns:a16="http://schemas.microsoft.com/office/drawing/2014/main" id="{03471CDD-B836-4D4A-8717-B4A6C95D43D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03972" y="4433738"/>
          <a:ext cx="4733690" cy="1219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677">
                  <a:extLst>
                    <a:ext uri="{9D8B030D-6E8A-4147-A177-3AD203B41FA5}">
                      <a16:colId xmlns="" xmlns:a16="http://schemas.microsoft.com/office/drawing/2014/main" val="1863834011"/>
                    </a:ext>
                  </a:extLst>
                </a:gridCol>
                <a:gridCol w="666858">
                  <a:extLst>
                    <a:ext uri="{9D8B030D-6E8A-4147-A177-3AD203B41FA5}">
                      <a16:colId xmlns="" xmlns:a16="http://schemas.microsoft.com/office/drawing/2014/main" val="1136568157"/>
                    </a:ext>
                  </a:extLst>
                </a:gridCol>
                <a:gridCol w="671912">
                  <a:extLst>
                    <a:ext uri="{9D8B030D-6E8A-4147-A177-3AD203B41FA5}">
                      <a16:colId xmlns="" xmlns:a16="http://schemas.microsoft.com/office/drawing/2014/main" val="29901485"/>
                    </a:ext>
                  </a:extLst>
                </a:gridCol>
                <a:gridCol w="646650">
                  <a:extLst>
                    <a:ext uri="{9D8B030D-6E8A-4147-A177-3AD203B41FA5}">
                      <a16:colId xmlns="" xmlns:a16="http://schemas.microsoft.com/office/drawing/2014/main" val="3971578567"/>
                    </a:ext>
                  </a:extLst>
                </a:gridCol>
                <a:gridCol w="858833">
                  <a:extLst>
                    <a:ext uri="{9D8B030D-6E8A-4147-A177-3AD203B41FA5}">
                      <a16:colId xmlns="" xmlns:a16="http://schemas.microsoft.com/office/drawing/2014/main" val="4170164706"/>
                    </a:ext>
                  </a:extLst>
                </a:gridCol>
                <a:gridCol w="1045760">
                  <a:extLst>
                    <a:ext uri="{9D8B030D-6E8A-4147-A177-3AD203B41FA5}">
                      <a16:colId xmlns="" xmlns:a16="http://schemas.microsoft.com/office/drawing/2014/main" val="1408422577"/>
                    </a:ext>
                  </a:extLst>
                </a:gridCol>
              </a:tblGrid>
              <a:tr h="215388">
                <a:tc>
                  <a:txBody>
                    <a:bodyPr/>
                    <a:lstStyle/>
                    <a:p>
                      <a:pPr algn="l"/>
                      <a:r>
                        <a:rPr lang="fr-FR" sz="700" b="0" dirty="0" err="1">
                          <a:solidFill>
                            <a:schemeClr val="bg1"/>
                          </a:solidFill>
                        </a:rPr>
                        <a:t>Subgroup</a:t>
                      </a:r>
                      <a:endParaRPr lang="fr-FR" sz="7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b="0" dirty="0">
                          <a:solidFill>
                            <a:schemeClr val="bg1"/>
                          </a:solidFill>
                        </a:rPr>
                        <a:t>ENZA+AOT </a:t>
                      </a:r>
                      <a:br>
                        <a:rPr lang="fr-FR" sz="700" b="0" dirty="0">
                          <a:solidFill>
                            <a:schemeClr val="bg1"/>
                          </a:solidFill>
                        </a:rPr>
                      </a:br>
                      <a:r>
                        <a:rPr lang="fr-FR" sz="700" b="0" dirty="0">
                          <a:solidFill>
                            <a:schemeClr val="bg1"/>
                          </a:solidFill>
                        </a:rPr>
                        <a:t>No. (E)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b="0" dirty="0">
                          <a:solidFill>
                            <a:schemeClr val="bg1"/>
                          </a:solidFill>
                        </a:rPr>
                        <a:t>PBO+ADT </a:t>
                      </a:r>
                      <a:br>
                        <a:rPr lang="fr-FR" sz="700" b="0" dirty="0">
                          <a:solidFill>
                            <a:schemeClr val="bg1"/>
                          </a:solidFill>
                        </a:rPr>
                      </a:br>
                      <a:r>
                        <a:rPr lang="fr-FR" sz="700" b="0" dirty="0">
                          <a:solidFill>
                            <a:schemeClr val="bg1"/>
                          </a:solidFill>
                        </a:rPr>
                        <a:t>No. (E)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Median</a:t>
                      </a: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fr-F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(ENZA/PBO, </a:t>
                      </a:r>
                      <a:r>
                        <a:rPr kumimoji="0" lang="fr-FR" sz="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months</a:t>
                      </a:r>
                      <a:r>
                        <a:rPr kumimoji="0" lang="fr-FR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fr-F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b="0" dirty="0">
                          <a:solidFill>
                            <a:schemeClr val="bg1"/>
                          </a:solidFill>
                        </a:rPr>
                        <a:t>HR (95% CI)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6167872"/>
                  </a:ext>
                </a:extLst>
              </a:tr>
              <a:tr h="228849">
                <a:tc>
                  <a:txBody>
                    <a:bodyPr/>
                    <a:lstStyle/>
                    <a:p>
                      <a:pPr algn="l"/>
                      <a:r>
                        <a:rPr lang="fr-FR" sz="700" b="0" dirty="0">
                          <a:solidFill>
                            <a:schemeClr val="tx1"/>
                          </a:solidFill>
                        </a:rPr>
                        <a:t>All </a:t>
                      </a:r>
                      <a:r>
                        <a:rPr lang="fr-FR" sz="700" b="0" dirty="0" err="1">
                          <a:solidFill>
                            <a:schemeClr val="tx1"/>
                          </a:solidFill>
                        </a:rPr>
                        <a:t>subgroups</a:t>
                      </a:r>
                      <a:endParaRPr lang="fr-FR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144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574 (154)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576 (202)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NR/NR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0.66 (0.53 to 0.51)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8497315"/>
                  </a:ext>
                </a:extLst>
              </a:tr>
              <a:tr h="228849">
                <a:tc>
                  <a:txBody>
                    <a:bodyPr/>
                    <a:lstStyle/>
                    <a:p>
                      <a:pPr algn="l"/>
                      <a:r>
                        <a:rPr lang="fr-FR" sz="700" b="0" dirty="0" err="1">
                          <a:solidFill>
                            <a:schemeClr val="tx1"/>
                          </a:solidFill>
                        </a:rPr>
                        <a:t>Low</a:t>
                      </a:r>
                      <a:r>
                        <a:rPr lang="fr-FR" sz="700" b="0" dirty="0">
                          <a:solidFill>
                            <a:schemeClr val="tx1"/>
                          </a:solidFill>
                        </a:rPr>
                        <a:t> volume of </a:t>
                      </a:r>
                      <a:r>
                        <a:rPr lang="fr-FR" sz="700" b="0" dirty="0" err="1">
                          <a:solidFill>
                            <a:schemeClr val="tx1"/>
                          </a:solidFill>
                        </a:rPr>
                        <a:t>disease</a:t>
                      </a:r>
                      <a:endParaRPr lang="fr-FR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144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220 (35)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203 (46)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NR/NR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0.66 (0.43 to 1.03)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80349394"/>
                  </a:ext>
                </a:extLst>
              </a:tr>
              <a:tr h="228849">
                <a:tc>
                  <a:txBody>
                    <a:bodyPr/>
                    <a:lstStyle/>
                    <a:p>
                      <a:pPr algn="l"/>
                      <a:r>
                        <a:rPr lang="fr-FR" sz="700" b="0" i="0" baseline="0" dirty="0">
                          <a:solidFill>
                            <a:schemeClr val="tx1"/>
                          </a:solidFill>
                        </a:rPr>
                        <a:t>High volume of </a:t>
                      </a:r>
                      <a:r>
                        <a:rPr lang="fr-FR" sz="700" b="0" i="0" baseline="0" dirty="0" err="1">
                          <a:solidFill>
                            <a:schemeClr val="tx1"/>
                          </a:solidFill>
                        </a:rPr>
                        <a:t>disease</a:t>
                      </a:r>
                      <a:endParaRPr lang="fr-FR" sz="7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44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354 (119)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373 (156)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NR/45.9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066 (0.52 to 0.83)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8507458"/>
                  </a:ext>
                </a:extLst>
              </a:tr>
            </a:tbl>
          </a:graphicData>
        </a:graphic>
      </p:graphicFrame>
      <p:cxnSp>
        <p:nvCxnSpPr>
          <p:cNvPr id="43" name="Straight Connector 34">
            <a:extLst>
              <a:ext uri="{FF2B5EF4-FFF2-40B4-BE49-F238E27FC236}">
                <a16:creationId xmlns="" xmlns:a16="http://schemas.microsoft.com/office/drawing/2014/main" id="{78F29DBA-1E39-C446-9A76-C5708DA4E0BF}"/>
              </a:ext>
            </a:extLst>
          </p:cNvPr>
          <p:cNvCxnSpPr>
            <a:cxnSpLocks/>
          </p:cNvCxnSpPr>
          <p:nvPr/>
        </p:nvCxnSpPr>
        <p:spPr>
          <a:xfrm>
            <a:off x="4366171" y="4427034"/>
            <a:ext cx="0" cy="1232225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="" xmlns:a16="http://schemas.microsoft.com/office/drawing/2014/main" id="{553EC7BB-B49C-8849-A7ED-0FCEE1A712F8}"/>
              </a:ext>
            </a:extLst>
          </p:cNvPr>
          <p:cNvSpPr txBox="1"/>
          <p:nvPr/>
        </p:nvSpPr>
        <p:spPr>
          <a:xfrm>
            <a:off x="3690569" y="5682558"/>
            <a:ext cx="381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0.0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="" xmlns:a16="http://schemas.microsoft.com/office/drawing/2014/main" id="{7B8A9062-1848-7E49-B636-36229B16A9A0}"/>
              </a:ext>
            </a:extLst>
          </p:cNvPr>
          <p:cNvSpPr txBox="1"/>
          <p:nvPr/>
        </p:nvSpPr>
        <p:spPr>
          <a:xfrm>
            <a:off x="4170202" y="5682558"/>
            <a:ext cx="381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1.0</a:t>
            </a:r>
          </a:p>
        </p:txBody>
      </p:sp>
      <p:cxnSp>
        <p:nvCxnSpPr>
          <p:cNvPr id="46" name="Straight Connector 34">
            <a:extLst>
              <a:ext uri="{FF2B5EF4-FFF2-40B4-BE49-F238E27FC236}">
                <a16:creationId xmlns="" xmlns:a16="http://schemas.microsoft.com/office/drawing/2014/main" id="{B486A988-B6AB-0D44-93E6-656ECD500147}"/>
              </a:ext>
            </a:extLst>
          </p:cNvPr>
          <p:cNvCxnSpPr>
            <a:cxnSpLocks/>
          </p:cNvCxnSpPr>
          <p:nvPr/>
        </p:nvCxnSpPr>
        <p:spPr>
          <a:xfrm flipH="1">
            <a:off x="3881070" y="5654678"/>
            <a:ext cx="941832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="" xmlns:a16="http://schemas.microsoft.com/office/drawing/2014/main" id="{75FD9FD1-A94E-444F-B2B6-65C07A7611B6}"/>
              </a:ext>
            </a:extLst>
          </p:cNvPr>
          <p:cNvSpPr txBox="1"/>
          <p:nvPr/>
        </p:nvSpPr>
        <p:spPr>
          <a:xfrm>
            <a:off x="4607001" y="5688736"/>
            <a:ext cx="44128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2.0</a:t>
            </a:r>
          </a:p>
        </p:txBody>
      </p:sp>
      <p:cxnSp>
        <p:nvCxnSpPr>
          <p:cNvPr id="48" name="Straight Connector 34">
            <a:extLst>
              <a:ext uri="{FF2B5EF4-FFF2-40B4-BE49-F238E27FC236}">
                <a16:creationId xmlns="" xmlns:a16="http://schemas.microsoft.com/office/drawing/2014/main" id="{5E0B96C3-C007-7947-9B83-931450ED5B60}"/>
              </a:ext>
            </a:extLst>
          </p:cNvPr>
          <p:cNvCxnSpPr>
            <a:cxnSpLocks/>
          </p:cNvCxnSpPr>
          <p:nvPr/>
        </p:nvCxnSpPr>
        <p:spPr>
          <a:xfrm flipV="1">
            <a:off x="3876570" y="5654189"/>
            <a:ext cx="0" cy="7200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34">
            <a:extLst>
              <a:ext uri="{FF2B5EF4-FFF2-40B4-BE49-F238E27FC236}">
                <a16:creationId xmlns="" xmlns:a16="http://schemas.microsoft.com/office/drawing/2014/main" id="{E7276424-5443-2942-ABF5-65ED54850293}"/>
              </a:ext>
            </a:extLst>
          </p:cNvPr>
          <p:cNvCxnSpPr>
            <a:cxnSpLocks/>
          </p:cNvCxnSpPr>
          <p:nvPr/>
        </p:nvCxnSpPr>
        <p:spPr>
          <a:xfrm flipV="1">
            <a:off x="4824273" y="5648613"/>
            <a:ext cx="0" cy="7200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>
            <a:extLst>
              <a:ext uri="{FF2B5EF4-FFF2-40B4-BE49-F238E27FC236}">
                <a16:creationId xmlns="" xmlns:a16="http://schemas.microsoft.com/office/drawing/2014/main" id="{3A61774D-E0B8-DE4A-B82C-2A6365698D75}"/>
              </a:ext>
            </a:extLst>
          </p:cNvPr>
          <p:cNvSpPr txBox="1"/>
          <p:nvPr/>
        </p:nvSpPr>
        <p:spPr>
          <a:xfrm>
            <a:off x="4923267" y="5666435"/>
            <a:ext cx="105378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b="1" dirty="0" err="1">
                <a:solidFill>
                  <a:srgbClr val="A80000"/>
                </a:solidFill>
              </a:rPr>
              <a:t>Favours</a:t>
            </a:r>
            <a:r>
              <a:rPr lang="fr-FR" sz="800" b="1" dirty="0">
                <a:solidFill>
                  <a:srgbClr val="A80000"/>
                </a:solidFill>
              </a:rPr>
              <a:t> PBO+ADT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="" xmlns:a16="http://schemas.microsoft.com/office/drawing/2014/main" id="{D87EC666-5AA3-E443-A7E5-D12493C30875}"/>
              </a:ext>
            </a:extLst>
          </p:cNvPr>
          <p:cNvSpPr txBox="1"/>
          <p:nvPr/>
        </p:nvSpPr>
        <p:spPr>
          <a:xfrm>
            <a:off x="2502712" y="5677586"/>
            <a:ext cx="12771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b="1" dirty="0" err="1">
                <a:solidFill>
                  <a:srgbClr val="005086"/>
                </a:solidFill>
              </a:rPr>
              <a:t>Favours</a:t>
            </a:r>
            <a:r>
              <a:rPr lang="fr-FR" sz="800" b="1" dirty="0">
                <a:solidFill>
                  <a:srgbClr val="005086"/>
                </a:solidFill>
              </a:rPr>
              <a:t> ENZA+ADT</a:t>
            </a:r>
          </a:p>
        </p:txBody>
      </p:sp>
      <p:cxnSp>
        <p:nvCxnSpPr>
          <p:cNvPr id="52" name="Connecteur droit 51">
            <a:extLst>
              <a:ext uri="{FF2B5EF4-FFF2-40B4-BE49-F238E27FC236}">
                <a16:creationId xmlns="" xmlns:a16="http://schemas.microsoft.com/office/drawing/2014/main" id="{4F14B81A-89E4-8A4B-80C4-7753D5F39748}"/>
              </a:ext>
            </a:extLst>
          </p:cNvPr>
          <p:cNvCxnSpPr>
            <a:cxnSpLocks/>
          </p:cNvCxnSpPr>
          <p:nvPr/>
        </p:nvCxnSpPr>
        <p:spPr>
          <a:xfrm>
            <a:off x="4136604" y="4964644"/>
            <a:ext cx="139885" cy="0"/>
          </a:xfrm>
          <a:prstGeom prst="line">
            <a:avLst/>
          </a:prstGeom>
          <a:ln w="12700">
            <a:solidFill>
              <a:srgbClr val="FF7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58F94075-5C29-194D-A77D-4AF3D5C89F17}"/>
              </a:ext>
            </a:extLst>
          </p:cNvPr>
          <p:cNvSpPr/>
          <p:nvPr/>
        </p:nvSpPr>
        <p:spPr>
          <a:xfrm flipH="1" flipV="1">
            <a:off x="4190003" y="4928085"/>
            <a:ext cx="45719" cy="54000"/>
          </a:xfrm>
          <a:prstGeom prst="rect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54" name="Connecteur droit 53">
            <a:extLst>
              <a:ext uri="{FF2B5EF4-FFF2-40B4-BE49-F238E27FC236}">
                <a16:creationId xmlns="" xmlns:a16="http://schemas.microsoft.com/office/drawing/2014/main" id="{BBB7485C-1460-7B41-90D6-449EEF253239}"/>
              </a:ext>
            </a:extLst>
          </p:cNvPr>
          <p:cNvCxnSpPr>
            <a:cxnSpLocks/>
          </p:cNvCxnSpPr>
          <p:nvPr/>
        </p:nvCxnSpPr>
        <p:spPr>
          <a:xfrm>
            <a:off x="4116160" y="5239710"/>
            <a:ext cx="288568" cy="0"/>
          </a:xfrm>
          <a:prstGeom prst="line">
            <a:avLst/>
          </a:prstGeom>
          <a:ln w="12700">
            <a:solidFill>
              <a:srgbClr val="FF7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A2C4EDDB-1AD5-7348-8111-E8D7488B925F}"/>
              </a:ext>
            </a:extLst>
          </p:cNvPr>
          <p:cNvSpPr/>
          <p:nvPr/>
        </p:nvSpPr>
        <p:spPr>
          <a:xfrm flipH="1" flipV="1">
            <a:off x="4191856" y="5214303"/>
            <a:ext cx="45719" cy="54000"/>
          </a:xfrm>
          <a:prstGeom prst="rect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56" name="Connecteur droit 55">
            <a:extLst>
              <a:ext uri="{FF2B5EF4-FFF2-40B4-BE49-F238E27FC236}">
                <a16:creationId xmlns="" xmlns:a16="http://schemas.microsoft.com/office/drawing/2014/main" id="{88C6608C-0291-FC41-B27E-C1E5931B11B6}"/>
              </a:ext>
            </a:extLst>
          </p:cNvPr>
          <p:cNvCxnSpPr>
            <a:cxnSpLocks/>
          </p:cNvCxnSpPr>
          <p:nvPr/>
        </p:nvCxnSpPr>
        <p:spPr>
          <a:xfrm>
            <a:off x="4129166" y="5486898"/>
            <a:ext cx="169625" cy="0"/>
          </a:xfrm>
          <a:prstGeom prst="line">
            <a:avLst/>
          </a:prstGeom>
          <a:ln w="12700">
            <a:solidFill>
              <a:srgbClr val="FF7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FED06DBC-DAE6-A140-976B-4C320F1FC6B8}"/>
              </a:ext>
            </a:extLst>
          </p:cNvPr>
          <p:cNvSpPr/>
          <p:nvPr/>
        </p:nvSpPr>
        <p:spPr>
          <a:xfrm flipH="1" flipV="1">
            <a:off x="4188134" y="5455915"/>
            <a:ext cx="45719" cy="54000"/>
          </a:xfrm>
          <a:prstGeom prst="rect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63" name="Straight Connector 34">
            <a:extLst>
              <a:ext uri="{FF2B5EF4-FFF2-40B4-BE49-F238E27FC236}">
                <a16:creationId xmlns="" xmlns:a16="http://schemas.microsoft.com/office/drawing/2014/main" id="{855A1116-C3CF-4946-9616-6334ACB13D07}"/>
              </a:ext>
            </a:extLst>
          </p:cNvPr>
          <p:cNvCxnSpPr>
            <a:cxnSpLocks/>
          </p:cNvCxnSpPr>
          <p:nvPr/>
        </p:nvCxnSpPr>
        <p:spPr>
          <a:xfrm flipV="1">
            <a:off x="9340668" y="5670918"/>
            <a:ext cx="0" cy="7200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34">
            <a:extLst>
              <a:ext uri="{FF2B5EF4-FFF2-40B4-BE49-F238E27FC236}">
                <a16:creationId xmlns="" xmlns:a16="http://schemas.microsoft.com/office/drawing/2014/main" id="{6EEC220E-24A4-E341-81FB-4B0CFB710395}"/>
              </a:ext>
            </a:extLst>
          </p:cNvPr>
          <p:cNvCxnSpPr>
            <a:cxnSpLocks/>
          </p:cNvCxnSpPr>
          <p:nvPr/>
        </p:nvCxnSpPr>
        <p:spPr>
          <a:xfrm flipV="1">
            <a:off x="9699372" y="5672778"/>
            <a:ext cx="0" cy="7200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34">
            <a:extLst>
              <a:ext uri="{FF2B5EF4-FFF2-40B4-BE49-F238E27FC236}">
                <a16:creationId xmlns="" xmlns:a16="http://schemas.microsoft.com/office/drawing/2014/main" id="{6FD98C0F-CA95-824A-9353-39B89E0D8E90}"/>
              </a:ext>
            </a:extLst>
          </p:cNvPr>
          <p:cNvCxnSpPr>
            <a:cxnSpLocks/>
          </p:cNvCxnSpPr>
          <p:nvPr/>
        </p:nvCxnSpPr>
        <p:spPr>
          <a:xfrm flipV="1">
            <a:off x="10058072" y="5669060"/>
            <a:ext cx="0" cy="7200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34">
            <a:extLst>
              <a:ext uri="{FF2B5EF4-FFF2-40B4-BE49-F238E27FC236}">
                <a16:creationId xmlns="" xmlns:a16="http://schemas.microsoft.com/office/drawing/2014/main" id="{9841C3DD-2A49-884A-A0A4-BA969B28F741}"/>
              </a:ext>
            </a:extLst>
          </p:cNvPr>
          <p:cNvCxnSpPr>
            <a:cxnSpLocks/>
          </p:cNvCxnSpPr>
          <p:nvPr/>
        </p:nvCxnSpPr>
        <p:spPr>
          <a:xfrm flipV="1">
            <a:off x="10422350" y="5670920"/>
            <a:ext cx="0" cy="7200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>
            <a:extLst>
              <a:ext uri="{FF2B5EF4-FFF2-40B4-BE49-F238E27FC236}">
                <a16:creationId xmlns="" xmlns:a16="http://schemas.microsoft.com/office/drawing/2014/main" id="{962DDBEF-E051-4642-96FE-21620FD8AD7C}"/>
              </a:ext>
            </a:extLst>
          </p:cNvPr>
          <p:cNvSpPr txBox="1"/>
          <p:nvPr/>
        </p:nvSpPr>
        <p:spPr>
          <a:xfrm>
            <a:off x="9149087" y="5721589"/>
            <a:ext cx="381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0.50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="" xmlns:a16="http://schemas.microsoft.com/office/drawing/2014/main" id="{7545804B-C068-7044-A890-0C10319D79F4}"/>
              </a:ext>
            </a:extLst>
          </p:cNvPr>
          <p:cNvSpPr txBox="1"/>
          <p:nvPr/>
        </p:nvSpPr>
        <p:spPr>
          <a:xfrm>
            <a:off x="8788531" y="5729023"/>
            <a:ext cx="381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0.25</a:t>
            </a:r>
          </a:p>
        </p:txBody>
      </p:sp>
      <p:cxnSp>
        <p:nvCxnSpPr>
          <p:cNvPr id="69" name="Connecteur droit 68">
            <a:extLst>
              <a:ext uri="{FF2B5EF4-FFF2-40B4-BE49-F238E27FC236}">
                <a16:creationId xmlns="" xmlns:a16="http://schemas.microsoft.com/office/drawing/2014/main" id="{49F0D526-2753-2B48-927B-52E815FDE9F5}"/>
              </a:ext>
            </a:extLst>
          </p:cNvPr>
          <p:cNvCxnSpPr>
            <a:cxnSpLocks/>
          </p:cNvCxnSpPr>
          <p:nvPr/>
        </p:nvCxnSpPr>
        <p:spPr>
          <a:xfrm>
            <a:off x="9414848" y="4862427"/>
            <a:ext cx="191928" cy="0"/>
          </a:xfrm>
          <a:prstGeom prst="line">
            <a:avLst/>
          </a:prstGeom>
          <a:ln w="12700">
            <a:solidFill>
              <a:srgbClr val="FF7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ED6DDFF6-5DE8-004B-8536-5E467D2F4AA7}"/>
              </a:ext>
            </a:extLst>
          </p:cNvPr>
          <p:cNvSpPr/>
          <p:nvPr/>
        </p:nvSpPr>
        <p:spPr>
          <a:xfrm flipH="1" flipV="1">
            <a:off x="9490544" y="4837020"/>
            <a:ext cx="45719" cy="54000"/>
          </a:xfrm>
          <a:prstGeom prst="rect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72" name="Connecteur droit 71">
            <a:extLst>
              <a:ext uri="{FF2B5EF4-FFF2-40B4-BE49-F238E27FC236}">
                <a16:creationId xmlns="" xmlns:a16="http://schemas.microsoft.com/office/drawing/2014/main" id="{A9B51301-911C-7946-91B9-A4E89712BBD0}"/>
              </a:ext>
            </a:extLst>
          </p:cNvPr>
          <p:cNvCxnSpPr>
            <a:cxnSpLocks/>
          </p:cNvCxnSpPr>
          <p:nvPr/>
        </p:nvCxnSpPr>
        <p:spPr>
          <a:xfrm>
            <a:off x="9453878" y="5079875"/>
            <a:ext cx="292288" cy="0"/>
          </a:xfrm>
          <a:prstGeom prst="line">
            <a:avLst/>
          </a:prstGeom>
          <a:ln w="12700">
            <a:solidFill>
              <a:srgbClr val="FF7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3711571C-BA55-E845-B472-B3B12AE7BBB8}"/>
              </a:ext>
            </a:extLst>
          </p:cNvPr>
          <p:cNvSpPr/>
          <p:nvPr/>
        </p:nvSpPr>
        <p:spPr>
          <a:xfrm flipH="1" flipV="1">
            <a:off x="9574182" y="5054468"/>
            <a:ext cx="45719" cy="54000"/>
          </a:xfrm>
          <a:prstGeom prst="rect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75" name="Connecteur droit 74">
            <a:extLst>
              <a:ext uri="{FF2B5EF4-FFF2-40B4-BE49-F238E27FC236}">
                <a16:creationId xmlns="" xmlns:a16="http://schemas.microsoft.com/office/drawing/2014/main" id="{CB775770-9FD1-004E-A294-C4D144E8E2F8}"/>
              </a:ext>
            </a:extLst>
          </p:cNvPr>
          <p:cNvCxnSpPr>
            <a:cxnSpLocks/>
          </p:cNvCxnSpPr>
          <p:nvPr/>
        </p:nvCxnSpPr>
        <p:spPr>
          <a:xfrm>
            <a:off x="9303336" y="5191388"/>
            <a:ext cx="288568" cy="0"/>
          </a:xfrm>
          <a:prstGeom prst="line">
            <a:avLst/>
          </a:prstGeom>
          <a:ln w="12700">
            <a:solidFill>
              <a:srgbClr val="FF7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D8B5E0A9-FD5C-744D-AA17-410272EDD42C}"/>
              </a:ext>
            </a:extLst>
          </p:cNvPr>
          <p:cNvSpPr/>
          <p:nvPr/>
        </p:nvSpPr>
        <p:spPr>
          <a:xfrm flipH="1" flipV="1">
            <a:off x="9418064" y="5165981"/>
            <a:ext cx="45719" cy="54000"/>
          </a:xfrm>
          <a:prstGeom prst="rect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77" name="Connecteur droit 76">
            <a:extLst>
              <a:ext uri="{FF2B5EF4-FFF2-40B4-BE49-F238E27FC236}">
                <a16:creationId xmlns="" xmlns:a16="http://schemas.microsoft.com/office/drawing/2014/main" id="{23EDA6BB-E4F5-734B-94C6-505491797943}"/>
              </a:ext>
            </a:extLst>
          </p:cNvPr>
          <p:cNvCxnSpPr>
            <a:cxnSpLocks/>
          </p:cNvCxnSpPr>
          <p:nvPr/>
        </p:nvCxnSpPr>
        <p:spPr>
          <a:xfrm>
            <a:off x="9208550" y="5414412"/>
            <a:ext cx="353621" cy="0"/>
          </a:xfrm>
          <a:prstGeom prst="line">
            <a:avLst/>
          </a:prstGeom>
          <a:ln w="12700">
            <a:solidFill>
              <a:srgbClr val="FF7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6448F85D-54A8-914A-B840-A7762E0720A0}"/>
              </a:ext>
            </a:extLst>
          </p:cNvPr>
          <p:cNvSpPr/>
          <p:nvPr/>
        </p:nvSpPr>
        <p:spPr>
          <a:xfrm flipH="1" flipV="1">
            <a:off x="9356734" y="5389005"/>
            <a:ext cx="45719" cy="54000"/>
          </a:xfrm>
          <a:prstGeom prst="rect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80" name="Connecteur droit 79">
            <a:extLst>
              <a:ext uri="{FF2B5EF4-FFF2-40B4-BE49-F238E27FC236}">
                <a16:creationId xmlns="" xmlns:a16="http://schemas.microsoft.com/office/drawing/2014/main" id="{C0A4F9F6-D122-EC49-9807-FDCF045C5D1C}"/>
              </a:ext>
            </a:extLst>
          </p:cNvPr>
          <p:cNvCxnSpPr>
            <a:cxnSpLocks/>
          </p:cNvCxnSpPr>
          <p:nvPr/>
        </p:nvCxnSpPr>
        <p:spPr>
          <a:xfrm>
            <a:off x="9459454" y="5553805"/>
            <a:ext cx="236531" cy="0"/>
          </a:xfrm>
          <a:prstGeom prst="line">
            <a:avLst/>
          </a:prstGeom>
          <a:ln w="12700">
            <a:solidFill>
              <a:srgbClr val="FF7F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EE0CFF30-9800-FF48-BFE7-1F7BCD38A9D3}"/>
              </a:ext>
            </a:extLst>
          </p:cNvPr>
          <p:cNvSpPr/>
          <p:nvPr/>
        </p:nvSpPr>
        <p:spPr>
          <a:xfrm flipH="1" flipV="1">
            <a:off x="9557454" y="5528398"/>
            <a:ext cx="45719" cy="54000"/>
          </a:xfrm>
          <a:prstGeom prst="rect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3" name="Rectangle à coins arrondis 34">
            <a:extLst>
              <a:ext uri="{FF2B5EF4-FFF2-40B4-BE49-F238E27FC236}">
                <a16:creationId xmlns="" xmlns:a16="http://schemas.microsoft.com/office/drawing/2014/main" id="{B18BD0CF-8421-AE4B-A969-D2E89F51C3A0}"/>
              </a:ext>
            </a:extLst>
          </p:cNvPr>
          <p:cNvSpPr/>
          <p:nvPr/>
        </p:nvSpPr>
        <p:spPr>
          <a:xfrm>
            <a:off x="1087243" y="5050427"/>
            <a:ext cx="4705815" cy="285431"/>
          </a:xfrm>
          <a:prstGeom prst="roundRect">
            <a:avLst/>
          </a:prstGeom>
          <a:noFill/>
          <a:ln w="28575">
            <a:solidFill>
              <a:srgbClr val="C95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84" name="Rectangle à coins arrondis 34">
            <a:extLst>
              <a:ext uri="{FF2B5EF4-FFF2-40B4-BE49-F238E27FC236}">
                <a16:creationId xmlns="" xmlns:a16="http://schemas.microsoft.com/office/drawing/2014/main" id="{13235E16-475B-FB45-9BB9-53EC495D5E90}"/>
              </a:ext>
            </a:extLst>
          </p:cNvPr>
          <p:cNvSpPr/>
          <p:nvPr/>
        </p:nvSpPr>
        <p:spPr>
          <a:xfrm>
            <a:off x="6830122" y="5321300"/>
            <a:ext cx="4086922" cy="174081"/>
          </a:xfrm>
          <a:prstGeom prst="roundRect">
            <a:avLst/>
          </a:prstGeom>
          <a:noFill/>
          <a:ln w="28575">
            <a:solidFill>
              <a:srgbClr val="C95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7" name="Espace réservé du texte 19">
            <a:extLst>
              <a:ext uri="{FF2B5EF4-FFF2-40B4-BE49-F238E27FC236}">
                <a16:creationId xmlns="" xmlns:a16="http://schemas.microsoft.com/office/drawing/2014/main" id="{A693087D-E681-F5A7-A412-692045DCDD20}"/>
              </a:ext>
            </a:extLst>
          </p:cNvPr>
          <p:cNvSpPr txBox="1">
            <a:spLocks/>
          </p:cNvSpPr>
          <p:nvPr/>
        </p:nvSpPr>
        <p:spPr>
          <a:xfrm>
            <a:off x="932775" y="109277"/>
            <a:ext cx="11259225" cy="516866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rgbClr val="FF7F4D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FF7F4D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FF7F4D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FF7F4D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FF7F4D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/>
              <a:t>Intensification « all </a:t>
            </a:r>
            <a:r>
              <a:rPr lang="fr-FR" sz="2800" dirty="0" err="1"/>
              <a:t>comers</a:t>
            </a:r>
            <a:r>
              <a:rPr lang="fr-FR" sz="2800" dirty="0"/>
              <a:t> » </a:t>
            </a:r>
            <a:r>
              <a:rPr lang="fr-FR" sz="2800"/>
              <a:t>avec </a:t>
            </a:r>
            <a:r>
              <a:rPr lang="fr-FR" sz="2800" smtClean="0"/>
              <a:t>ENZA</a:t>
            </a:r>
            <a:endParaRPr lang="fr-FR" sz="2800" dirty="0"/>
          </a:p>
        </p:txBody>
      </p:sp>
      <p:sp>
        <p:nvSpPr>
          <p:cNvPr id="58" name="Espace réservé du texte 1">
            <a:extLst>
              <a:ext uri="{FF2B5EF4-FFF2-40B4-BE49-F238E27FC236}">
                <a16:creationId xmlns="" xmlns:a16="http://schemas.microsoft.com/office/drawing/2014/main" id="{04230C1E-3445-F600-84CB-20F77468F7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35351" y="6554231"/>
            <a:ext cx="1411407" cy="242888"/>
          </a:xfrm>
        </p:spPr>
        <p:txBody>
          <a:bodyPr/>
          <a:lstStyle/>
          <a:p>
            <a:r>
              <a:rPr lang="fr-FR" dirty="0"/>
              <a:t>Novembre 2023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581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>
            <a:extLst>
              <a:ext uri="{FF2B5EF4-FFF2-40B4-BE49-F238E27FC236}">
                <a16:creationId xmlns="" xmlns:a16="http://schemas.microsoft.com/office/drawing/2014/main" id="{B1289069-D4B1-2047-E205-95DD0C2AABA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079298" y="905449"/>
            <a:ext cx="6269068" cy="312323"/>
          </a:xfrm>
        </p:spPr>
        <p:txBody>
          <a:bodyPr/>
          <a:lstStyle/>
          <a:p>
            <a:r>
              <a:rPr lang="fr-FR" dirty="0" err="1"/>
              <a:t>Abiratérone</a:t>
            </a:r>
            <a:r>
              <a:rPr lang="fr-FR" dirty="0"/>
              <a:t> + ADT : étude STAMPEDE (et LATITUDE)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it-IT" dirty="0"/>
              <a:t>Fizazi K, et al. Lancet Oncol. 2019 May;20(5):686-700.</a:t>
            </a:r>
            <a:r>
              <a:rPr lang="fr-FR" dirty="0"/>
              <a:t> </a:t>
            </a:r>
          </a:p>
          <a:p>
            <a:r>
              <a:rPr lang="fr-FR" dirty="0"/>
              <a:t>James N. </a:t>
            </a:r>
            <a:r>
              <a:rPr lang="fr-FR" dirty="0" err="1"/>
              <a:t>presidential</a:t>
            </a:r>
            <a:r>
              <a:rPr lang="fr-FR" dirty="0"/>
              <a:t> session </a:t>
            </a:r>
            <a:r>
              <a:rPr lang="fr-FR" dirty="0" smtClean="0"/>
              <a:t>ESMO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fr-FR" dirty="0" smtClean="0"/>
              <a:t>  </a:t>
            </a:r>
            <a:r>
              <a:rPr lang="fr-FR" dirty="0"/>
              <a:t>2020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FE646168-BD98-06CD-DC92-6FB60E1378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Intensification « all </a:t>
            </a:r>
            <a:r>
              <a:rPr lang="fr-FR" dirty="0" err="1"/>
              <a:t>comers</a:t>
            </a:r>
            <a:r>
              <a:rPr lang="fr-FR" dirty="0"/>
              <a:t> » avec ABI</a:t>
            </a:r>
          </a:p>
        </p:txBody>
      </p:sp>
      <p:grpSp>
        <p:nvGrpSpPr>
          <p:cNvPr id="44" name="Groupe 43">
            <a:extLst>
              <a:ext uri="{FF2B5EF4-FFF2-40B4-BE49-F238E27FC236}">
                <a16:creationId xmlns="" xmlns:a16="http://schemas.microsoft.com/office/drawing/2014/main" id="{1FE36996-4F44-4123-97C4-E217F3B60F33}"/>
              </a:ext>
            </a:extLst>
          </p:cNvPr>
          <p:cNvGrpSpPr/>
          <p:nvPr/>
        </p:nvGrpSpPr>
        <p:grpSpPr>
          <a:xfrm>
            <a:off x="1151256" y="3016477"/>
            <a:ext cx="5172791" cy="1743295"/>
            <a:chOff x="-59724" y="1399905"/>
            <a:chExt cx="5716411" cy="2029095"/>
          </a:xfrm>
        </p:grpSpPr>
        <p:pic>
          <p:nvPicPr>
            <p:cNvPr id="45" name="Image 44">
              <a:extLst>
                <a:ext uri="{FF2B5EF4-FFF2-40B4-BE49-F238E27FC236}">
                  <a16:creationId xmlns="" xmlns:a16="http://schemas.microsoft.com/office/drawing/2014/main" id="{692A48D0-187C-4B9B-80A5-ACA5CC91C5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8321" t="5298"/>
            <a:stretch/>
          </p:blipFill>
          <p:spPr>
            <a:xfrm>
              <a:off x="-59724" y="1527466"/>
              <a:ext cx="2994718" cy="1901534"/>
            </a:xfrm>
            <a:prstGeom prst="rect">
              <a:avLst/>
            </a:prstGeom>
          </p:spPr>
        </p:pic>
        <p:pic>
          <p:nvPicPr>
            <p:cNvPr id="46" name="Image 45">
              <a:extLst>
                <a:ext uri="{FF2B5EF4-FFF2-40B4-BE49-F238E27FC236}">
                  <a16:creationId xmlns="" xmlns:a16="http://schemas.microsoft.com/office/drawing/2014/main" id="{8620470C-D283-43AA-8E39-E5A8B4E9D5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330" r="51705"/>
            <a:stretch/>
          </p:blipFill>
          <p:spPr>
            <a:xfrm>
              <a:off x="2858085" y="1399905"/>
              <a:ext cx="2798602" cy="2014526"/>
            </a:xfrm>
            <a:prstGeom prst="rect">
              <a:avLst/>
            </a:prstGeom>
          </p:spPr>
        </p:pic>
      </p:grpSp>
      <p:pic>
        <p:nvPicPr>
          <p:cNvPr id="48" name="Image 47">
            <a:extLst>
              <a:ext uri="{FF2B5EF4-FFF2-40B4-BE49-F238E27FC236}">
                <a16:creationId xmlns="" xmlns:a16="http://schemas.microsoft.com/office/drawing/2014/main" id="{A583B8A9-D551-41AC-9114-DE84826DE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149" y="3050828"/>
            <a:ext cx="5110474" cy="1989248"/>
          </a:xfrm>
          <a:prstGeom prst="rect">
            <a:avLst/>
          </a:prstGeom>
        </p:spPr>
      </p:pic>
      <p:graphicFrame>
        <p:nvGraphicFramePr>
          <p:cNvPr id="50" name="Tableau 49">
            <a:extLst>
              <a:ext uri="{FF2B5EF4-FFF2-40B4-BE49-F238E27FC236}">
                <a16:creationId xmlns="" xmlns:a16="http://schemas.microsoft.com/office/drawing/2014/main" id="{CDD388F5-7009-4D92-AC74-B969B40FCB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25053" y="2221672"/>
          <a:ext cx="5088565" cy="694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429">
                  <a:extLst>
                    <a:ext uri="{9D8B030D-6E8A-4147-A177-3AD203B41FA5}">
                      <a16:colId xmlns="" xmlns:a16="http://schemas.microsoft.com/office/drawing/2014/main" val="3876834577"/>
                    </a:ext>
                  </a:extLst>
                </a:gridCol>
                <a:gridCol w="1805951">
                  <a:extLst>
                    <a:ext uri="{9D8B030D-6E8A-4147-A177-3AD203B41FA5}">
                      <a16:colId xmlns="" xmlns:a16="http://schemas.microsoft.com/office/drawing/2014/main" val="492686243"/>
                    </a:ext>
                  </a:extLst>
                </a:gridCol>
                <a:gridCol w="1497185">
                  <a:extLst>
                    <a:ext uri="{9D8B030D-6E8A-4147-A177-3AD203B41FA5}">
                      <a16:colId xmlns="" xmlns:a16="http://schemas.microsoft.com/office/drawing/2014/main" val="2281394100"/>
                    </a:ext>
                  </a:extLst>
                </a:gridCol>
              </a:tblGrid>
              <a:tr h="347181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Century Gothic" panose="020B0502020202020204" pitchFamily="34" charset="0"/>
                          <a:cs typeface="Verdana"/>
                        </a:rPr>
                        <a:t>Overall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63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>
                          <a:latin typeface="Century Gothic" panose="020B0502020202020204" pitchFamily="34" charset="0"/>
                          <a:cs typeface="Verdana"/>
                        </a:rPr>
                        <a:t>OS (HR)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63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Century Gothic" panose="020B0502020202020204" pitchFamily="34" charset="0"/>
                          <a:cs typeface="Verdana"/>
                        </a:rPr>
                        <a:t>p value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96523640"/>
                  </a:ext>
                </a:extLst>
              </a:tr>
              <a:tr h="347181"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latin typeface="Century Gothic" panose="020B0502020202020204" pitchFamily="34" charset="0"/>
                          <a:cs typeface="Verdana"/>
                        </a:rPr>
                        <a:t>LATITUDE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Century Gothic" panose="020B0502020202020204" pitchFamily="34" charset="0"/>
                          <a:cs typeface="Verdana"/>
                        </a:rPr>
                        <a:t>0.66</a:t>
                      </a:r>
                      <a:r>
                        <a:rPr lang="en-GB" sz="1200" b="0">
                          <a:latin typeface="Century Gothic" panose="020B0502020202020204" pitchFamily="34" charset="0"/>
                          <a:cs typeface="Verdana"/>
                        </a:rPr>
                        <a:t> (0.56; 0.78</a:t>
                      </a:r>
                      <a:r>
                        <a:rPr lang="en-GB" sz="1200" b="0" baseline="0">
                          <a:latin typeface="Century Gothic" panose="020B0502020202020204" pitchFamily="34" charset="0"/>
                          <a:cs typeface="Verdana"/>
                        </a:rPr>
                        <a:t>)</a:t>
                      </a:r>
                      <a:endParaRPr lang="en-GB" sz="1200" b="1">
                        <a:latin typeface="Century Gothic" panose="020B0502020202020204" pitchFamily="34" charset="0"/>
                        <a:cs typeface="Verdana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Century Gothic" panose="020B0502020202020204" pitchFamily="34" charset="0"/>
                          <a:cs typeface="Verdana"/>
                        </a:rPr>
                        <a:t>&lt;0,0001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89017907"/>
                  </a:ext>
                </a:extLst>
              </a:tr>
            </a:tbl>
          </a:graphicData>
        </a:graphic>
      </p:graphicFrame>
      <p:graphicFrame>
        <p:nvGraphicFramePr>
          <p:cNvPr id="51" name="Tableau 50">
            <a:extLst>
              <a:ext uri="{FF2B5EF4-FFF2-40B4-BE49-F238E27FC236}">
                <a16:creationId xmlns="" xmlns:a16="http://schemas.microsoft.com/office/drawing/2014/main" id="{C9F4BFA7-5E79-43AC-8585-B9AEC9BBFC8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87264" y="2199247"/>
          <a:ext cx="4991457" cy="69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6080">
                  <a:extLst>
                    <a:ext uri="{9D8B030D-6E8A-4147-A177-3AD203B41FA5}">
                      <a16:colId xmlns="" xmlns:a16="http://schemas.microsoft.com/office/drawing/2014/main" val="3876834577"/>
                    </a:ext>
                  </a:extLst>
                </a:gridCol>
                <a:gridCol w="1428650">
                  <a:extLst>
                    <a:ext uri="{9D8B030D-6E8A-4147-A177-3AD203B41FA5}">
                      <a16:colId xmlns="" xmlns:a16="http://schemas.microsoft.com/office/drawing/2014/main" val="492686243"/>
                    </a:ext>
                  </a:extLst>
                </a:gridCol>
                <a:gridCol w="1596727">
                  <a:extLst>
                    <a:ext uri="{9D8B030D-6E8A-4147-A177-3AD203B41FA5}">
                      <a16:colId xmlns="" xmlns:a16="http://schemas.microsoft.com/office/drawing/2014/main" val="2281394100"/>
                    </a:ext>
                  </a:extLst>
                </a:gridCol>
              </a:tblGrid>
              <a:tr h="3494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+mn-ea"/>
                          <a:cs typeface="Verdana"/>
                        </a:rPr>
                        <a:t>Overall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+mn-ea"/>
                          <a:cs typeface="Verdana"/>
                        </a:rPr>
                        <a:t>OS (HR)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+mn-ea"/>
                          <a:cs typeface="Verdana"/>
                        </a:rPr>
                        <a:t>p value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96523640"/>
                  </a:ext>
                </a:extLst>
              </a:tr>
              <a:tr h="3494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dirty="0">
                          <a:solidFill>
                            <a:srgbClr val="3A3839"/>
                          </a:solidFill>
                          <a:latin typeface="Century Gothic" panose="020B0502020202020204" pitchFamily="34" charset="0"/>
                          <a:ea typeface="+mn-ea"/>
                          <a:cs typeface="Verdana"/>
                        </a:rPr>
                        <a:t>STAMPEDE M1 cohort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1" kern="1200" dirty="0">
                          <a:solidFill>
                            <a:srgbClr val="3A3839"/>
                          </a:solidFill>
                          <a:latin typeface="Century Gothic" panose="020B0502020202020204" pitchFamily="34" charset="0"/>
                          <a:ea typeface="+mn-ea"/>
                          <a:cs typeface="Verdana"/>
                        </a:rPr>
                        <a:t>0.60 (0.50; 0.71)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1" kern="1200" dirty="0">
                          <a:solidFill>
                            <a:srgbClr val="3A3839"/>
                          </a:solidFill>
                          <a:latin typeface="Century Gothic" panose="020B0502020202020204" pitchFamily="34" charset="0"/>
                          <a:ea typeface="+mn-ea"/>
                          <a:cs typeface="Verdana"/>
                        </a:rPr>
                        <a:t>0,00000000003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89017907"/>
                  </a:ext>
                </a:extLst>
              </a:tr>
            </a:tbl>
          </a:graphicData>
        </a:graphic>
      </p:graphicFrame>
      <p:sp>
        <p:nvSpPr>
          <p:cNvPr id="52" name="ZoneTexte 51">
            <a:extLst>
              <a:ext uri="{FF2B5EF4-FFF2-40B4-BE49-F238E27FC236}">
                <a16:creationId xmlns="" xmlns:a16="http://schemas.microsoft.com/office/drawing/2014/main" id="{4711C024-B0AE-4133-B56D-6F6A59876F37}"/>
              </a:ext>
            </a:extLst>
          </p:cNvPr>
          <p:cNvSpPr txBox="1"/>
          <p:nvPr/>
        </p:nvSpPr>
        <p:spPr>
          <a:xfrm>
            <a:off x="1368333" y="1548141"/>
            <a:ext cx="133374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fr-FR" sz="1867" b="1" dirty="0">
                <a:solidFill>
                  <a:srgbClr val="3A3839"/>
                </a:solidFill>
              </a:rPr>
              <a:t>LATITUDE </a:t>
            </a:r>
          </a:p>
        </p:txBody>
      </p:sp>
      <p:cxnSp>
        <p:nvCxnSpPr>
          <p:cNvPr id="53" name="Connecteur droit 52">
            <a:extLst>
              <a:ext uri="{FF2B5EF4-FFF2-40B4-BE49-F238E27FC236}">
                <a16:creationId xmlns="" xmlns:a16="http://schemas.microsoft.com/office/drawing/2014/main" id="{168A1DCA-38F3-40CD-A1A1-D3746B05ACDC}"/>
              </a:ext>
            </a:extLst>
          </p:cNvPr>
          <p:cNvCxnSpPr/>
          <p:nvPr/>
        </p:nvCxnSpPr>
        <p:spPr>
          <a:xfrm>
            <a:off x="2702072" y="1548141"/>
            <a:ext cx="0" cy="577632"/>
          </a:xfrm>
          <a:prstGeom prst="line">
            <a:avLst/>
          </a:prstGeom>
          <a:ln w="28575">
            <a:solidFill>
              <a:srgbClr val="FF7F4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="" xmlns:a16="http://schemas.microsoft.com/office/drawing/2014/main" id="{7E0ED113-AB44-4855-8850-D2072DD90B38}"/>
              </a:ext>
            </a:extLst>
          </p:cNvPr>
          <p:cNvSpPr txBox="1"/>
          <p:nvPr/>
        </p:nvSpPr>
        <p:spPr>
          <a:xfrm>
            <a:off x="2702072" y="1548142"/>
            <a:ext cx="3441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fr-FR" sz="1600" dirty="0">
                <a:solidFill>
                  <a:prstClr val="black"/>
                </a:solidFill>
              </a:rPr>
              <a:t>100% patients </a:t>
            </a:r>
            <a:r>
              <a:rPr lang="fr-FR" sz="1600" dirty="0" err="1">
                <a:solidFill>
                  <a:prstClr val="black"/>
                </a:solidFill>
              </a:rPr>
              <a:t>mHSPC</a:t>
            </a:r>
            <a:r>
              <a:rPr lang="fr-FR" sz="1600" dirty="0">
                <a:solidFill>
                  <a:prstClr val="black"/>
                </a:solidFill>
              </a:rPr>
              <a:t> </a:t>
            </a:r>
            <a:r>
              <a:rPr lang="fr-FR" sz="1600" i="1" dirty="0">
                <a:solidFill>
                  <a:prstClr val="black"/>
                </a:solidFill>
              </a:rPr>
              <a:t>De Novo</a:t>
            </a:r>
          </a:p>
          <a:p>
            <a:pPr defTabSz="1219170">
              <a:defRPr/>
            </a:pPr>
            <a:r>
              <a:rPr lang="fr-FR" sz="1600" dirty="0">
                <a:solidFill>
                  <a:prstClr val="black"/>
                </a:solidFill>
              </a:rPr>
              <a:t>80% Haut Volume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="" xmlns:a16="http://schemas.microsoft.com/office/drawing/2014/main" id="{6236C380-790A-45A2-A156-B6A5F28A4A57}"/>
              </a:ext>
            </a:extLst>
          </p:cNvPr>
          <p:cNvSpPr txBox="1"/>
          <p:nvPr/>
        </p:nvSpPr>
        <p:spPr>
          <a:xfrm>
            <a:off x="6687264" y="1548141"/>
            <a:ext cx="1421134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fr-FR" sz="1867" b="1" dirty="0">
                <a:solidFill>
                  <a:srgbClr val="3A3839"/>
                </a:solidFill>
              </a:rPr>
              <a:t>STAMPEDE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="" xmlns:a16="http://schemas.microsoft.com/office/drawing/2014/main" id="{7F7F8FBC-A982-4085-A0CB-DB32422C13EA}"/>
              </a:ext>
            </a:extLst>
          </p:cNvPr>
          <p:cNvSpPr txBox="1"/>
          <p:nvPr/>
        </p:nvSpPr>
        <p:spPr>
          <a:xfrm>
            <a:off x="8242875" y="1547591"/>
            <a:ext cx="332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fr-FR" sz="1600" dirty="0">
                <a:solidFill>
                  <a:prstClr val="black"/>
                </a:solidFill>
              </a:rPr>
              <a:t>100% patients </a:t>
            </a:r>
            <a:r>
              <a:rPr lang="fr-FR" sz="1600" dirty="0" err="1">
                <a:solidFill>
                  <a:prstClr val="black"/>
                </a:solidFill>
              </a:rPr>
              <a:t>mHSPC</a:t>
            </a:r>
            <a:r>
              <a:rPr lang="fr-FR" sz="1600" dirty="0">
                <a:solidFill>
                  <a:prstClr val="black"/>
                </a:solidFill>
              </a:rPr>
              <a:t> </a:t>
            </a:r>
            <a:r>
              <a:rPr lang="fr-FR" sz="1600" i="1" dirty="0">
                <a:solidFill>
                  <a:prstClr val="black"/>
                </a:solidFill>
              </a:rPr>
              <a:t>De Novo</a:t>
            </a:r>
          </a:p>
          <a:p>
            <a:pPr defTabSz="1219170">
              <a:defRPr/>
            </a:pPr>
            <a:r>
              <a:rPr lang="fr-FR" sz="1600" dirty="0">
                <a:solidFill>
                  <a:prstClr val="black"/>
                </a:solidFill>
              </a:rPr>
              <a:t>55% Haut Volume</a:t>
            </a:r>
          </a:p>
        </p:txBody>
      </p:sp>
      <p:cxnSp>
        <p:nvCxnSpPr>
          <p:cNvPr id="57" name="Connecteur droit 56">
            <a:extLst>
              <a:ext uri="{FF2B5EF4-FFF2-40B4-BE49-F238E27FC236}">
                <a16:creationId xmlns="" xmlns:a16="http://schemas.microsoft.com/office/drawing/2014/main" id="{4D38C39F-49B6-4910-86C0-130ABA359EB6}"/>
              </a:ext>
            </a:extLst>
          </p:cNvPr>
          <p:cNvCxnSpPr/>
          <p:nvPr/>
        </p:nvCxnSpPr>
        <p:spPr>
          <a:xfrm>
            <a:off x="8224796" y="1579821"/>
            <a:ext cx="0" cy="577632"/>
          </a:xfrm>
          <a:prstGeom prst="line">
            <a:avLst/>
          </a:prstGeom>
          <a:ln w="28575">
            <a:solidFill>
              <a:srgbClr val="FF7F4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A7F343DB-69CB-4331-A49E-625C94F2B329}"/>
              </a:ext>
            </a:extLst>
          </p:cNvPr>
          <p:cNvSpPr/>
          <p:nvPr/>
        </p:nvSpPr>
        <p:spPr>
          <a:xfrm>
            <a:off x="7495222" y="5099004"/>
            <a:ext cx="3246321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1219170">
              <a:defRPr/>
            </a:pPr>
            <a:r>
              <a:rPr lang="fr-FR" sz="1467" b="1" dirty="0">
                <a:solidFill>
                  <a:prstClr val="black"/>
                </a:solidFill>
              </a:rPr>
              <a:t>Suivi médian de 73,2 mois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BD52731B-4049-49BB-884C-93C3BA3CDA0D}"/>
              </a:ext>
            </a:extLst>
          </p:cNvPr>
          <p:cNvSpPr/>
          <p:nvPr/>
        </p:nvSpPr>
        <p:spPr>
          <a:xfrm>
            <a:off x="2521047" y="5099004"/>
            <a:ext cx="2541080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defTabSz="1219170">
              <a:defRPr/>
            </a:pPr>
            <a:r>
              <a:rPr lang="fr-FR" sz="1467" b="1" dirty="0">
                <a:solidFill>
                  <a:prstClr val="black"/>
                </a:solidFill>
              </a:rPr>
              <a:t>Suivi médian de 51,8 mois</a:t>
            </a:r>
          </a:p>
        </p:txBody>
      </p:sp>
      <p:sp>
        <p:nvSpPr>
          <p:cNvPr id="11" name="Rectangle à coins arrondis 10">
            <a:extLst>
              <a:ext uri="{FF2B5EF4-FFF2-40B4-BE49-F238E27FC236}">
                <a16:creationId xmlns="" xmlns:a16="http://schemas.microsoft.com/office/drawing/2014/main" id="{80D1430D-3F3F-12A5-E7A6-201715343FE7}"/>
              </a:ext>
            </a:extLst>
          </p:cNvPr>
          <p:cNvSpPr/>
          <p:nvPr/>
        </p:nvSpPr>
        <p:spPr>
          <a:xfrm>
            <a:off x="1113353" y="1440299"/>
            <a:ext cx="5282692" cy="4084004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à coins arrondis 10">
            <a:extLst>
              <a:ext uri="{FF2B5EF4-FFF2-40B4-BE49-F238E27FC236}">
                <a16:creationId xmlns="" xmlns:a16="http://schemas.microsoft.com/office/drawing/2014/main" id="{2EF2ADE6-467A-F9D3-8EC7-36C64BBC5B86}"/>
              </a:ext>
            </a:extLst>
          </p:cNvPr>
          <p:cNvSpPr/>
          <p:nvPr/>
        </p:nvSpPr>
        <p:spPr>
          <a:xfrm>
            <a:off x="6542901" y="1440299"/>
            <a:ext cx="5282692" cy="4084004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3" name="Espace réservé du texte 1">
            <a:extLst>
              <a:ext uri="{FF2B5EF4-FFF2-40B4-BE49-F238E27FC236}">
                <a16:creationId xmlns="" xmlns:a16="http://schemas.microsoft.com/office/drawing/2014/main" id="{04230C1E-3445-F600-84CB-20F77468F7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Novembre 2023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651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Espace réservé du contenu 4">
            <a:extLst>
              <a:ext uri="{FF2B5EF4-FFF2-40B4-BE49-F238E27FC236}">
                <a16:creationId xmlns="" xmlns:a16="http://schemas.microsoft.com/office/drawing/2014/main" id="{CA28BEB7-C8CC-0D95-26BD-1C4B3B1A0BA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93921" y="3156012"/>
          <a:ext cx="9104108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1038">
                  <a:extLst>
                    <a:ext uri="{9D8B030D-6E8A-4147-A177-3AD203B41FA5}">
                      <a16:colId xmlns="" xmlns:a16="http://schemas.microsoft.com/office/drawing/2014/main" val="741898523"/>
                    </a:ext>
                  </a:extLst>
                </a:gridCol>
                <a:gridCol w="2113070">
                  <a:extLst>
                    <a:ext uri="{9D8B030D-6E8A-4147-A177-3AD203B41FA5}">
                      <a16:colId xmlns="" xmlns:a16="http://schemas.microsoft.com/office/drawing/2014/main" val="551504602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r>
                        <a:rPr lang="fr-FR" sz="1200" dirty="0"/>
                        <a:t>Recommandations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Grade</a:t>
                      </a:r>
                      <a:endParaRPr lang="fr-FR" sz="1200" baseline="30000" dirty="0"/>
                    </a:p>
                  </a:txBody>
                  <a:tcPr marL="0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7998744"/>
                  </a:ext>
                </a:extLst>
              </a:tr>
              <a:tr h="441429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/>
                        <a:t>Une intensification du traitement systématique par l’ajout d’une HTNG est recommandée chez tout patient M1 (</a:t>
                      </a:r>
                      <a:r>
                        <a:rPr lang="fr-FR" sz="1200" b="1" dirty="0" err="1"/>
                        <a:t>SAd</a:t>
                      </a:r>
                      <a:r>
                        <a:rPr lang="fr-FR" sz="1200" b="1" dirty="0"/>
                        <a:t> + HTNG) 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Fort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8212274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/>
                        <a:t>Il n’y a plus d’indication </a:t>
                      </a:r>
                      <a:r>
                        <a:rPr lang="fr-FR" sz="1200" b="1"/>
                        <a:t>à </a:t>
                      </a:r>
                      <a:r>
                        <a:rPr lang="fr-FR" sz="1200" b="1" smtClean="0"/>
                        <a:t>intensifier </a:t>
                      </a:r>
                      <a:r>
                        <a:rPr lang="fr-FR" sz="1200" b="1" dirty="0"/>
                        <a:t>la suppression androgénique par le </a:t>
                      </a:r>
                      <a:r>
                        <a:rPr lang="fr-FR" sz="1200" b="1" dirty="0" err="1"/>
                        <a:t>docétaxel</a:t>
                      </a:r>
                      <a:r>
                        <a:rPr lang="fr-FR" sz="1200" b="1" dirty="0"/>
                        <a:t> seul (</a:t>
                      </a:r>
                      <a:r>
                        <a:rPr lang="fr-FR" sz="1200" b="1" dirty="0" err="1"/>
                        <a:t>Sad</a:t>
                      </a:r>
                      <a:r>
                        <a:rPr lang="fr-FR" sz="1200" b="1" dirty="0"/>
                        <a:t> + </a:t>
                      </a:r>
                      <a:r>
                        <a:rPr lang="fr-FR" sz="1200" b="1" dirty="0" err="1"/>
                        <a:t>docetaxel</a:t>
                      </a:r>
                      <a:r>
                        <a:rPr lang="fr-FR" sz="1200" b="1" dirty="0"/>
                        <a:t>), sans association avec une HTNG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Fort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235024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/>
                        <a:t>La combinaison </a:t>
                      </a:r>
                      <a:r>
                        <a:rPr lang="fr-FR" sz="1200" b="1" dirty="0" err="1"/>
                        <a:t>SAd</a:t>
                      </a:r>
                      <a:r>
                        <a:rPr lang="fr-FR" sz="1200" b="1" dirty="0"/>
                        <a:t> + HTNG + </a:t>
                      </a:r>
                      <a:r>
                        <a:rPr lang="fr-FR" sz="1200" b="1" dirty="0" err="1"/>
                        <a:t>docétaxel</a:t>
                      </a:r>
                      <a:r>
                        <a:rPr lang="fr-FR" sz="1200" b="1" dirty="0"/>
                        <a:t> (triplet) est recommandée pour des patients éligibles à la chimiothérapie, préférentiellement en cas de maladie M1 de novo et à haut volume.</a:t>
                      </a:r>
                    </a:p>
                    <a:p>
                      <a:pPr algn="l"/>
                      <a:r>
                        <a:rPr lang="fr-FR" sz="1200" b="1" dirty="0"/>
                        <a:t>L’HTNG sera alors soit l’</a:t>
                      </a:r>
                      <a:r>
                        <a:rPr lang="fr-FR" sz="1200" b="1" dirty="0" err="1"/>
                        <a:t>abiratérone</a:t>
                      </a:r>
                      <a:r>
                        <a:rPr lang="fr-FR" sz="1200" b="1" dirty="0"/>
                        <a:t>, soit le </a:t>
                      </a:r>
                      <a:r>
                        <a:rPr lang="fr-FR" sz="1200" b="1" dirty="0" err="1"/>
                        <a:t>darolutamide</a:t>
                      </a:r>
                      <a:r>
                        <a:rPr lang="fr-FR" sz="1200" b="1" dirty="0"/>
                        <a:t> (ordre alphabétique)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Fort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9966251"/>
                  </a:ext>
                </a:extLst>
              </a:tr>
            </a:tbl>
          </a:graphicData>
        </a:graphic>
      </p:graphicFrame>
      <p:sp>
        <p:nvSpPr>
          <p:cNvPr id="11" name="Espace réservé du contenu 10">
            <a:extLst>
              <a:ext uri="{FF2B5EF4-FFF2-40B4-BE49-F238E27FC236}">
                <a16:creationId xmlns="" xmlns:a16="http://schemas.microsoft.com/office/drawing/2014/main" id="{FD78B8A5-01D4-4503-2A5D-3A797201F59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368340" y="1059752"/>
            <a:ext cx="7363470" cy="1735563"/>
          </a:xfrm>
        </p:spPr>
        <p:txBody>
          <a:bodyPr/>
          <a:lstStyle/>
          <a:p>
            <a:r>
              <a:rPr lang="fr-FR" sz="2000" dirty="0"/>
              <a:t>Patients </a:t>
            </a:r>
            <a:r>
              <a:rPr lang="fr-FR" sz="2000" dirty="0" err="1"/>
              <a:t>CPHSm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FF7F4D"/>
                </a:solidFill>
              </a:rPr>
              <a:t>« all </a:t>
            </a:r>
            <a:r>
              <a:rPr lang="fr-FR" sz="2000" dirty="0" err="1">
                <a:solidFill>
                  <a:srgbClr val="FF7F4D"/>
                </a:solidFill>
              </a:rPr>
              <a:t>comers</a:t>
            </a:r>
            <a:r>
              <a:rPr lang="fr-FR" sz="2000" dirty="0">
                <a:solidFill>
                  <a:srgbClr val="FF7F4D"/>
                </a:solidFill>
              </a:rPr>
              <a:t> » </a:t>
            </a:r>
          </a:p>
          <a:p>
            <a:pPr marL="625475" indent="-355600">
              <a:buFont typeface="Audi Type" panose="020B0503040200000003" pitchFamily="34" charset="0"/>
              <a:buChar char="→"/>
            </a:pPr>
            <a:r>
              <a:rPr lang="fr-FR" sz="2000" b="0" dirty="0"/>
              <a:t>De novo (synchrone) ou </a:t>
            </a:r>
            <a:r>
              <a:rPr lang="fr-FR" sz="2000" b="0" dirty="0" err="1"/>
              <a:t>métachrone</a:t>
            </a:r>
            <a:endParaRPr lang="fr-FR" sz="2000" b="0" dirty="0"/>
          </a:p>
          <a:p>
            <a:pPr marL="625475" indent="-355600">
              <a:buFont typeface="Audi Type" panose="020B0503040200000003" pitchFamily="34" charset="0"/>
              <a:buChar char="→"/>
            </a:pPr>
            <a:r>
              <a:rPr lang="fr-FR" sz="2000" b="0" dirty="0"/>
              <a:t>Haut volume/haut risque ou bas volume/bas risque</a:t>
            </a:r>
          </a:p>
          <a:p>
            <a:pPr>
              <a:spcBef>
                <a:spcPts val="1800"/>
              </a:spcBef>
            </a:pPr>
            <a:r>
              <a:rPr lang="fr-FR" sz="2000" dirty="0"/>
              <a:t>NHT par </a:t>
            </a:r>
            <a:r>
              <a:rPr lang="fr-FR" sz="2000" dirty="0" err="1"/>
              <a:t>apalutamide</a:t>
            </a:r>
            <a:r>
              <a:rPr lang="fr-FR" sz="2000" dirty="0"/>
              <a:t> ou </a:t>
            </a:r>
            <a:r>
              <a:rPr lang="fr-FR" sz="2000" dirty="0" err="1"/>
              <a:t>enzalutamide</a:t>
            </a:r>
            <a:r>
              <a:rPr lang="fr-FR" sz="2000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7B6947C0-5794-14A2-6B9D-938ADBA174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Intensification « all </a:t>
            </a:r>
            <a:r>
              <a:rPr lang="fr-FR" dirty="0" err="1"/>
              <a:t>comers</a:t>
            </a:r>
            <a:r>
              <a:rPr lang="fr-FR" dirty="0"/>
              <a:t> » avec NHT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="" xmlns:a16="http://schemas.microsoft.com/office/drawing/2014/main" id="{A54183BC-E783-2156-B9A7-C1CCCEA2553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Ploussard et al. </a:t>
            </a:r>
            <a:r>
              <a:rPr lang="fr-FR" dirty="0" err="1"/>
              <a:t>Reco</a:t>
            </a:r>
            <a:r>
              <a:rPr lang="fr-FR" dirty="0"/>
              <a:t> CCAFU 2022</a:t>
            </a:r>
          </a:p>
        </p:txBody>
      </p:sp>
      <p:sp>
        <p:nvSpPr>
          <p:cNvPr id="15" name="Rectangle à coins arrondis 5">
            <a:extLst>
              <a:ext uri="{FF2B5EF4-FFF2-40B4-BE49-F238E27FC236}">
                <a16:creationId xmlns="" xmlns:a16="http://schemas.microsoft.com/office/drawing/2014/main" id="{0EA10695-C762-0C37-C7B1-5041637757FE}"/>
              </a:ext>
            </a:extLst>
          </p:cNvPr>
          <p:cNvSpPr/>
          <p:nvPr/>
        </p:nvSpPr>
        <p:spPr>
          <a:xfrm>
            <a:off x="2021049" y="3656691"/>
            <a:ext cx="9039751" cy="484168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Flèche : chevron 15">
            <a:extLst>
              <a:ext uri="{FF2B5EF4-FFF2-40B4-BE49-F238E27FC236}">
                <a16:creationId xmlns="" xmlns:a16="http://schemas.microsoft.com/office/drawing/2014/main" id="{7520D313-70F7-2164-B400-BE0789F6EAE1}"/>
              </a:ext>
            </a:extLst>
          </p:cNvPr>
          <p:cNvSpPr/>
          <p:nvPr/>
        </p:nvSpPr>
        <p:spPr>
          <a:xfrm>
            <a:off x="1641116" y="3694592"/>
            <a:ext cx="348581" cy="354042"/>
          </a:xfrm>
          <a:prstGeom prst="chevron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0" name="Espace réservé du texte 1">
            <a:extLst>
              <a:ext uri="{FF2B5EF4-FFF2-40B4-BE49-F238E27FC236}">
                <a16:creationId xmlns="" xmlns:a16="http://schemas.microsoft.com/office/drawing/2014/main" id="{04230C1E-3445-F600-84CB-20F77468F7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Novembre 2023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57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7B865C07-D3C1-6CBC-324F-35DC25C5B0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Novembre 2023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52411B09-270A-5964-F5CC-EE915BFB0D7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17816" y="6150753"/>
            <a:ext cx="6585708" cy="798113"/>
          </a:xfrm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dirty="0"/>
              <a:t>Sweeney C J et al. N </a:t>
            </a:r>
            <a:r>
              <a:rPr lang="fr-FR" sz="1100" dirty="0" err="1"/>
              <a:t>Engl</a:t>
            </a:r>
            <a:r>
              <a:rPr lang="fr-FR" sz="1100" dirty="0"/>
              <a:t> J Med 2015;373(8):737–46; </a:t>
            </a:r>
            <a:endParaRPr lang="fr-FR" sz="1100" dirty="0" smtClean="0"/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dirty="0" err="1" smtClean="0"/>
              <a:t>Kyriakopoulos</a:t>
            </a:r>
            <a:r>
              <a:rPr lang="fr-FR" sz="1100" dirty="0" smtClean="0"/>
              <a:t> </a:t>
            </a:r>
            <a:r>
              <a:rPr lang="fr-FR" sz="1100" dirty="0"/>
              <a:t>CE, et al. J Clin </a:t>
            </a:r>
            <a:r>
              <a:rPr lang="fr-FR" sz="1100" dirty="0" err="1"/>
              <a:t>Oncol</a:t>
            </a:r>
            <a:r>
              <a:rPr lang="fr-FR" sz="1100" dirty="0"/>
              <a:t> 2018;36(11):</a:t>
            </a:r>
            <a:r>
              <a:rPr lang="fr-FR" sz="1100" dirty="0" smtClean="0"/>
              <a:t>1080-87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dirty="0" smtClean="0">
                <a:ea typeface="ＭＳ Ｐゴシック"/>
              </a:rPr>
              <a:t>Clarke </a:t>
            </a:r>
            <a:r>
              <a:rPr lang="fr-FR" sz="1100" dirty="0">
                <a:ea typeface="ＭＳ Ｐゴシック"/>
              </a:rPr>
              <a:t>NW, et al. ESMO 2019. Oral </a:t>
            </a:r>
            <a:r>
              <a:rPr lang="fr-FR" sz="1100" dirty="0" err="1">
                <a:ea typeface="ＭＳ Ｐゴシック"/>
              </a:rPr>
              <a:t>presentation</a:t>
            </a:r>
            <a:r>
              <a:rPr lang="fr-FR" sz="1100" dirty="0">
                <a:ea typeface="ＭＳ Ｐゴシック"/>
              </a:rPr>
              <a:t> 844O;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dirty="0">
                <a:ea typeface="ＭＳ Ｐゴシック"/>
              </a:rPr>
              <a:t>Clarke NW. </a:t>
            </a:r>
            <a:r>
              <a:rPr lang="en-US" sz="1100" dirty="0">
                <a:ea typeface="ＭＳ Ｐゴシック"/>
              </a:rPr>
              <a:t>Ann </a:t>
            </a:r>
            <a:r>
              <a:rPr lang="en-US" sz="1100" dirty="0" err="1">
                <a:ea typeface="ＭＳ Ｐゴシック"/>
              </a:rPr>
              <a:t>Oncol</a:t>
            </a:r>
            <a:r>
              <a:rPr lang="en-US" sz="1100" dirty="0">
                <a:ea typeface="ＭＳ Ｐゴシック"/>
              </a:rPr>
              <a:t> 2019;0: 1–12</a:t>
            </a:r>
            <a:endParaRPr lang="fr-FR" sz="1100" dirty="0">
              <a:ea typeface="ＭＳ Ｐゴシック"/>
            </a:endParaRPr>
          </a:p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42915C62-45B9-9CD0-0A69-DD9AE622A0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 err="1"/>
              <a:t>CPHSm</a:t>
            </a:r>
            <a:r>
              <a:rPr lang="fr-FR" dirty="0"/>
              <a:t> – DOCETAXEL </a:t>
            </a:r>
            <a:br>
              <a:rPr lang="fr-FR" dirty="0"/>
            </a:br>
            <a:r>
              <a:rPr lang="fr-FR" dirty="0"/>
              <a:t>Bénéfice en survie globale pour les hauts volumes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="" xmlns:a16="http://schemas.microsoft.com/office/drawing/2014/main" id="{9D8E7957-E32F-43A1-AA86-0917F9B27C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1940" y="1957201"/>
            <a:ext cx="4170543" cy="360983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="" xmlns:a16="http://schemas.microsoft.com/office/drawing/2014/main" id="{457D7014-CEBE-45DC-9457-22ACEE126E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" t="1621" r="51456" b="3798"/>
          <a:stretch/>
        </p:blipFill>
        <p:spPr>
          <a:xfrm>
            <a:off x="7030476" y="2502994"/>
            <a:ext cx="2252060" cy="1881259"/>
          </a:xfrm>
          <a:prstGeom prst="rect">
            <a:avLst/>
          </a:prstGeom>
          <a:effectLst/>
        </p:spPr>
      </p:pic>
      <p:sp>
        <p:nvSpPr>
          <p:cNvPr id="28" name="ZoneTexte 27">
            <a:extLst>
              <a:ext uri="{FF2B5EF4-FFF2-40B4-BE49-F238E27FC236}">
                <a16:creationId xmlns="" xmlns:a16="http://schemas.microsoft.com/office/drawing/2014/main" id="{ADF441CB-38C5-4DA6-83FF-62D1DE17C285}"/>
              </a:ext>
            </a:extLst>
          </p:cNvPr>
          <p:cNvSpPr txBox="1"/>
          <p:nvPr/>
        </p:nvSpPr>
        <p:spPr>
          <a:xfrm>
            <a:off x="7343568" y="4515977"/>
            <a:ext cx="1734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>
              <a:defRPr/>
            </a:pPr>
            <a:r>
              <a:rPr lang="fr-FR" sz="1000" b="1" dirty="0">
                <a:solidFill>
                  <a:prstClr val="black"/>
                </a:solidFill>
              </a:rPr>
              <a:t>HR 0.76 (0.54-1.07) </a:t>
            </a:r>
          </a:p>
          <a:p>
            <a:pPr algn="r" defTabSz="1219170">
              <a:defRPr/>
            </a:pPr>
            <a:r>
              <a:rPr lang="fr-FR" sz="1000" b="1" dirty="0">
                <a:solidFill>
                  <a:prstClr val="black"/>
                </a:solidFill>
              </a:rPr>
              <a:t>P=0.107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="" xmlns:a16="http://schemas.microsoft.com/office/drawing/2014/main" id="{3663FDB1-0CF7-41BA-9ABE-71C933FE719F}"/>
              </a:ext>
            </a:extLst>
          </p:cNvPr>
          <p:cNvSpPr txBox="1"/>
          <p:nvPr/>
        </p:nvSpPr>
        <p:spPr>
          <a:xfrm>
            <a:off x="9646758" y="4515977"/>
            <a:ext cx="1734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fr-FR" sz="1000" b="1" dirty="0">
                <a:solidFill>
                  <a:prstClr val="black"/>
                </a:solidFill>
              </a:rPr>
              <a:t>HR 0.81 (0.64-1.02) </a:t>
            </a:r>
          </a:p>
          <a:p>
            <a:pPr defTabSz="1219170">
              <a:defRPr/>
            </a:pPr>
            <a:r>
              <a:rPr lang="fr-FR" sz="1000" b="1" dirty="0">
                <a:solidFill>
                  <a:prstClr val="black"/>
                </a:solidFill>
              </a:rPr>
              <a:t>P=0.064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="" xmlns:a16="http://schemas.microsoft.com/office/drawing/2014/main" id="{A3469465-C79D-4D50-BB30-694F27DFEA30}"/>
              </a:ext>
            </a:extLst>
          </p:cNvPr>
          <p:cNvSpPr txBox="1"/>
          <p:nvPr/>
        </p:nvSpPr>
        <p:spPr>
          <a:xfrm>
            <a:off x="801637" y="2403548"/>
            <a:ext cx="1159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>
              <a:defRPr/>
            </a:pPr>
            <a:r>
              <a:rPr lang="fr-FR" sz="1200" b="1" dirty="0">
                <a:solidFill>
                  <a:prstClr val="black"/>
                </a:solidFill>
              </a:rPr>
              <a:t>HR 0.63 (0.49-0.81) </a:t>
            </a:r>
          </a:p>
          <a:p>
            <a:pPr algn="r" defTabSz="1219170">
              <a:defRPr/>
            </a:pPr>
            <a:r>
              <a:rPr lang="fr-FR" sz="1200" b="1" dirty="0">
                <a:solidFill>
                  <a:prstClr val="black"/>
                </a:solidFill>
              </a:rPr>
              <a:t>P&lt;0,001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="" xmlns:a16="http://schemas.microsoft.com/office/drawing/2014/main" id="{AF5670E5-0D0B-4258-9084-0F5D2D1C27C2}"/>
              </a:ext>
            </a:extLst>
          </p:cNvPr>
          <p:cNvSpPr txBox="1"/>
          <p:nvPr/>
        </p:nvSpPr>
        <p:spPr>
          <a:xfrm>
            <a:off x="801637" y="4269756"/>
            <a:ext cx="1159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>
              <a:defRPr/>
            </a:pPr>
            <a:r>
              <a:rPr lang="fr-FR" sz="1200" b="1" dirty="0">
                <a:solidFill>
                  <a:prstClr val="black"/>
                </a:solidFill>
              </a:rPr>
              <a:t>HR 0.72 (0.36-1.46) </a:t>
            </a:r>
          </a:p>
          <a:p>
            <a:pPr algn="r" defTabSz="1219170">
              <a:defRPr/>
            </a:pPr>
            <a:r>
              <a:rPr lang="fr-FR" sz="1200" b="1" dirty="0">
                <a:solidFill>
                  <a:prstClr val="black"/>
                </a:solidFill>
              </a:rPr>
              <a:t>P=0.37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="" xmlns:a16="http://schemas.microsoft.com/office/drawing/2014/main" id="{FDDE06F3-38FF-4610-8047-75EC467AF3C1}"/>
              </a:ext>
            </a:extLst>
          </p:cNvPr>
          <p:cNvSpPr txBox="1"/>
          <p:nvPr/>
        </p:nvSpPr>
        <p:spPr>
          <a:xfrm>
            <a:off x="5570923" y="2708679"/>
            <a:ext cx="967406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1219170">
              <a:defRPr/>
            </a:pPr>
            <a:r>
              <a:rPr lang="fr-FR" sz="1000" b="1" dirty="0">
                <a:solidFill>
                  <a:prstClr val="black"/>
                </a:solidFill>
              </a:rPr>
              <a:t>HR 0.86 (0.52-1.42) </a:t>
            </a:r>
          </a:p>
          <a:p>
            <a:pPr algn="r" defTabSz="1219170">
              <a:defRPr/>
            </a:pPr>
            <a:r>
              <a:rPr lang="fr-FR" sz="1000" b="1" dirty="0">
                <a:solidFill>
                  <a:prstClr val="black"/>
                </a:solidFill>
              </a:rPr>
              <a:t>P=0.55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="" xmlns:a16="http://schemas.microsoft.com/office/drawing/2014/main" id="{8876BAB3-14FA-4524-A3BC-BE47627E13A5}"/>
              </a:ext>
            </a:extLst>
          </p:cNvPr>
          <p:cNvSpPr txBox="1"/>
          <p:nvPr/>
        </p:nvSpPr>
        <p:spPr>
          <a:xfrm>
            <a:off x="5574480" y="3992757"/>
            <a:ext cx="963849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1219170">
              <a:defRPr/>
            </a:pPr>
            <a:r>
              <a:rPr lang="fr-FR" sz="1000" b="1" dirty="0">
                <a:solidFill>
                  <a:prstClr val="black"/>
                </a:solidFill>
              </a:rPr>
              <a:t>HR 1.25 (0.60-2.60) </a:t>
            </a:r>
          </a:p>
          <a:p>
            <a:pPr algn="r" defTabSz="1219170">
              <a:defRPr/>
            </a:pPr>
            <a:r>
              <a:rPr lang="fr-FR" sz="1000" b="1" dirty="0">
                <a:solidFill>
                  <a:prstClr val="black"/>
                </a:solidFill>
              </a:rPr>
              <a:t>P=0.55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="" xmlns:a16="http://schemas.microsoft.com/office/drawing/2014/main" id="{49294029-B0A6-44DD-AE35-A5B5E9EAD4F5}"/>
              </a:ext>
            </a:extLst>
          </p:cNvPr>
          <p:cNvSpPr txBox="1"/>
          <p:nvPr/>
        </p:nvSpPr>
        <p:spPr>
          <a:xfrm>
            <a:off x="3302839" y="1295424"/>
            <a:ext cx="1798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fr-FR" sz="1400" dirty="0">
                <a:solidFill>
                  <a:prstClr val="black"/>
                </a:solidFill>
              </a:rPr>
              <a:t>73% </a:t>
            </a:r>
            <a:r>
              <a:rPr lang="fr-FR" sz="1400" i="1" dirty="0">
                <a:solidFill>
                  <a:prstClr val="black"/>
                </a:solidFill>
              </a:rPr>
              <a:t>De Novo</a:t>
            </a:r>
          </a:p>
          <a:p>
            <a:pPr defTabSz="1219170">
              <a:defRPr/>
            </a:pPr>
            <a:r>
              <a:rPr lang="fr-FR" sz="1400" dirty="0">
                <a:solidFill>
                  <a:prstClr val="black"/>
                </a:solidFill>
              </a:rPr>
              <a:t>65 % Haut Volume</a:t>
            </a:r>
          </a:p>
        </p:txBody>
      </p:sp>
      <p:sp>
        <p:nvSpPr>
          <p:cNvPr id="9" name="Rectangle à coins arrondis 10">
            <a:extLst>
              <a:ext uri="{FF2B5EF4-FFF2-40B4-BE49-F238E27FC236}">
                <a16:creationId xmlns="" xmlns:a16="http://schemas.microsoft.com/office/drawing/2014/main" id="{A2CA90E0-DB31-A147-4495-6B276E0D30E1}"/>
              </a:ext>
            </a:extLst>
          </p:cNvPr>
          <p:cNvSpPr/>
          <p:nvPr/>
        </p:nvSpPr>
        <p:spPr>
          <a:xfrm>
            <a:off x="1017816" y="1262756"/>
            <a:ext cx="5479053" cy="4397083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à coins arrondis 10">
            <a:extLst>
              <a:ext uri="{FF2B5EF4-FFF2-40B4-BE49-F238E27FC236}">
                <a16:creationId xmlns="" xmlns:a16="http://schemas.microsoft.com/office/drawing/2014/main" id="{B219D9A4-26B1-39A7-3E85-C29877D3D13A}"/>
              </a:ext>
            </a:extLst>
          </p:cNvPr>
          <p:cNvSpPr/>
          <p:nvPr/>
        </p:nvSpPr>
        <p:spPr>
          <a:xfrm>
            <a:off x="6610278" y="1262756"/>
            <a:ext cx="5411676" cy="4397083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Signe de multiplication 10">
            <a:extLst>
              <a:ext uri="{FF2B5EF4-FFF2-40B4-BE49-F238E27FC236}">
                <a16:creationId xmlns="" xmlns:a16="http://schemas.microsoft.com/office/drawing/2014/main" id="{CEFFD280-B0FE-3551-FCAC-DDF54E87F3FD}"/>
              </a:ext>
            </a:extLst>
          </p:cNvPr>
          <p:cNvSpPr/>
          <p:nvPr/>
        </p:nvSpPr>
        <p:spPr>
          <a:xfrm>
            <a:off x="4011456" y="1222620"/>
            <a:ext cx="2598822" cy="4928133"/>
          </a:xfrm>
          <a:prstGeom prst="mathMultiply">
            <a:avLst>
              <a:gd name="adj1" fmla="val 506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="" xmlns:a16="http://schemas.microsoft.com/office/drawing/2014/main" id="{4711C024-B0AE-4133-B56D-6F6A59876F37}"/>
              </a:ext>
            </a:extLst>
          </p:cNvPr>
          <p:cNvSpPr txBox="1"/>
          <p:nvPr/>
        </p:nvSpPr>
        <p:spPr>
          <a:xfrm>
            <a:off x="1377954" y="1065697"/>
            <a:ext cx="17598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solidFill>
                  <a:srgbClr val="10417F"/>
                </a:solidFill>
                <a:latin typeface="Century Gothic" panose="020B0502020202020204" pitchFamily="34" charset="0"/>
                <a:cs typeface="Helvetica" panose="020B0604020202020204" pitchFamily="34" charset="0"/>
              </a:defRPr>
            </a:lvl1pPr>
          </a:lstStyle>
          <a:p>
            <a:pPr algn="ctr" defTabSz="1219170" eaLnBrk="0" hangingPunct="0"/>
            <a:r>
              <a:rPr lang="fr-FR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CHAARTED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DB47BC0A-20EA-D1C2-544F-80C9A85AAB49}"/>
              </a:ext>
            </a:extLst>
          </p:cNvPr>
          <p:cNvSpPr txBox="1"/>
          <p:nvPr/>
        </p:nvSpPr>
        <p:spPr>
          <a:xfrm>
            <a:off x="6756049" y="1031923"/>
            <a:ext cx="319780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solidFill>
                  <a:srgbClr val="10417F"/>
                </a:solidFill>
                <a:latin typeface="Century Gothic" panose="020B0502020202020204" pitchFamily="34" charset="0"/>
                <a:cs typeface="Helvetica" panose="020B0604020202020204" pitchFamily="34" charset="0"/>
              </a:defRPr>
            </a:lvl1pPr>
          </a:lstStyle>
          <a:p>
            <a:pPr defTabSz="1219170" eaLnBrk="0" hangingPunct="0"/>
            <a:r>
              <a:rPr lang="fr-FR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STAMPEDE – Arm C –</a:t>
            </a:r>
            <a:br>
              <a:rPr lang="fr-FR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r>
              <a:rPr lang="fr-FR" sz="1800" b="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Doce</a:t>
            </a:r>
            <a:r>
              <a:rPr lang="fr-FR" sz="1800" b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 + ADT vs ADT</a:t>
            </a:r>
            <a:endParaRPr lang="fr-FR" sz="2400" b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="" xmlns:a16="http://schemas.microsoft.com/office/drawing/2014/main" id="{83622E60-4344-4D0D-9BF4-8233BB64369E}"/>
              </a:ext>
            </a:extLst>
          </p:cNvPr>
          <p:cNvSpPr txBox="1"/>
          <p:nvPr/>
        </p:nvSpPr>
        <p:spPr>
          <a:xfrm>
            <a:off x="10039150" y="1433981"/>
            <a:ext cx="2080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fr-FR" sz="1400" dirty="0">
                <a:solidFill>
                  <a:prstClr val="black"/>
                </a:solidFill>
              </a:rPr>
              <a:t>100% De Novo</a:t>
            </a:r>
          </a:p>
          <a:p>
            <a:pPr defTabSz="1219170">
              <a:defRPr/>
            </a:pPr>
            <a:r>
              <a:rPr lang="fr-FR" sz="1400" dirty="0">
                <a:solidFill>
                  <a:prstClr val="black"/>
                </a:solidFill>
              </a:rPr>
              <a:t>56 % Haut Volume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1E5F8C60-ADA5-3FBE-4D4D-C73AACF7B7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4" t="1621" r="1476" b="3798"/>
          <a:stretch/>
        </p:blipFill>
        <p:spPr>
          <a:xfrm>
            <a:off x="9459066" y="2502994"/>
            <a:ext cx="2252060" cy="1881259"/>
          </a:xfrm>
          <a:prstGeom prst="rect">
            <a:avLst/>
          </a:prstGeom>
          <a:effectLst/>
        </p:spPr>
      </p:pic>
      <p:sp>
        <p:nvSpPr>
          <p:cNvPr id="14" name="Signe de multiplication 13">
            <a:extLst>
              <a:ext uri="{FF2B5EF4-FFF2-40B4-BE49-F238E27FC236}">
                <a16:creationId xmlns="" xmlns:a16="http://schemas.microsoft.com/office/drawing/2014/main" id="{AF7C16B7-2C98-4729-E5CD-2F1A22CD73D6}"/>
              </a:ext>
            </a:extLst>
          </p:cNvPr>
          <p:cNvSpPr/>
          <p:nvPr/>
        </p:nvSpPr>
        <p:spPr>
          <a:xfrm>
            <a:off x="7047936" y="1957201"/>
            <a:ext cx="2598822" cy="2868957"/>
          </a:xfrm>
          <a:prstGeom prst="mathMultiply">
            <a:avLst>
              <a:gd name="adj1" fmla="val 506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615AC620-D07D-5E05-36A4-6EA7CC00BD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Novembre 2023</a:t>
            </a:r>
          </a:p>
        </p:txBody>
      </p:sp>
      <p:sp>
        <p:nvSpPr>
          <p:cNvPr id="26" name="Espace réservé du contenu 25">
            <a:extLst>
              <a:ext uri="{FF2B5EF4-FFF2-40B4-BE49-F238E27FC236}">
                <a16:creationId xmlns="" xmlns:a16="http://schemas.microsoft.com/office/drawing/2014/main" id="{6BB827CE-585F-B864-5B0B-817F872AAEC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338189" y="774723"/>
            <a:ext cx="9678003" cy="816426"/>
          </a:xfrm>
        </p:spPr>
        <p:txBody>
          <a:bodyPr/>
          <a:lstStyle/>
          <a:p>
            <a:r>
              <a:rPr lang="en-US" dirty="0"/>
              <a:t>PEACE-1 : </a:t>
            </a:r>
            <a:r>
              <a:rPr lang="en-US" dirty="0" err="1"/>
              <a:t>essai</a:t>
            </a:r>
            <a:r>
              <a:rPr lang="en-US" dirty="0"/>
              <a:t> de phase III (double </a:t>
            </a:r>
            <a:r>
              <a:rPr lang="en-US" dirty="0" err="1"/>
              <a:t>randomisation</a:t>
            </a:r>
            <a:r>
              <a:rPr lang="en-US" dirty="0"/>
              <a:t>)</a:t>
            </a:r>
          </a:p>
          <a:p>
            <a:r>
              <a:rPr lang="en-US" dirty="0"/>
              <a:t>A phase 3 trial with a 2x2 factorial design in de novo </a:t>
            </a:r>
            <a:r>
              <a:rPr lang="en-US" dirty="0" err="1"/>
              <a:t>mHSPC</a:t>
            </a:r>
            <a:r>
              <a:rPr lang="en-US" dirty="0"/>
              <a:t> 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smtClean="0"/>
              <a:t>Fizazi K. et al. Lancet 2022;399:1695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F7E74EBC-7064-B65D-478D-81FF073E03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Intérêt d’associer NHT + chimio ?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="" xmlns:a16="http://schemas.microsoft.com/office/drawing/2014/main" id="{4248077D-8796-450B-9461-4F5DFCD49A97}"/>
              </a:ext>
            </a:extLst>
          </p:cNvPr>
          <p:cNvSpPr/>
          <p:nvPr/>
        </p:nvSpPr>
        <p:spPr>
          <a:xfrm>
            <a:off x="1852657" y="2013597"/>
            <a:ext cx="4221747" cy="348676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5" tIns="74435" rIns="74435" bIns="74435" numCol="1" spcCol="1270" anchor="ctr" anchorCtr="0">
            <a:noAutofit/>
          </a:bodyPr>
          <a:lstStyle/>
          <a:p>
            <a:pPr defTabSz="450045" eaLnBrk="0" fontAlgn="base" hangingPunct="0">
              <a:spcBef>
                <a:spcPts val="400"/>
              </a:spcBef>
              <a:spcAft>
                <a:spcPct val="0"/>
              </a:spcAft>
              <a:defRPr/>
            </a:pPr>
            <a:r>
              <a:rPr lang="da-DK" sz="1500" b="1" kern="0" dirty="0" err="1">
                <a:solidFill>
                  <a:srgbClr val="000000"/>
                </a:solidFill>
                <a:cs typeface="Arial" panose="020B0604020202020204" pitchFamily="34" charset="0"/>
              </a:rPr>
              <a:t>Critères</a:t>
            </a:r>
            <a:r>
              <a:rPr lang="da-DK" sz="1500" b="1" kern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da-DK" sz="1500" b="1" kern="0" dirty="0" err="1">
                <a:solidFill>
                  <a:srgbClr val="000000"/>
                </a:solidFill>
                <a:cs typeface="Arial" panose="020B0604020202020204" pitchFamily="34" charset="0"/>
              </a:rPr>
              <a:t>d’éligibilités</a:t>
            </a:r>
            <a:r>
              <a:rPr lang="da-DK" sz="1500" b="1" kern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da-DK" sz="1500" b="1" kern="0" dirty="0" err="1">
                <a:solidFill>
                  <a:srgbClr val="000000"/>
                </a:solidFill>
                <a:cs typeface="Arial" panose="020B0604020202020204" pitchFamily="34" charset="0"/>
              </a:rPr>
              <a:t>clés</a:t>
            </a:r>
            <a:endParaRPr lang="da-DK" sz="1500" b="1" kern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 defTabSz="450045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7F4D"/>
              </a:buClr>
              <a:buSzPct val="80000"/>
              <a:buFont typeface="FF DIN Pro for IIC" panose="020B0804020201010104" pitchFamily="34" charset="0"/>
              <a:buChar char="●"/>
              <a:defRPr/>
            </a:pPr>
            <a:r>
              <a:rPr lang="en-US" sz="1400" i="1" kern="0" dirty="0" err="1">
                <a:solidFill>
                  <a:srgbClr val="000000"/>
                </a:solidFill>
                <a:cs typeface="Arial" panose="020B0604020202020204" pitchFamily="34" charset="0"/>
              </a:rPr>
              <a:t>CPHSm</a:t>
            </a:r>
            <a:r>
              <a:rPr lang="en-US" sz="1400" i="1" kern="0" dirty="0">
                <a:solidFill>
                  <a:srgbClr val="000000"/>
                </a:solidFill>
                <a:cs typeface="Arial" panose="020B0604020202020204" pitchFamily="34" charset="0"/>
              </a:rPr>
              <a:t> De novo</a:t>
            </a:r>
            <a:endParaRPr lang="en-US" sz="1400" kern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 defTabSz="450045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7F4D"/>
              </a:buClr>
              <a:buSzPct val="80000"/>
              <a:buFont typeface="FF DIN Pro for IIC" panose="020B0804020201010104" pitchFamily="34" charset="0"/>
              <a:buChar char="●"/>
              <a:defRPr/>
            </a:pPr>
            <a:r>
              <a:rPr lang="en-US" sz="1400" kern="0" dirty="0" err="1">
                <a:solidFill>
                  <a:srgbClr val="000000"/>
                </a:solidFill>
                <a:cs typeface="Arial" panose="020B0604020202020204" pitchFamily="34" charset="0"/>
              </a:rPr>
              <a:t>Maladie</a:t>
            </a:r>
            <a:r>
              <a:rPr lang="en-US" sz="1400" kern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cs typeface="Arial" panose="020B0604020202020204" pitchFamily="34" charset="0"/>
              </a:rPr>
              <a:t>métastatique</a:t>
            </a:r>
            <a:r>
              <a:rPr lang="en-US" sz="1400" kern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cs typeface="Arial" panose="020B0604020202020204" pitchFamily="34" charset="0"/>
              </a:rPr>
              <a:t>à</a:t>
            </a:r>
            <a:r>
              <a:rPr lang="en-US" sz="1400" kern="0" dirty="0">
                <a:solidFill>
                  <a:srgbClr val="000000"/>
                </a:solidFill>
                <a:cs typeface="Arial" panose="020B0604020202020204" pitchFamily="34" charset="0"/>
              </a:rPr>
              <a:t> distance avec ≥ 1 </a:t>
            </a:r>
            <a:br>
              <a:rPr lang="en-US" sz="1400" kern="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400" kern="0" dirty="0" err="1">
                <a:solidFill>
                  <a:srgbClr val="000000"/>
                </a:solidFill>
                <a:cs typeface="Arial" panose="020B0604020202020204" pitchFamily="34" charset="0"/>
              </a:rPr>
              <a:t>lésion</a:t>
            </a:r>
            <a:r>
              <a:rPr lang="en-US" sz="1400" kern="0" dirty="0">
                <a:solidFill>
                  <a:srgbClr val="000000"/>
                </a:solidFill>
                <a:cs typeface="Arial" panose="020B0604020202020204" pitchFamily="34" charset="0"/>
              </a:rPr>
              <a:t> sur </a:t>
            </a:r>
            <a:r>
              <a:rPr lang="en-US" sz="1400" kern="0" dirty="0" err="1">
                <a:solidFill>
                  <a:srgbClr val="000000"/>
                </a:solidFill>
                <a:cs typeface="Arial" panose="020B0604020202020204" pitchFamily="34" charset="0"/>
              </a:rPr>
              <a:t>Scinti</a:t>
            </a:r>
            <a:r>
              <a:rPr lang="en-US" sz="1400" kern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cs typeface="Arial" panose="020B0604020202020204" pitchFamily="34" charset="0"/>
              </a:rPr>
              <a:t>os</a:t>
            </a:r>
            <a:r>
              <a:rPr lang="en-US" sz="1400" kern="0" dirty="0">
                <a:solidFill>
                  <a:srgbClr val="000000"/>
                </a:solidFill>
                <a:cs typeface="Arial" panose="020B0604020202020204" pitchFamily="34" charset="0"/>
              </a:rPr>
              <a:t> et/</a:t>
            </a:r>
            <a:r>
              <a:rPr lang="en-US" sz="1400" kern="0" dirty="0" err="1">
                <a:solidFill>
                  <a:srgbClr val="000000"/>
                </a:solidFill>
                <a:cs typeface="Arial" panose="020B0604020202020204" pitchFamily="34" charset="0"/>
              </a:rPr>
              <a:t>ou</a:t>
            </a:r>
            <a:r>
              <a:rPr lang="en-US" sz="1400" kern="0" dirty="0">
                <a:solidFill>
                  <a:srgbClr val="000000"/>
                </a:solidFill>
                <a:cs typeface="Arial" panose="020B0604020202020204" pitchFamily="34" charset="0"/>
              </a:rPr>
              <a:t> TDM</a:t>
            </a:r>
          </a:p>
          <a:p>
            <a:pPr marL="285750" indent="-285750" defTabSz="450045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7F4D"/>
              </a:buClr>
              <a:buSzPct val="80000"/>
              <a:buFont typeface="FF DIN Pro for IIC" panose="020B0804020201010104" pitchFamily="34" charset="0"/>
              <a:buChar char="●"/>
              <a:defRPr/>
            </a:pPr>
            <a:r>
              <a:rPr lang="en-US" sz="1400" kern="0" dirty="0">
                <a:solidFill>
                  <a:srgbClr val="000000"/>
                </a:solidFill>
                <a:cs typeface="Arial" panose="020B0604020202020204" pitchFamily="34" charset="0"/>
              </a:rPr>
              <a:t>ECOG PS 0-2</a:t>
            </a:r>
          </a:p>
          <a:p>
            <a:pPr defTabSz="450045" eaLnBrk="0" fontAlgn="base" hangingPunct="0">
              <a:spcBef>
                <a:spcPts val="1200"/>
              </a:spcBef>
              <a:spcAft>
                <a:spcPct val="0"/>
              </a:spcAft>
              <a:defRPr/>
            </a:pPr>
            <a:r>
              <a:rPr lang="da-DK" sz="1500" b="1" kern="0" dirty="0" err="1">
                <a:solidFill>
                  <a:srgbClr val="000000"/>
                </a:solidFill>
                <a:cs typeface="Arial" panose="020B0604020202020204" pitchFamily="34" charset="0"/>
              </a:rPr>
              <a:t>Nécessaire</a:t>
            </a:r>
            <a:r>
              <a:rPr lang="da-DK" sz="1500" b="1" kern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da-DK" sz="1500" b="1" kern="0" dirty="0" err="1">
                <a:solidFill>
                  <a:srgbClr val="000000"/>
                </a:solidFill>
                <a:cs typeface="Arial" panose="020B0604020202020204" pitchFamily="34" charset="0"/>
              </a:rPr>
              <a:t>durant</a:t>
            </a:r>
            <a:r>
              <a:rPr lang="da-DK" sz="1500" b="1" kern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da-DK" sz="1500" b="1" kern="0" dirty="0" err="1">
                <a:solidFill>
                  <a:srgbClr val="000000"/>
                </a:solidFill>
                <a:cs typeface="Arial" panose="020B0604020202020204" pitchFamily="34" charset="0"/>
              </a:rPr>
              <a:t>l’étude</a:t>
            </a:r>
            <a:endParaRPr lang="da-DK" sz="1500" b="1" kern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 defTabSz="450045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7F4D"/>
              </a:buClr>
              <a:buSzPct val="80000"/>
              <a:buFont typeface="FF DIN Pro for IIC" panose="020B0804020201010104" pitchFamily="34" charset="0"/>
              <a:buChar char="●"/>
              <a:defRPr/>
            </a:pPr>
            <a:r>
              <a:rPr lang="en-US" sz="1400" kern="0" dirty="0" err="1">
                <a:solidFill>
                  <a:srgbClr val="000000"/>
                </a:solidFill>
                <a:cs typeface="Arial" panose="020B0604020202020204" pitchFamily="34" charset="0"/>
              </a:rPr>
              <a:t>Poursuite</a:t>
            </a:r>
            <a:r>
              <a:rPr lang="en-US" sz="1400" kern="0" dirty="0">
                <a:solidFill>
                  <a:srgbClr val="000000"/>
                </a:solidFill>
                <a:cs typeface="Arial" panose="020B0604020202020204" pitchFamily="34" charset="0"/>
              </a:rPr>
              <a:t> ADT</a:t>
            </a:r>
          </a:p>
          <a:p>
            <a:pPr defTabSz="450045" eaLnBrk="0" fontAlgn="base" hangingPunct="0">
              <a:spcBef>
                <a:spcPts val="1200"/>
              </a:spcBef>
              <a:spcAft>
                <a:spcPct val="0"/>
              </a:spcAft>
              <a:defRPr/>
            </a:pPr>
            <a:r>
              <a:rPr lang="da-DK" sz="1500" b="1" kern="0" dirty="0">
                <a:solidFill>
                  <a:srgbClr val="000000"/>
                </a:solidFill>
                <a:cs typeface="Arial" panose="020B0604020202020204" pitchFamily="34" charset="0"/>
              </a:rPr>
              <a:t>Stratification </a:t>
            </a:r>
          </a:p>
          <a:p>
            <a:pPr marL="285750" indent="-285750" defTabSz="450045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7F4D"/>
              </a:buClr>
              <a:buSzPct val="80000"/>
              <a:buFont typeface="FF DIN Pro for IIC" panose="020B0804020201010104" pitchFamily="34" charset="0"/>
              <a:buChar char="●"/>
              <a:defRPr/>
            </a:pPr>
            <a:r>
              <a:rPr lang="en-US" sz="1400" kern="0" dirty="0">
                <a:solidFill>
                  <a:srgbClr val="000000"/>
                </a:solidFill>
                <a:cs typeface="Arial" panose="020B0604020202020204" pitchFamily="34" charset="0"/>
              </a:rPr>
              <a:t>ECOG PS </a:t>
            </a:r>
            <a:r>
              <a:rPr lang="en-US" sz="1200" kern="0" dirty="0">
                <a:solidFill>
                  <a:srgbClr val="000000"/>
                </a:solidFill>
                <a:cs typeface="Arial" panose="020B0604020202020204" pitchFamily="34" charset="0"/>
              </a:rPr>
              <a:t>(0 vs. 1-2)</a:t>
            </a:r>
          </a:p>
          <a:p>
            <a:pPr marL="285750" indent="-285750" defTabSz="450045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7F4D"/>
              </a:buClr>
              <a:buSzPct val="80000"/>
              <a:buFont typeface="FF DIN Pro for IIC" panose="020B0804020201010104" pitchFamily="34" charset="0"/>
              <a:buChar char="●"/>
              <a:defRPr/>
            </a:pPr>
            <a:r>
              <a:rPr lang="en-US" sz="1400" kern="0" dirty="0">
                <a:solidFill>
                  <a:srgbClr val="000000"/>
                </a:solidFill>
                <a:cs typeface="Arial" panose="020B0604020202020204" pitchFamily="34" charset="0"/>
              </a:rPr>
              <a:t>Sites </a:t>
            </a:r>
            <a:r>
              <a:rPr lang="en-US" sz="1400" kern="0" dirty="0" err="1">
                <a:solidFill>
                  <a:srgbClr val="000000"/>
                </a:solidFill>
                <a:cs typeface="Arial" panose="020B0604020202020204" pitchFamily="34" charset="0"/>
              </a:rPr>
              <a:t>Métastatiques</a:t>
            </a:r>
            <a:r>
              <a:rPr lang="en-US" sz="1400" kern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cs typeface="Arial" panose="020B0604020202020204" pitchFamily="34" charset="0"/>
              </a:rPr>
              <a:t>(ganglions vs. </a:t>
            </a:r>
            <a:r>
              <a:rPr lang="en-US" sz="1200" kern="0" dirty="0" err="1">
                <a:solidFill>
                  <a:srgbClr val="000000"/>
                </a:solidFill>
                <a:cs typeface="Arial" panose="020B0604020202020204" pitchFamily="34" charset="0"/>
              </a:rPr>
              <a:t>os</a:t>
            </a:r>
            <a:r>
              <a:rPr lang="en-US" sz="1200" kern="0" dirty="0">
                <a:solidFill>
                  <a:srgbClr val="000000"/>
                </a:solidFill>
                <a:cs typeface="Arial" panose="020B0604020202020204" pitchFamily="34" charset="0"/>
              </a:rPr>
              <a:t> vs. </a:t>
            </a:r>
            <a:r>
              <a:rPr lang="en-US" sz="1200" kern="0" dirty="0" err="1">
                <a:solidFill>
                  <a:srgbClr val="000000"/>
                </a:solidFill>
                <a:cs typeface="Arial" panose="020B0604020202020204" pitchFamily="34" charset="0"/>
              </a:rPr>
              <a:t>viscéral</a:t>
            </a:r>
            <a:r>
              <a:rPr lang="en-US" sz="1200" kern="0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  <a:p>
            <a:pPr marL="285750" indent="-285750" defTabSz="450045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7F4D"/>
              </a:buClr>
              <a:buSzPct val="80000"/>
              <a:buFont typeface="FF DIN Pro for IIC" panose="020B0804020201010104" pitchFamily="34" charset="0"/>
              <a:buChar char="●"/>
              <a:defRPr/>
            </a:pPr>
            <a:r>
              <a:rPr lang="en-US" sz="1400" kern="0" dirty="0">
                <a:solidFill>
                  <a:srgbClr val="000000"/>
                </a:solidFill>
                <a:cs typeface="Arial" panose="020B0604020202020204" pitchFamily="34" charset="0"/>
              </a:rPr>
              <a:t>Type de castration </a:t>
            </a:r>
            <a:br>
              <a:rPr lang="en-US" sz="1400" kern="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200" kern="0" dirty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en-US" sz="1200" kern="0" dirty="0" err="1">
                <a:solidFill>
                  <a:srgbClr val="000000"/>
                </a:solidFill>
                <a:cs typeface="Arial" panose="020B0604020202020204" pitchFamily="34" charset="0"/>
              </a:rPr>
              <a:t>orchidectomie</a:t>
            </a:r>
            <a:r>
              <a:rPr lang="en-US" sz="1200" kern="0" dirty="0">
                <a:solidFill>
                  <a:srgbClr val="000000"/>
                </a:solidFill>
                <a:cs typeface="Arial" panose="020B0604020202020204" pitchFamily="34" charset="0"/>
              </a:rPr>
              <a:t> vs. </a:t>
            </a:r>
            <a:r>
              <a:rPr lang="en-US" sz="1200" kern="0" dirty="0" err="1">
                <a:solidFill>
                  <a:srgbClr val="000000"/>
                </a:solidFill>
                <a:cs typeface="Arial" panose="020B0604020202020204" pitchFamily="34" charset="0"/>
              </a:rPr>
              <a:t>agoniste</a:t>
            </a:r>
            <a:r>
              <a:rPr lang="en-US" sz="1200" kern="0" dirty="0">
                <a:solidFill>
                  <a:srgbClr val="000000"/>
                </a:solidFill>
                <a:cs typeface="Arial" panose="020B0604020202020204" pitchFamily="34" charset="0"/>
              </a:rPr>
              <a:t> LHRH vs. </a:t>
            </a:r>
            <a:r>
              <a:rPr lang="en-US" sz="1200" kern="0" dirty="0" err="1">
                <a:solidFill>
                  <a:srgbClr val="000000"/>
                </a:solidFill>
                <a:cs typeface="Arial" panose="020B0604020202020204" pitchFamily="34" charset="0"/>
              </a:rPr>
              <a:t>antagoniste</a:t>
            </a:r>
            <a:r>
              <a:rPr lang="en-US" sz="1200" kern="0" dirty="0">
                <a:solidFill>
                  <a:srgbClr val="000000"/>
                </a:solidFill>
                <a:cs typeface="Arial" panose="020B0604020202020204" pitchFamily="34" charset="0"/>
              </a:rPr>
              <a:t> LHRH)</a:t>
            </a:r>
          </a:p>
          <a:p>
            <a:pPr marL="285750" indent="-285750" defTabSz="450045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7F4D"/>
              </a:buClr>
              <a:buSzPct val="80000"/>
              <a:buFont typeface="FF DIN Pro for IIC" panose="020B0804020201010104" pitchFamily="34" charset="0"/>
              <a:buChar char="●"/>
              <a:defRPr/>
            </a:pPr>
            <a:r>
              <a:rPr lang="en-US" sz="1400" kern="0" dirty="0" err="1">
                <a:solidFill>
                  <a:srgbClr val="000000"/>
                </a:solidFill>
                <a:cs typeface="Arial" panose="020B0604020202020204" pitchFamily="34" charset="0"/>
              </a:rPr>
              <a:t>Docétaxel</a:t>
            </a:r>
            <a:r>
              <a:rPr lang="en-US" sz="1400" kern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en-US" sz="1200" kern="0" dirty="0" err="1">
                <a:solidFill>
                  <a:srgbClr val="000000"/>
                </a:solidFill>
                <a:cs typeface="Arial" panose="020B0604020202020204" pitchFamily="34" charset="0"/>
              </a:rPr>
              <a:t>oui</a:t>
            </a:r>
            <a:r>
              <a:rPr lang="en-US" sz="1200" kern="0" dirty="0">
                <a:solidFill>
                  <a:srgbClr val="000000"/>
                </a:solidFill>
                <a:cs typeface="Arial" panose="020B0604020202020204" pitchFamily="34" charset="0"/>
              </a:rPr>
              <a:t> vs. non)</a:t>
            </a:r>
          </a:p>
        </p:txBody>
      </p:sp>
      <p:sp>
        <p:nvSpPr>
          <p:cNvPr id="9" name="TextBox 17">
            <a:extLst>
              <a:ext uri="{FF2B5EF4-FFF2-40B4-BE49-F238E27FC236}">
                <a16:creationId xmlns="" xmlns:a16="http://schemas.microsoft.com/office/drawing/2014/main" id="{BFDE3F05-9102-41BF-9519-62359FD8E116}"/>
              </a:ext>
            </a:extLst>
          </p:cNvPr>
          <p:cNvSpPr txBox="1"/>
          <p:nvPr/>
        </p:nvSpPr>
        <p:spPr>
          <a:xfrm>
            <a:off x="6626049" y="4152827"/>
            <a:ext cx="677636" cy="3706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08000" rIns="0" rtlCol="0" anchor="ctr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1" kern="0">
                <a:solidFill>
                  <a:srgbClr val="000000">
                    <a:lumMod val="50000"/>
                    <a:lumOff val="50000"/>
                  </a:srgb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N=1173</a:t>
            </a:r>
            <a:endParaRPr lang="en-US" altLang="zh-CN" sz="1400" b="1" kern="0" dirty="0">
              <a:solidFill>
                <a:srgbClr val="000000">
                  <a:lumMod val="50000"/>
                  <a:lumOff val="50000"/>
                </a:srgb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Rectangle à coins arrondis 15">
            <a:extLst>
              <a:ext uri="{FF2B5EF4-FFF2-40B4-BE49-F238E27FC236}">
                <a16:creationId xmlns="" xmlns:a16="http://schemas.microsoft.com/office/drawing/2014/main" id="{10427E3B-0BF1-41C7-9943-5E870E97534F}"/>
              </a:ext>
            </a:extLst>
          </p:cNvPr>
          <p:cNvSpPr/>
          <p:nvPr/>
        </p:nvSpPr>
        <p:spPr>
          <a:xfrm>
            <a:off x="1739306" y="1715092"/>
            <a:ext cx="9276886" cy="4121907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 ker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="" xmlns:a16="http://schemas.microsoft.com/office/drawing/2014/main" id="{2D1CFB79-724E-4017-A970-DF5984CE3A81}"/>
              </a:ext>
            </a:extLst>
          </p:cNvPr>
          <p:cNvGrpSpPr/>
          <p:nvPr/>
        </p:nvGrpSpPr>
        <p:grpSpPr>
          <a:xfrm>
            <a:off x="8127828" y="2175615"/>
            <a:ext cx="2478282" cy="3149699"/>
            <a:chOff x="8502870" y="1880469"/>
            <a:chExt cx="2719778" cy="3984858"/>
          </a:xfrm>
        </p:grpSpPr>
        <p:sp>
          <p:nvSpPr>
            <p:cNvPr id="21" name="Freeform 41">
              <a:extLst>
                <a:ext uri="{FF2B5EF4-FFF2-40B4-BE49-F238E27FC236}">
                  <a16:creationId xmlns="" xmlns:a16="http://schemas.microsoft.com/office/drawing/2014/main" id="{80E4176B-7FEB-401B-89F0-29E9E0BE1E5A}"/>
                </a:ext>
              </a:extLst>
            </p:cNvPr>
            <p:cNvSpPr/>
            <p:nvPr/>
          </p:nvSpPr>
          <p:spPr>
            <a:xfrm>
              <a:off x="8502870" y="2896571"/>
              <a:ext cx="2719778" cy="841977"/>
            </a:xfrm>
            <a:prstGeom prst="roundRect">
              <a:avLst>
                <a:gd name="adj" fmla="val 9151"/>
              </a:avLst>
            </a:prstGeom>
            <a:solidFill>
              <a:srgbClr val="FF7F4D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74435" tIns="74435" rIns="74435" bIns="74435" numCol="1" spcCol="1270" anchor="ctr" anchorCtr="0">
              <a:noAutofit/>
            </a:bodyPr>
            <a:lstStyle/>
            <a:p>
              <a:pPr algn="ctr" defTabSz="51433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SOC + </a:t>
              </a:r>
              <a:r>
                <a:rPr lang="en-US" sz="1400" b="1" kern="0" dirty="0" err="1">
                  <a:solidFill>
                    <a:prstClr val="white"/>
                  </a:solidFill>
                  <a:cs typeface="Arial" panose="020B0604020202020204" pitchFamily="34" charset="0"/>
                </a:rPr>
                <a:t>Abiraterone</a:t>
              </a:r>
              <a:r>
                <a:rPr lang="en-US" sz="14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 </a:t>
              </a:r>
              <a:br>
                <a:rPr lang="en-US" sz="14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</a:br>
              <a:r>
                <a:rPr lang="en-US" sz="1400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(n=292)</a:t>
              </a:r>
            </a:p>
          </p:txBody>
        </p:sp>
        <p:sp>
          <p:nvSpPr>
            <p:cNvPr id="22" name="Freeform 41">
              <a:extLst>
                <a:ext uri="{FF2B5EF4-FFF2-40B4-BE49-F238E27FC236}">
                  <a16:creationId xmlns="" xmlns:a16="http://schemas.microsoft.com/office/drawing/2014/main" id="{543421B8-E7B5-491A-8492-27695B0FD559}"/>
                </a:ext>
              </a:extLst>
            </p:cNvPr>
            <p:cNvSpPr/>
            <p:nvPr/>
          </p:nvSpPr>
          <p:spPr>
            <a:xfrm>
              <a:off x="8502870" y="1880469"/>
              <a:ext cx="2719778" cy="841977"/>
            </a:xfrm>
            <a:prstGeom prst="roundRect">
              <a:avLst>
                <a:gd name="adj" fmla="val 9151"/>
              </a:avLst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74435" tIns="74435" rIns="74435" bIns="74435" numCol="1" spcCol="1270" anchor="ctr" anchorCtr="0">
              <a:noAutofit/>
            </a:bodyPr>
            <a:lstStyle/>
            <a:p>
              <a:pPr algn="ctr" defTabSz="51433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SOC </a:t>
              </a:r>
              <a:br>
                <a:rPr lang="en-US" sz="14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</a:br>
              <a:r>
                <a:rPr lang="en-US" sz="1400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(n=296)</a:t>
              </a:r>
            </a:p>
          </p:txBody>
        </p:sp>
        <p:sp>
          <p:nvSpPr>
            <p:cNvPr id="23" name="Freeform 41">
              <a:extLst>
                <a:ext uri="{FF2B5EF4-FFF2-40B4-BE49-F238E27FC236}">
                  <a16:creationId xmlns="" xmlns:a16="http://schemas.microsoft.com/office/drawing/2014/main" id="{78C2961B-8AE3-4EFF-A86D-0995CFFF6B26}"/>
                </a:ext>
              </a:extLst>
            </p:cNvPr>
            <p:cNvSpPr/>
            <p:nvPr/>
          </p:nvSpPr>
          <p:spPr>
            <a:xfrm>
              <a:off x="8502870" y="3912673"/>
              <a:ext cx="2719778" cy="841977"/>
            </a:xfrm>
            <a:prstGeom prst="roundRect">
              <a:avLst>
                <a:gd name="adj" fmla="val 9151"/>
              </a:avLst>
            </a:prstGeom>
            <a:solidFill>
              <a:srgbClr val="D16923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74435" tIns="74435" rIns="74435" bIns="74435" numCol="1" spcCol="1270" anchor="ctr" anchorCtr="0">
              <a:noAutofit/>
            </a:bodyPr>
            <a:lstStyle/>
            <a:p>
              <a:pPr algn="ctr" defTabSz="51433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SOC + Radiothérapie</a:t>
              </a:r>
              <a:br>
                <a:rPr lang="en-US" sz="14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</a:br>
              <a:r>
                <a:rPr lang="en-US" sz="1400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(n=293)</a:t>
              </a:r>
            </a:p>
          </p:txBody>
        </p:sp>
        <p:sp>
          <p:nvSpPr>
            <p:cNvPr id="24" name="Freeform 41">
              <a:extLst>
                <a:ext uri="{FF2B5EF4-FFF2-40B4-BE49-F238E27FC236}">
                  <a16:creationId xmlns="" xmlns:a16="http://schemas.microsoft.com/office/drawing/2014/main" id="{E07051F9-5259-4079-8176-166CC4C5A04A}"/>
                </a:ext>
              </a:extLst>
            </p:cNvPr>
            <p:cNvSpPr/>
            <p:nvPr/>
          </p:nvSpPr>
          <p:spPr>
            <a:xfrm>
              <a:off x="8502870" y="4928776"/>
              <a:ext cx="2719778" cy="936551"/>
            </a:xfrm>
            <a:prstGeom prst="roundRect">
              <a:avLst>
                <a:gd name="adj" fmla="val 9151"/>
              </a:avLst>
            </a:prstGeom>
            <a:solidFill>
              <a:srgbClr val="2892A0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74435" tIns="74435" rIns="74435" bIns="74435" numCol="1" spcCol="1270" anchor="ctr" anchorCtr="0">
              <a:noAutofit/>
            </a:bodyPr>
            <a:lstStyle/>
            <a:p>
              <a:pPr algn="ctr" defTabSz="51433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SOC + Abiraterone + Radiothérapie</a:t>
              </a:r>
              <a:br>
                <a:rPr lang="en-US" sz="14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</a:br>
              <a:r>
                <a:rPr lang="en-US" sz="1400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(n=292)</a:t>
              </a:r>
            </a:p>
          </p:txBody>
        </p:sp>
      </p:grpSp>
      <p:cxnSp>
        <p:nvCxnSpPr>
          <p:cNvPr id="12" name="Connecteur droit 11">
            <a:extLst>
              <a:ext uri="{FF2B5EF4-FFF2-40B4-BE49-F238E27FC236}">
                <a16:creationId xmlns="" xmlns:a16="http://schemas.microsoft.com/office/drawing/2014/main" id="{DE8C1ACA-AD4E-43E3-9036-6F9E5011E9FA}"/>
              </a:ext>
            </a:extLst>
          </p:cNvPr>
          <p:cNvCxnSpPr/>
          <p:nvPr/>
        </p:nvCxnSpPr>
        <p:spPr>
          <a:xfrm flipV="1">
            <a:off x="6140734" y="2080653"/>
            <a:ext cx="0" cy="3314714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75000"/>
              </a:srgbClr>
            </a:solidFill>
            <a:prstDash val="sysDot"/>
            <a:miter lim="800000"/>
          </a:ln>
          <a:effectLst/>
        </p:spPr>
      </p:cxnSp>
      <p:sp>
        <p:nvSpPr>
          <p:cNvPr id="13" name="Triangle isocèle 12">
            <a:extLst>
              <a:ext uri="{FF2B5EF4-FFF2-40B4-BE49-F238E27FC236}">
                <a16:creationId xmlns="" xmlns:a16="http://schemas.microsoft.com/office/drawing/2014/main" id="{16EB6A54-CDD2-4E04-ABDD-048A3A1768C7}"/>
              </a:ext>
            </a:extLst>
          </p:cNvPr>
          <p:cNvSpPr/>
          <p:nvPr/>
        </p:nvSpPr>
        <p:spPr>
          <a:xfrm rot="5400000">
            <a:off x="6190734" y="3644259"/>
            <a:ext cx="299616" cy="187503"/>
          </a:xfrm>
          <a:prstGeom prst="triangle">
            <a:avLst/>
          </a:prstGeom>
          <a:solidFill>
            <a:srgbClr val="A5A5A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 kern="0">
              <a:solidFill>
                <a:srgbClr val="FFFFFF"/>
              </a:solidFill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="" xmlns:a16="http://schemas.microsoft.com/office/drawing/2014/main" id="{5BBA354D-39A8-4013-908A-8DEBBB0DF36E}"/>
              </a:ext>
            </a:extLst>
          </p:cNvPr>
          <p:cNvGrpSpPr/>
          <p:nvPr/>
        </p:nvGrpSpPr>
        <p:grpSpPr>
          <a:xfrm>
            <a:off x="7591508" y="2499545"/>
            <a:ext cx="434893" cy="2450728"/>
            <a:chOff x="6211613" y="1860331"/>
            <a:chExt cx="603396" cy="3100552"/>
          </a:xfrm>
        </p:grpSpPr>
        <p:sp>
          <p:nvSpPr>
            <p:cNvPr id="18" name="Parenthèse ouvrante 17">
              <a:extLst>
                <a:ext uri="{FF2B5EF4-FFF2-40B4-BE49-F238E27FC236}">
                  <a16:creationId xmlns="" xmlns:a16="http://schemas.microsoft.com/office/drawing/2014/main" id="{6F30F9AC-6194-4740-A99C-5E8D14863DB9}"/>
                </a:ext>
              </a:extLst>
            </p:cNvPr>
            <p:cNvSpPr/>
            <p:nvPr/>
          </p:nvSpPr>
          <p:spPr>
            <a:xfrm>
              <a:off x="6211613" y="1860331"/>
              <a:ext cx="603395" cy="3100552"/>
            </a:xfrm>
            <a:prstGeom prst="leftBracket">
              <a:avLst>
                <a:gd name="adj" fmla="val 0"/>
              </a:avLst>
            </a:prstGeom>
            <a:noFill/>
            <a:ln w="1905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miter lim="800000"/>
              <a:headEnd type="triangle" w="lg" len="lg"/>
              <a:tailEnd type="triangle" w="lg" len="lg"/>
            </a:ln>
            <a:effectLst/>
          </p:spPr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400" ker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9" name="Connecteur droit avec flèche 18">
              <a:extLst>
                <a:ext uri="{FF2B5EF4-FFF2-40B4-BE49-F238E27FC236}">
                  <a16:creationId xmlns="" xmlns:a16="http://schemas.microsoft.com/office/drawing/2014/main" id="{70A949ED-CC78-4CD5-BF94-C9B7C97ECA13}"/>
                </a:ext>
              </a:extLst>
            </p:cNvPr>
            <p:cNvCxnSpPr/>
            <p:nvPr/>
          </p:nvCxnSpPr>
          <p:spPr>
            <a:xfrm>
              <a:off x="6211613" y="2844984"/>
              <a:ext cx="603396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miter lim="800000"/>
              <a:headEnd type="none" w="lg" len="lg"/>
              <a:tailEnd type="triangle" w="lg" len="lg"/>
            </a:ln>
            <a:effectLst/>
          </p:spPr>
        </p:cxnSp>
        <p:cxnSp>
          <p:nvCxnSpPr>
            <p:cNvPr id="20" name="Connecteur droit avec flèche 19">
              <a:extLst>
                <a:ext uri="{FF2B5EF4-FFF2-40B4-BE49-F238E27FC236}">
                  <a16:creationId xmlns="" xmlns:a16="http://schemas.microsoft.com/office/drawing/2014/main" id="{22F3F0C7-E010-4B3B-82EF-510CD042B1B9}"/>
                </a:ext>
              </a:extLst>
            </p:cNvPr>
            <p:cNvCxnSpPr/>
            <p:nvPr/>
          </p:nvCxnSpPr>
          <p:spPr>
            <a:xfrm>
              <a:off x="6211613" y="3906529"/>
              <a:ext cx="603396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miter lim="800000"/>
              <a:headEnd type="none" w="lg" len="lg"/>
              <a:tailEnd type="triangle" w="lg" len="lg"/>
            </a:ln>
            <a:effectLst/>
          </p:spPr>
        </p:cxnSp>
      </p:grpSp>
      <p:cxnSp>
        <p:nvCxnSpPr>
          <p:cNvPr id="15" name="Connecteur droit avec flèche 14">
            <a:extLst>
              <a:ext uri="{FF2B5EF4-FFF2-40B4-BE49-F238E27FC236}">
                <a16:creationId xmlns="" xmlns:a16="http://schemas.microsoft.com/office/drawing/2014/main" id="{2E8A9979-FE6D-4B3C-873B-9C8CF2E8F101}"/>
              </a:ext>
            </a:extLst>
          </p:cNvPr>
          <p:cNvCxnSpPr/>
          <p:nvPr/>
        </p:nvCxnSpPr>
        <p:spPr>
          <a:xfrm>
            <a:off x="7028188" y="3756981"/>
            <a:ext cx="549819" cy="0"/>
          </a:xfrm>
          <a:prstGeom prst="straightConnector1">
            <a:avLst/>
          </a:prstGeom>
          <a:noFill/>
          <a:ln w="1905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miter lim="800000"/>
            <a:headEnd type="none" w="lg" len="lg"/>
            <a:tailEnd type="oval" w="lg" len="lg"/>
          </a:ln>
          <a:effectLst/>
        </p:spPr>
      </p:cxnSp>
      <p:sp>
        <p:nvSpPr>
          <p:cNvPr id="16" name="Ellipse 15">
            <a:extLst>
              <a:ext uri="{FF2B5EF4-FFF2-40B4-BE49-F238E27FC236}">
                <a16:creationId xmlns="" xmlns:a16="http://schemas.microsoft.com/office/drawing/2014/main" id="{7F7678D0-C12D-4A98-933E-25B03A3BC976}"/>
              </a:ext>
            </a:extLst>
          </p:cNvPr>
          <p:cNvSpPr/>
          <p:nvPr/>
        </p:nvSpPr>
        <p:spPr>
          <a:xfrm>
            <a:off x="6510263" y="3324981"/>
            <a:ext cx="864000" cy="8640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lIns="13500" tIns="72000" rIns="13500" bIns="72000" rtlCol="0" anchor="b"/>
          <a:lstStyle/>
          <a:p>
            <a:pPr algn="ctr" defTabSz="121917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kern="0" dirty="0">
                <a:solidFill>
                  <a:srgbClr val="FFFF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R</a:t>
            </a:r>
            <a:br>
              <a:rPr lang="en-US" altLang="zh-CN" sz="1600" b="1" kern="0" dirty="0">
                <a:solidFill>
                  <a:srgbClr val="FFFFFF"/>
                </a:solidFill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sz="1200" b="1" kern="0" dirty="0">
                <a:solidFill>
                  <a:srgbClr val="FFFF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1:1:1:1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="" xmlns:a16="http://schemas.microsoft.com/office/drawing/2014/main" id="{FB7D0118-7902-4001-B65C-D81B1BA5A5D3}"/>
              </a:ext>
            </a:extLst>
          </p:cNvPr>
          <p:cNvSpPr txBox="1"/>
          <p:nvPr/>
        </p:nvSpPr>
        <p:spPr>
          <a:xfrm>
            <a:off x="6179336" y="1906510"/>
            <a:ext cx="1412172" cy="524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08000" rIns="0" rtlCol="0" anchor="ctr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b="1" kern="0" dirty="0">
                <a:solidFill>
                  <a:srgbClr val="000000">
                    <a:lumMod val="50000"/>
                    <a:lumOff val="50000"/>
                  </a:srgb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Nov 2013 –</a:t>
            </a:r>
            <a:br>
              <a:rPr lang="en-US" altLang="zh-CN" sz="1200" b="1" kern="0" dirty="0">
                <a:solidFill>
                  <a:srgbClr val="000000">
                    <a:lumMod val="50000"/>
                    <a:lumOff val="50000"/>
                  </a:srgbClr>
                </a:solidFill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sz="1200" b="1" kern="0" dirty="0">
                <a:solidFill>
                  <a:srgbClr val="000000">
                    <a:lumMod val="50000"/>
                    <a:lumOff val="50000"/>
                  </a:srgb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Dec 2018</a:t>
            </a:r>
          </a:p>
        </p:txBody>
      </p:sp>
    </p:spTree>
    <p:extLst>
      <p:ext uri="{BB962C8B-B14F-4D97-AF65-F5344CB8AC3E}">
        <p14:creationId xmlns:p14="http://schemas.microsoft.com/office/powerpoint/2010/main" val="361739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="" xmlns:a16="http://schemas.microsoft.com/office/drawing/2014/main" id="{0AE10A5D-F1B8-967A-B0BA-9B7A871583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Novembre 2023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="" xmlns:a16="http://schemas.microsoft.com/office/drawing/2014/main" id="{738173FC-51A7-D6DB-0F76-F749662E63BF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 err="1"/>
              <a:t>Fizazi</a:t>
            </a:r>
            <a:r>
              <a:rPr lang="fr-FR" dirty="0"/>
              <a:t> K. </a:t>
            </a:r>
            <a:r>
              <a:rPr lang="fr-FR" dirty="0" smtClean="0"/>
              <a:t>et </a:t>
            </a:r>
            <a:r>
              <a:rPr lang="fr-FR" dirty="0"/>
              <a:t>al, Lancet </a:t>
            </a:r>
            <a:r>
              <a:rPr lang="fr-FR" dirty="0" smtClean="0"/>
              <a:t>2022;399:1695</a:t>
            </a:r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="" xmlns:a16="http://schemas.microsoft.com/office/drawing/2014/main" id="{705C6669-E7A9-E1F7-30BC-38F419DF74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Intérêt d’associer NHT + chimio ?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2442420D-57E7-3F2E-CDAF-2BE415ED46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PEACE-1 : survie globale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CA8D9485-F511-4711-BFBB-2A94B562B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75" y="1972954"/>
            <a:ext cx="5367265" cy="278431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63269D3B-0DD9-4882-9A4E-3E36557AA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46" y="2010856"/>
            <a:ext cx="5207932" cy="2792976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93789C91-85DC-4A0F-B090-6EEDABA6EAC4}"/>
              </a:ext>
            </a:extLst>
          </p:cNvPr>
          <p:cNvSpPr txBox="1">
            <a:spLocks/>
          </p:cNvSpPr>
          <p:nvPr/>
        </p:nvSpPr>
        <p:spPr>
          <a:xfrm>
            <a:off x="5257287" y="5448558"/>
            <a:ext cx="4133848" cy="361951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1219170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US" sz="1200" dirty="0">
              <a:solidFill>
                <a:srgbClr val="1F497D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4" name="Rectangle à coins arrondis 10">
            <a:extLst>
              <a:ext uri="{FF2B5EF4-FFF2-40B4-BE49-F238E27FC236}">
                <a16:creationId xmlns="" xmlns:a16="http://schemas.microsoft.com/office/drawing/2014/main" id="{08AF2369-A593-401E-6218-6AC043165D49}"/>
              </a:ext>
            </a:extLst>
          </p:cNvPr>
          <p:cNvSpPr/>
          <p:nvPr/>
        </p:nvSpPr>
        <p:spPr>
          <a:xfrm>
            <a:off x="1046243" y="1601383"/>
            <a:ext cx="5495876" cy="3335117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3">
            <a:extLst>
              <a:ext uri="{FF2B5EF4-FFF2-40B4-BE49-F238E27FC236}">
                <a16:creationId xmlns="" xmlns:a16="http://schemas.microsoft.com/office/drawing/2014/main" id="{781508FF-17A9-701E-122B-828FFC280AF8}"/>
              </a:ext>
            </a:extLst>
          </p:cNvPr>
          <p:cNvSpPr txBox="1"/>
          <p:nvPr/>
        </p:nvSpPr>
        <p:spPr>
          <a:xfrm>
            <a:off x="1267478" y="1424429"/>
            <a:ext cx="33700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prstClr val="black">
                    <a:lumMod val="50000"/>
                    <a:lumOff val="50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OS in the Overall population</a:t>
            </a:r>
          </a:p>
        </p:txBody>
      </p:sp>
      <p:sp>
        <p:nvSpPr>
          <p:cNvPr id="16" name="Rectangle à coins arrondis 10">
            <a:extLst>
              <a:ext uri="{FF2B5EF4-FFF2-40B4-BE49-F238E27FC236}">
                <a16:creationId xmlns="" xmlns:a16="http://schemas.microsoft.com/office/drawing/2014/main" id="{61365D13-ED00-35E2-82B7-E88B6C3E422C}"/>
              </a:ext>
            </a:extLst>
          </p:cNvPr>
          <p:cNvSpPr/>
          <p:nvPr/>
        </p:nvSpPr>
        <p:spPr>
          <a:xfrm>
            <a:off x="6612538" y="1601383"/>
            <a:ext cx="5495876" cy="3335117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="" xmlns:a16="http://schemas.microsoft.com/office/drawing/2014/main" id="{B86E813F-312D-C89C-3A60-455A0809EFC0}"/>
              </a:ext>
            </a:extLst>
          </p:cNvPr>
          <p:cNvSpPr txBox="1"/>
          <p:nvPr/>
        </p:nvSpPr>
        <p:spPr>
          <a:xfrm>
            <a:off x="6914963" y="1416717"/>
            <a:ext cx="388253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prstClr val="black">
                    <a:lumMod val="50000"/>
                    <a:lumOff val="50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OS with Abiraterone in the ADT + docetaxel (+/-RXT) population</a:t>
            </a:r>
          </a:p>
        </p:txBody>
      </p:sp>
    </p:spTree>
    <p:extLst>
      <p:ext uri="{BB962C8B-B14F-4D97-AF65-F5344CB8AC3E}">
        <p14:creationId xmlns:p14="http://schemas.microsoft.com/office/powerpoint/2010/main" val="329767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529BE2D9-B9A1-A040-5E6C-66E64F2C7A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Novembre 2023</a:t>
            </a:r>
          </a:p>
        </p:txBody>
      </p:sp>
      <p:sp>
        <p:nvSpPr>
          <p:cNvPr id="18" name="Espace réservé du contenu 17">
            <a:extLst>
              <a:ext uri="{FF2B5EF4-FFF2-40B4-BE49-F238E27FC236}">
                <a16:creationId xmlns="" xmlns:a16="http://schemas.microsoft.com/office/drawing/2014/main" id="{BE37F961-F300-FA0C-146C-349469AAE66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 err="1"/>
              <a:t>Fizazi</a:t>
            </a:r>
            <a:r>
              <a:rPr lang="fr-FR" dirty="0"/>
              <a:t> K. et. al, Lancet </a:t>
            </a:r>
            <a:r>
              <a:rPr lang="fr-FR" dirty="0" smtClean="0"/>
              <a:t>2022;399:1695</a:t>
            </a:r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="" xmlns:a16="http://schemas.microsoft.com/office/drawing/2014/main" id="{56386784-A4E5-F393-2D27-4CD101B544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sz="2800" dirty="0"/>
              <a:t>PEACE-1 : SG selon le volume métastatique</a:t>
            </a:r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="" xmlns:a16="http://schemas.microsoft.com/office/drawing/2014/main" id="{9993EAB4-CFC7-4182-AAB6-B9C76FB11968}"/>
              </a:ext>
            </a:extLst>
          </p:cNvPr>
          <p:cNvGrpSpPr/>
          <p:nvPr/>
        </p:nvGrpSpPr>
        <p:grpSpPr>
          <a:xfrm>
            <a:off x="1093620" y="1591120"/>
            <a:ext cx="5392460" cy="3014776"/>
            <a:chOff x="6863464" y="1111481"/>
            <a:chExt cx="4623298" cy="2450576"/>
          </a:xfrm>
          <a:effectLst/>
        </p:grpSpPr>
        <p:pic>
          <p:nvPicPr>
            <p:cNvPr id="5" name="Picture 2">
              <a:extLst>
                <a:ext uri="{FF2B5EF4-FFF2-40B4-BE49-F238E27FC236}">
                  <a16:creationId xmlns="" xmlns:a16="http://schemas.microsoft.com/office/drawing/2014/main" id="{8160B979-4330-4FAB-9E69-E0ED51C5DD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863464" y="1111481"/>
              <a:ext cx="4623298" cy="242824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06CC316-FAB7-459D-ADB4-1C086AF93F6C}"/>
                </a:ext>
              </a:extLst>
            </p:cNvPr>
            <p:cNvSpPr/>
            <p:nvPr/>
          </p:nvSpPr>
          <p:spPr>
            <a:xfrm>
              <a:off x="10312398" y="1111481"/>
              <a:ext cx="1115953" cy="310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2973CBA6-7808-47C6-82CB-ADD93D324C05}"/>
                </a:ext>
              </a:extLst>
            </p:cNvPr>
            <p:cNvSpPr/>
            <p:nvPr/>
          </p:nvSpPr>
          <p:spPr>
            <a:xfrm>
              <a:off x="7022591" y="3389674"/>
              <a:ext cx="731521" cy="1723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Arial"/>
              </a:endParaRPr>
            </a:p>
          </p:txBody>
        </p:sp>
      </p:grp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FFEBCDEA-AE41-4FBC-A7B9-8B03BA8635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74"/>
          <a:stretch/>
        </p:blipFill>
        <p:spPr bwMode="auto">
          <a:xfrm>
            <a:off x="6826390" y="1671573"/>
            <a:ext cx="4786018" cy="31146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5A7353D-CB33-4B6E-84AE-7EDB2DEC3001}"/>
              </a:ext>
            </a:extLst>
          </p:cNvPr>
          <p:cNvSpPr/>
          <p:nvPr/>
        </p:nvSpPr>
        <p:spPr>
          <a:xfrm>
            <a:off x="11126128" y="1650532"/>
            <a:ext cx="663362" cy="386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5640781-2529-448E-BE62-D4AA4AF077A8}"/>
              </a:ext>
            </a:extLst>
          </p:cNvPr>
          <p:cNvSpPr/>
          <p:nvPr/>
        </p:nvSpPr>
        <p:spPr>
          <a:xfrm>
            <a:off x="7016248" y="4605896"/>
            <a:ext cx="874042" cy="214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BD9AEF33-791E-E3FE-6C94-5911E8C02D7A}"/>
              </a:ext>
            </a:extLst>
          </p:cNvPr>
          <p:cNvSpPr txBox="1"/>
          <p:nvPr/>
        </p:nvSpPr>
        <p:spPr>
          <a:xfrm>
            <a:off x="8007935" y="5015228"/>
            <a:ext cx="345286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prstClr val="black"/>
                </a:solidFill>
              </a:rPr>
              <a:t>Low volume HR : 0,83 (0,50-1,38)</a:t>
            </a:r>
          </a:p>
        </p:txBody>
      </p:sp>
      <p:sp>
        <p:nvSpPr>
          <p:cNvPr id="22" name="Rectangle à coins arrondis 10">
            <a:extLst>
              <a:ext uri="{FF2B5EF4-FFF2-40B4-BE49-F238E27FC236}">
                <a16:creationId xmlns="" xmlns:a16="http://schemas.microsoft.com/office/drawing/2014/main" id="{4C6EF88D-36B5-36CF-297D-4B705CF2B995}"/>
              </a:ext>
            </a:extLst>
          </p:cNvPr>
          <p:cNvSpPr/>
          <p:nvPr/>
        </p:nvSpPr>
        <p:spPr>
          <a:xfrm>
            <a:off x="1046243" y="1147597"/>
            <a:ext cx="5495876" cy="4325567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3" name="Rectangle à coins arrondis 10">
            <a:extLst>
              <a:ext uri="{FF2B5EF4-FFF2-40B4-BE49-F238E27FC236}">
                <a16:creationId xmlns="" xmlns:a16="http://schemas.microsoft.com/office/drawing/2014/main" id="{9814B3A8-A20E-0042-5807-DCBD5D134B9E}"/>
              </a:ext>
            </a:extLst>
          </p:cNvPr>
          <p:cNvSpPr/>
          <p:nvPr/>
        </p:nvSpPr>
        <p:spPr>
          <a:xfrm>
            <a:off x="6612538" y="1152835"/>
            <a:ext cx="5495876" cy="4326699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3" name="ZoneTexte 15">
            <a:extLst>
              <a:ext uri="{FF2B5EF4-FFF2-40B4-BE49-F238E27FC236}">
                <a16:creationId xmlns="" xmlns:a16="http://schemas.microsoft.com/office/drawing/2014/main" id="{6D463359-E8BD-4ECB-A7C1-020D5B2D7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66" y="940488"/>
            <a:ext cx="5020375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6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Bénéfice en SG pour les patients « haut volume » </a:t>
            </a:r>
          </a:p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6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Bénéfice absolu de 1.6 ans</a:t>
            </a:r>
          </a:p>
        </p:txBody>
      </p:sp>
      <p:sp>
        <p:nvSpPr>
          <p:cNvPr id="24" name="ZoneTexte 15">
            <a:extLst>
              <a:ext uri="{FF2B5EF4-FFF2-40B4-BE49-F238E27FC236}">
                <a16:creationId xmlns="" xmlns:a16="http://schemas.microsoft.com/office/drawing/2014/main" id="{26052FD7-3529-0001-D238-1B6D005F9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15" y="940488"/>
            <a:ext cx="5020375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6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Trop peu d’événement pour conclure </a:t>
            </a:r>
          </a:p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6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Bras contrôle non recommandé pour les « bas volume » </a:t>
            </a:r>
          </a:p>
        </p:txBody>
      </p:sp>
      <p:sp>
        <p:nvSpPr>
          <p:cNvPr id="25" name="Signe de multiplication 24">
            <a:extLst>
              <a:ext uri="{FF2B5EF4-FFF2-40B4-BE49-F238E27FC236}">
                <a16:creationId xmlns="" xmlns:a16="http://schemas.microsoft.com/office/drawing/2014/main" id="{E083147A-40A9-03C6-5696-8AA0124CC6AC}"/>
              </a:ext>
            </a:extLst>
          </p:cNvPr>
          <p:cNvSpPr/>
          <p:nvPr/>
        </p:nvSpPr>
        <p:spPr>
          <a:xfrm>
            <a:off x="7267630" y="940488"/>
            <a:ext cx="4758256" cy="4928133"/>
          </a:xfrm>
          <a:prstGeom prst="mathMultiply">
            <a:avLst>
              <a:gd name="adj1" fmla="val 506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texte 26">
            <a:extLst>
              <a:ext uri="{FF2B5EF4-FFF2-40B4-BE49-F238E27FC236}">
                <a16:creationId xmlns="" xmlns:a16="http://schemas.microsoft.com/office/drawing/2014/main" id="{754EF521-5BD1-8947-A7DA-784185E5DF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30631" y="5216384"/>
            <a:ext cx="1411407" cy="242888"/>
          </a:xfrm>
        </p:spPr>
        <p:txBody>
          <a:bodyPr>
            <a:normAutofit fontScale="25000" lnSpcReduction="20000"/>
          </a:bodyPr>
          <a:lstStyle/>
          <a:p>
            <a:r>
              <a:rPr lang="fr-FR" sz="3200" dirty="0"/>
              <a:t>Intérêt d’associer NHT + chimio ? ARASENS design</a:t>
            </a:r>
          </a:p>
          <a:p>
            <a:endParaRPr lang="fr-FR" sz="3200" dirty="0"/>
          </a:p>
        </p:txBody>
      </p:sp>
      <p:sp>
        <p:nvSpPr>
          <p:cNvPr id="64" name="Espace réservé du contenu 63">
            <a:extLst>
              <a:ext uri="{FF2B5EF4-FFF2-40B4-BE49-F238E27FC236}">
                <a16:creationId xmlns="" xmlns:a16="http://schemas.microsoft.com/office/drawing/2014/main" id="{EA6F6F10-37CD-A14C-AD7D-D89A33157AF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386210" y="4840539"/>
            <a:ext cx="9678003" cy="768601"/>
          </a:xfrm>
        </p:spPr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primary</a:t>
            </a:r>
            <a:r>
              <a:rPr lang="fr-FR" dirty="0"/>
              <a:t> </a:t>
            </a:r>
            <a:r>
              <a:rPr lang="fr-FR" dirty="0" err="1"/>
              <a:t>analysis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planned</a:t>
            </a:r>
            <a:r>
              <a:rPr lang="fr-FR" dirty="0"/>
              <a:t> to </a:t>
            </a:r>
            <a:r>
              <a:rPr lang="fr-FR" dirty="0" err="1"/>
              <a:t>occur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∼509 </a:t>
            </a:r>
            <a:r>
              <a:rPr lang="fr-FR" dirty="0" err="1"/>
              <a:t>deaths</a:t>
            </a:r>
            <a:endParaRPr lang="fr-FR" dirty="0"/>
          </a:p>
          <a:p>
            <a:r>
              <a:rPr lang="fr-FR" dirty="0" err="1"/>
              <a:t>Secondary</a:t>
            </a:r>
            <a:r>
              <a:rPr lang="fr-FR" dirty="0"/>
              <a:t> </a:t>
            </a:r>
            <a:r>
              <a:rPr lang="fr-FR" dirty="0" err="1"/>
              <a:t>efficacy</a:t>
            </a:r>
            <a:r>
              <a:rPr lang="fr-FR" dirty="0"/>
              <a:t> </a:t>
            </a:r>
            <a:r>
              <a:rPr lang="fr-FR" dirty="0" err="1"/>
              <a:t>endpoints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tested</a:t>
            </a:r>
            <a:r>
              <a:rPr lang="fr-FR" dirty="0"/>
              <a:t> </a:t>
            </a:r>
            <a:r>
              <a:rPr lang="fr-FR" dirty="0" err="1"/>
              <a:t>hierarchically</a:t>
            </a:r>
            <a:endParaRPr lang="fr-FR" dirty="0"/>
          </a:p>
        </p:txBody>
      </p:sp>
      <p:sp>
        <p:nvSpPr>
          <p:cNvPr id="62" name="Espace réservé du contenu 61">
            <a:extLst>
              <a:ext uri="{FF2B5EF4-FFF2-40B4-BE49-F238E27FC236}">
                <a16:creationId xmlns="" xmlns:a16="http://schemas.microsoft.com/office/drawing/2014/main" id="{EA36DB32-42B7-9441-BC08-BC0CA4328D5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Hussain et al. JCO 2023</a:t>
            </a:r>
          </a:p>
        </p:txBody>
      </p:sp>
      <p:sp>
        <p:nvSpPr>
          <p:cNvPr id="48" name="Espace réservé du texte 47">
            <a:extLst>
              <a:ext uri="{FF2B5EF4-FFF2-40B4-BE49-F238E27FC236}">
                <a16:creationId xmlns="" xmlns:a16="http://schemas.microsoft.com/office/drawing/2014/main" id="{6F5A3F25-BAB7-144D-A3C1-1F211B19E2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Intérêt d’associer NHT + chimio ?</a:t>
            </a:r>
          </a:p>
        </p:txBody>
      </p:sp>
      <p:sp>
        <p:nvSpPr>
          <p:cNvPr id="63" name="Espace réservé du texte 62">
            <a:extLst>
              <a:ext uri="{FF2B5EF4-FFF2-40B4-BE49-F238E27FC236}">
                <a16:creationId xmlns="" xmlns:a16="http://schemas.microsoft.com/office/drawing/2014/main" id="{9EBD61DC-816C-494D-B230-5ACB035F02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ARASENS </a:t>
            </a:r>
            <a:r>
              <a:rPr lang="fr-FR" dirty="0" err="1"/>
              <a:t>Study</a:t>
            </a:r>
            <a:r>
              <a:rPr lang="fr-FR" dirty="0"/>
              <a:t> Design, Global, </a:t>
            </a:r>
            <a:r>
              <a:rPr lang="fr-FR" dirty="0" err="1"/>
              <a:t>randomized</a:t>
            </a:r>
            <a:r>
              <a:rPr lang="fr-FR" dirty="0"/>
              <a:t>, double-</a:t>
            </a:r>
            <a:r>
              <a:rPr lang="fr-FR" dirty="0" err="1"/>
              <a:t>blind</a:t>
            </a:r>
            <a:r>
              <a:rPr lang="fr-FR" dirty="0"/>
              <a:t>, placebo-</a:t>
            </a:r>
            <a:r>
              <a:rPr lang="fr-FR" dirty="0" err="1"/>
              <a:t>controlled</a:t>
            </a:r>
            <a:r>
              <a:rPr lang="fr-FR" dirty="0"/>
              <a:t> phase III </a:t>
            </a:r>
            <a:r>
              <a:rPr lang="fr-FR" dirty="0" err="1"/>
              <a:t>study</a:t>
            </a:r>
            <a:r>
              <a:rPr lang="fr-FR" b="0" dirty="0"/>
              <a:t> </a:t>
            </a:r>
            <a:r>
              <a:rPr lang="fr-FR" sz="1400" dirty="0"/>
              <a:t>(NCT02799602)</a:t>
            </a:r>
            <a:endParaRPr lang="fr-FR" dirty="0"/>
          </a:p>
        </p:txBody>
      </p:sp>
      <p:sp>
        <p:nvSpPr>
          <p:cNvPr id="37" name="ZoneTexte 36">
            <a:extLst>
              <a:ext uri="{FF2B5EF4-FFF2-40B4-BE49-F238E27FC236}">
                <a16:creationId xmlns="" xmlns:a16="http://schemas.microsoft.com/office/drawing/2014/main" id="{5986760E-1145-7340-A24B-0419BAC69406}"/>
              </a:ext>
            </a:extLst>
          </p:cNvPr>
          <p:cNvSpPr txBox="1"/>
          <p:nvPr/>
        </p:nvSpPr>
        <p:spPr>
          <a:xfrm>
            <a:off x="1432239" y="1854297"/>
            <a:ext cx="219467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7F4D"/>
              </a:buClr>
            </a:pPr>
            <a:r>
              <a:rPr lang="fr-FR" sz="1400" b="1" dirty="0">
                <a:solidFill>
                  <a:srgbClr val="002D4C"/>
                </a:solidFill>
              </a:rPr>
              <a:t>Patients (N=1306)</a:t>
            </a:r>
          </a:p>
          <a:p>
            <a:pPr marL="133350" indent="-133350">
              <a:buClr>
                <a:srgbClr val="FF7F4D"/>
              </a:buClr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rgbClr val="002D4C"/>
                </a:solidFill>
              </a:rPr>
              <a:t>mHSPC</a:t>
            </a:r>
            <a:endParaRPr lang="fr-FR" sz="1400" dirty="0">
              <a:solidFill>
                <a:srgbClr val="002D4C"/>
              </a:solidFill>
            </a:endParaRPr>
          </a:p>
          <a:p>
            <a:pPr marL="133350" indent="-133350">
              <a:buClr>
                <a:srgbClr val="FF7F4D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D4C"/>
                </a:solidFill>
              </a:rPr>
              <a:t>ECOG PS 0 or 1</a:t>
            </a:r>
          </a:p>
          <a:p>
            <a:pPr marL="133350" indent="-133350">
              <a:buClr>
                <a:srgbClr val="FF7F4D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D4C"/>
                </a:solidFill>
              </a:rPr>
              <a:t>Candidates for ADT and </a:t>
            </a:r>
            <a:r>
              <a:rPr lang="fr-FR" sz="1400" dirty="0" err="1">
                <a:solidFill>
                  <a:srgbClr val="002D4C"/>
                </a:solidFill>
              </a:rPr>
              <a:t>docetaxel</a:t>
            </a:r>
            <a:endParaRPr lang="fr-FR" sz="1400" dirty="0">
              <a:solidFill>
                <a:srgbClr val="002D4C"/>
              </a:solidFill>
            </a:endParaRPr>
          </a:p>
          <a:p>
            <a:pPr marL="133350" indent="-133350">
              <a:buClr>
                <a:srgbClr val="FF7F4D"/>
              </a:buClr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002D4C"/>
              </a:solidFill>
            </a:endParaRPr>
          </a:p>
          <a:p>
            <a:pPr>
              <a:buClr>
                <a:srgbClr val="FF7F4D"/>
              </a:buClr>
            </a:pPr>
            <a:r>
              <a:rPr lang="fr-FR" sz="1400" b="1" dirty="0">
                <a:solidFill>
                  <a:srgbClr val="002D4C"/>
                </a:solidFill>
              </a:rPr>
              <a:t>Stratification</a:t>
            </a:r>
          </a:p>
          <a:p>
            <a:pPr marL="133350" indent="-133350">
              <a:buClr>
                <a:srgbClr val="FF7F4D"/>
              </a:buClr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rgbClr val="002D4C"/>
                </a:solidFill>
              </a:rPr>
              <a:t>Extent</a:t>
            </a:r>
            <a:r>
              <a:rPr lang="fr-FR" sz="1400" dirty="0">
                <a:solidFill>
                  <a:srgbClr val="002D4C"/>
                </a:solidFill>
              </a:rPr>
              <a:t> of </a:t>
            </a:r>
            <a:r>
              <a:rPr lang="fr-FR" sz="1400" dirty="0" err="1">
                <a:solidFill>
                  <a:srgbClr val="002D4C"/>
                </a:solidFill>
              </a:rPr>
              <a:t>disease</a:t>
            </a:r>
            <a:r>
              <a:rPr lang="fr-FR" sz="1400" dirty="0">
                <a:solidFill>
                  <a:srgbClr val="002D4C"/>
                </a:solidFill>
              </a:rPr>
              <a:t>: M1a vs M1b vs M1c</a:t>
            </a:r>
          </a:p>
          <a:p>
            <a:pPr marL="133350" indent="-133350">
              <a:buClr>
                <a:srgbClr val="FF7F4D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D4C"/>
                </a:solidFill>
              </a:rPr>
              <a:t>ALP &lt; vs ≥ ULN</a:t>
            </a:r>
          </a:p>
          <a:p>
            <a:pPr marL="133350" indent="-133350">
              <a:buClr>
                <a:srgbClr val="FF7F4D"/>
              </a:buClr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002D4C"/>
              </a:solidFill>
            </a:endParaRPr>
          </a:p>
        </p:txBody>
      </p:sp>
      <p:sp>
        <p:nvSpPr>
          <p:cNvPr id="38" name="Parenthèse ouvrante 37">
            <a:extLst>
              <a:ext uri="{FF2B5EF4-FFF2-40B4-BE49-F238E27FC236}">
                <a16:creationId xmlns="" xmlns:a16="http://schemas.microsoft.com/office/drawing/2014/main" id="{5AEB624C-6CF9-8D4E-AB6A-0112B90C0A04}"/>
              </a:ext>
            </a:extLst>
          </p:cNvPr>
          <p:cNvSpPr/>
          <p:nvPr/>
        </p:nvSpPr>
        <p:spPr>
          <a:xfrm>
            <a:off x="3927624" y="2338163"/>
            <a:ext cx="853031" cy="1080098"/>
          </a:xfrm>
          <a:prstGeom prst="leftBracket">
            <a:avLst>
              <a:gd name="adj" fmla="val 0"/>
            </a:avLst>
          </a:prstGeom>
          <a:noFill/>
          <a:ln w="1905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miter lim="800000"/>
            <a:headEnd type="triangle" w="lg" len="lg"/>
            <a:tailEnd type="triangle" w="lg" len="lg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sz="1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Ellipse 38">
            <a:extLst>
              <a:ext uri="{FF2B5EF4-FFF2-40B4-BE49-F238E27FC236}">
                <a16:creationId xmlns="" xmlns:a16="http://schemas.microsoft.com/office/drawing/2014/main" id="{85468ECF-0797-364F-973D-097C1926CDD6}"/>
              </a:ext>
            </a:extLst>
          </p:cNvPr>
          <p:cNvSpPr/>
          <p:nvPr/>
        </p:nvSpPr>
        <p:spPr>
          <a:xfrm>
            <a:off x="3690796" y="2523944"/>
            <a:ext cx="470031" cy="470031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lIns="13500" tIns="13500" rIns="13500" bIns="13500" rtlCol="0" anchor="b"/>
          <a:lstStyle/>
          <a:p>
            <a:pPr algn="ctr">
              <a:lnSpc>
                <a:spcPts val="1300"/>
              </a:lnSpc>
              <a:defRPr/>
            </a:pPr>
            <a:r>
              <a:rPr lang="en-US" altLang="zh-CN" sz="1200" b="1" kern="0" dirty="0">
                <a:solidFill>
                  <a:srgbClr val="FFFFFF"/>
                </a:solidFill>
                <a:cs typeface="Arial" panose="020B0604020202020204" pitchFamily="34" charset="0"/>
              </a:rPr>
              <a:t>R</a:t>
            </a:r>
            <a:br>
              <a:rPr lang="en-US" altLang="zh-CN" sz="1200" b="1" kern="0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US" altLang="zh-CN" sz="1050" b="1" kern="0" dirty="0">
                <a:solidFill>
                  <a:srgbClr val="FFFFFF"/>
                </a:solidFill>
                <a:cs typeface="Arial" panose="020B0604020202020204" pitchFamily="34" charset="0"/>
              </a:rPr>
              <a:t>1:1</a:t>
            </a:r>
            <a:endParaRPr lang="en-US" altLang="zh-CN" sz="1050" b="1" kern="0" baseline="30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="" xmlns:a16="http://schemas.microsoft.com/office/drawing/2014/main" id="{C060DF9A-FE86-7646-B067-B1FAF8A87D81}"/>
              </a:ext>
            </a:extLst>
          </p:cNvPr>
          <p:cNvSpPr txBox="1"/>
          <p:nvPr/>
        </p:nvSpPr>
        <p:spPr>
          <a:xfrm>
            <a:off x="8386339" y="1415940"/>
            <a:ext cx="3151058" cy="318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 err="1">
                <a:solidFill>
                  <a:srgbClr val="002D4C"/>
                </a:solidFill>
              </a:rPr>
              <a:t>Primary</a:t>
            </a:r>
            <a:r>
              <a:rPr lang="fr-FR" sz="1400" b="1" dirty="0">
                <a:solidFill>
                  <a:srgbClr val="002D4C"/>
                </a:solidFill>
              </a:rPr>
              <a:t> </a:t>
            </a:r>
            <a:r>
              <a:rPr lang="fr-FR" sz="1400" b="1" dirty="0" err="1">
                <a:solidFill>
                  <a:srgbClr val="002D4C"/>
                </a:solidFill>
              </a:rPr>
              <a:t>endpoints</a:t>
            </a:r>
            <a:endParaRPr lang="fr-FR" sz="1400" b="1" dirty="0">
              <a:solidFill>
                <a:srgbClr val="002D4C"/>
              </a:solidFill>
            </a:endParaRPr>
          </a:p>
          <a:p>
            <a:pPr marL="180975" indent="-180975">
              <a:buClr>
                <a:srgbClr val="FF7F4D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D4C"/>
                </a:solidFill>
              </a:rPr>
              <a:t>OS </a:t>
            </a:r>
          </a:p>
          <a:p>
            <a:pPr>
              <a:spcBef>
                <a:spcPts val="600"/>
              </a:spcBef>
            </a:pPr>
            <a:r>
              <a:rPr lang="fr-FR" sz="1400" b="1" dirty="0" err="1">
                <a:solidFill>
                  <a:srgbClr val="002D4C"/>
                </a:solidFill>
              </a:rPr>
              <a:t>Secondary</a:t>
            </a:r>
            <a:r>
              <a:rPr lang="fr-FR" sz="1400" b="1" dirty="0">
                <a:solidFill>
                  <a:srgbClr val="002D4C"/>
                </a:solidFill>
              </a:rPr>
              <a:t> </a:t>
            </a:r>
            <a:r>
              <a:rPr lang="fr-FR" sz="1400" b="1" dirty="0" err="1">
                <a:solidFill>
                  <a:srgbClr val="002D4C"/>
                </a:solidFill>
              </a:rPr>
              <a:t>endpoints</a:t>
            </a:r>
            <a:endParaRPr lang="fr-FR" sz="1400" b="1" dirty="0">
              <a:solidFill>
                <a:srgbClr val="002D4C"/>
              </a:solidFill>
            </a:endParaRPr>
          </a:p>
          <a:p>
            <a:pPr marL="180975" indent="-180975">
              <a:buClr>
                <a:srgbClr val="FF7F4D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D4C"/>
                </a:solidFill>
              </a:rPr>
              <a:t>Time to CRPC</a:t>
            </a:r>
          </a:p>
          <a:p>
            <a:pPr marL="180975" indent="-180975">
              <a:buClr>
                <a:srgbClr val="FF7F4D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D4C"/>
                </a:solidFill>
              </a:rPr>
              <a:t>Time to pain progression</a:t>
            </a:r>
          </a:p>
          <a:p>
            <a:pPr marL="180975" indent="-180975">
              <a:buClr>
                <a:srgbClr val="FF7F4D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D4C"/>
                </a:solidFill>
              </a:rPr>
              <a:t>SSE-free </a:t>
            </a:r>
            <a:r>
              <a:rPr lang="fr-FR" sz="1400" dirty="0" err="1">
                <a:solidFill>
                  <a:srgbClr val="002D4C"/>
                </a:solidFill>
              </a:rPr>
              <a:t>survival</a:t>
            </a:r>
            <a:r>
              <a:rPr lang="fr-FR" sz="1400" dirty="0">
                <a:solidFill>
                  <a:srgbClr val="002D4C"/>
                </a:solidFill>
              </a:rPr>
              <a:t> </a:t>
            </a:r>
          </a:p>
          <a:p>
            <a:pPr marL="180975" indent="-180975">
              <a:buClr>
                <a:srgbClr val="FF7F4D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D4C"/>
                </a:solidFill>
              </a:rPr>
              <a:t>Time to first SSE</a:t>
            </a:r>
          </a:p>
          <a:p>
            <a:pPr marL="180975" indent="-180975">
              <a:buClr>
                <a:srgbClr val="FF7F4D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D4C"/>
                </a:solidFill>
              </a:rPr>
              <a:t>Time to initiation of </a:t>
            </a:r>
            <a:r>
              <a:rPr lang="fr-FR" sz="1400" dirty="0" err="1">
                <a:solidFill>
                  <a:srgbClr val="002D4C"/>
                </a:solidFill>
              </a:rPr>
              <a:t>subsequent</a:t>
            </a:r>
            <a:r>
              <a:rPr lang="fr-FR" sz="1400" dirty="0">
                <a:solidFill>
                  <a:srgbClr val="002D4C"/>
                </a:solidFill>
              </a:rPr>
              <a:t> </a:t>
            </a:r>
            <a:r>
              <a:rPr lang="fr-FR" sz="1400" dirty="0" err="1">
                <a:solidFill>
                  <a:srgbClr val="002D4C"/>
                </a:solidFill>
              </a:rPr>
              <a:t>systemic</a:t>
            </a:r>
            <a:r>
              <a:rPr lang="fr-FR" sz="1400" dirty="0">
                <a:solidFill>
                  <a:srgbClr val="002D4C"/>
                </a:solidFill>
              </a:rPr>
              <a:t> </a:t>
            </a:r>
            <a:r>
              <a:rPr lang="fr-FR" sz="1400" dirty="0" err="1">
                <a:solidFill>
                  <a:srgbClr val="002D4C"/>
                </a:solidFill>
              </a:rPr>
              <a:t>antineoplastic</a:t>
            </a:r>
            <a:r>
              <a:rPr lang="fr-FR" sz="1400" dirty="0">
                <a:solidFill>
                  <a:srgbClr val="002D4C"/>
                </a:solidFill>
              </a:rPr>
              <a:t> </a:t>
            </a:r>
            <a:r>
              <a:rPr lang="fr-FR" sz="1400" dirty="0" err="1">
                <a:solidFill>
                  <a:srgbClr val="002D4C"/>
                </a:solidFill>
              </a:rPr>
              <a:t>therapy</a:t>
            </a:r>
            <a:endParaRPr lang="fr-FR" sz="1400" dirty="0">
              <a:solidFill>
                <a:srgbClr val="002D4C"/>
              </a:solidFill>
            </a:endParaRPr>
          </a:p>
          <a:p>
            <a:pPr marL="180975" indent="-180975">
              <a:buClr>
                <a:srgbClr val="FF7F4D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D4C"/>
                </a:solidFill>
              </a:rPr>
              <a:t>Time to </a:t>
            </a:r>
            <a:r>
              <a:rPr lang="fr-FR" sz="1400" dirty="0" err="1">
                <a:solidFill>
                  <a:srgbClr val="002D4C"/>
                </a:solidFill>
              </a:rPr>
              <a:t>worsening</a:t>
            </a:r>
            <a:r>
              <a:rPr lang="fr-FR" sz="1400" dirty="0">
                <a:solidFill>
                  <a:srgbClr val="002D4C"/>
                </a:solidFill>
              </a:rPr>
              <a:t> of </a:t>
            </a:r>
            <a:r>
              <a:rPr lang="fr-FR" sz="1400" dirty="0" err="1">
                <a:solidFill>
                  <a:srgbClr val="002D4C"/>
                </a:solidFill>
              </a:rPr>
              <a:t>disease-related</a:t>
            </a:r>
            <a:r>
              <a:rPr lang="fr-FR" sz="1400" dirty="0">
                <a:solidFill>
                  <a:srgbClr val="002D4C"/>
                </a:solidFill>
              </a:rPr>
              <a:t> </a:t>
            </a:r>
            <a:r>
              <a:rPr lang="fr-FR" sz="1400" dirty="0" err="1">
                <a:solidFill>
                  <a:srgbClr val="002D4C"/>
                </a:solidFill>
              </a:rPr>
              <a:t>physical</a:t>
            </a:r>
            <a:r>
              <a:rPr lang="fr-FR" sz="1400" dirty="0">
                <a:solidFill>
                  <a:srgbClr val="002D4C"/>
                </a:solidFill>
              </a:rPr>
              <a:t> </a:t>
            </a:r>
            <a:r>
              <a:rPr lang="fr-FR" sz="1400" dirty="0" err="1">
                <a:solidFill>
                  <a:srgbClr val="002D4C"/>
                </a:solidFill>
              </a:rPr>
              <a:t>symptoms</a:t>
            </a:r>
            <a:endParaRPr lang="fr-FR" sz="1400" dirty="0">
              <a:solidFill>
                <a:srgbClr val="002D4C"/>
              </a:solidFill>
            </a:endParaRPr>
          </a:p>
          <a:p>
            <a:pPr marL="180975" indent="-180975">
              <a:buClr>
                <a:srgbClr val="FF7F4D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D4C"/>
                </a:solidFill>
              </a:rPr>
              <a:t>Time to initiation of </a:t>
            </a:r>
            <a:r>
              <a:rPr lang="fr-FR" sz="1400" dirty="0" err="1">
                <a:solidFill>
                  <a:srgbClr val="002D4C"/>
                </a:solidFill>
              </a:rPr>
              <a:t>opioid</a:t>
            </a:r>
            <a:r>
              <a:rPr lang="fr-FR" sz="1400" dirty="0">
                <a:solidFill>
                  <a:srgbClr val="002D4C"/>
                </a:solidFill>
              </a:rPr>
              <a:t> use for ≥ 7 </a:t>
            </a:r>
            <a:r>
              <a:rPr lang="fr-FR" sz="1400" dirty="0" err="1">
                <a:solidFill>
                  <a:srgbClr val="002D4C"/>
                </a:solidFill>
              </a:rPr>
              <a:t>consecutive</a:t>
            </a:r>
            <a:r>
              <a:rPr lang="fr-FR" sz="1400" dirty="0">
                <a:solidFill>
                  <a:srgbClr val="002D4C"/>
                </a:solidFill>
              </a:rPr>
              <a:t> </a:t>
            </a:r>
            <a:r>
              <a:rPr lang="fr-FR" sz="1400" dirty="0" err="1">
                <a:solidFill>
                  <a:srgbClr val="002D4C"/>
                </a:solidFill>
              </a:rPr>
              <a:t>days</a:t>
            </a:r>
            <a:endParaRPr lang="fr-FR" sz="1400" dirty="0">
              <a:solidFill>
                <a:srgbClr val="002D4C"/>
              </a:solidFill>
            </a:endParaRPr>
          </a:p>
          <a:p>
            <a:pPr marL="180975" indent="-180975">
              <a:buClr>
                <a:srgbClr val="FF7F4D"/>
              </a:buClr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rgbClr val="002D4C"/>
                </a:solidFill>
              </a:rPr>
              <a:t>Safety</a:t>
            </a:r>
            <a:endParaRPr lang="fr-FR" sz="1400" dirty="0">
              <a:solidFill>
                <a:srgbClr val="002D4C"/>
              </a:solidFill>
            </a:endParaRPr>
          </a:p>
        </p:txBody>
      </p:sp>
      <p:sp>
        <p:nvSpPr>
          <p:cNvPr id="41" name="Freeform 41">
            <a:extLst>
              <a:ext uri="{FF2B5EF4-FFF2-40B4-BE49-F238E27FC236}">
                <a16:creationId xmlns="" xmlns:a16="http://schemas.microsoft.com/office/drawing/2014/main" id="{F8331337-96F9-0848-92EB-942E7B073FF4}"/>
              </a:ext>
            </a:extLst>
          </p:cNvPr>
          <p:cNvSpPr/>
          <p:nvPr/>
        </p:nvSpPr>
        <p:spPr>
          <a:xfrm>
            <a:off x="4779975" y="1988358"/>
            <a:ext cx="2750017" cy="749585"/>
          </a:xfrm>
          <a:prstGeom prst="roundRect">
            <a:avLst>
              <a:gd name="adj" fmla="val 9151"/>
            </a:avLst>
          </a:prstGeom>
          <a:solidFill>
            <a:srgbClr val="005087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algn="ctr" defTabSz="514350">
              <a:lnSpc>
                <a:spcPts val="1500"/>
              </a:lnSpc>
              <a:defRPr/>
            </a:pPr>
            <a:r>
              <a:rPr lang="en-US" sz="1400" b="1" kern="0" dirty="0" err="1">
                <a:solidFill>
                  <a:prstClr val="white"/>
                </a:solidFill>
                <a:cs typeface="Arial" panose="020B0604020202020204" pitchFamily="34" charset="0"/>
              </a:rPr>
              <a:t>Darolutamide</a:t>
            </a:r>
            <a:r>
              <a:rPr lang="en-US" sz="1400" b="1" kern="0" dirty="0">
                <a:solidFill>
                  <a:prstClr val="white"/>
                </a:solidFill>
                <a:cs typeface="Arial" panose="020B0604020202020204" pitchFamily="34" charset="0"/>
              </a:rPr>
              <a:t> 600 mg </a:t>
            </a:r>
            <a:br>
              <a:rPr lang="en-US" sz="1400" b="1" kern="0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en-US" sz="1400" b="1" kern="0" dirty="0">
                <a:solidFill>
                  <a:prstClr val="white"/>
                </a:solidFill>
                <a:cs typeface="Arial" panose="020B0604020202020204" pitchFamily="34" charset="0"/>
              </a:rPr>
              <a:t>twice daily + ADT</a:t>
            </a:r>
          </a:p>
        </p:txBody>
      </p:sp>
      <p:sp>
        <p:nvSpPr>
          <p:cNvPr id="42" name="Freeform 41">
            <a:extLst>
              <a:ext uri="{FF2B5EF4-FFF2-40B4-BE49-F238E27FC236}">
                <a16:creationId xmlns="" xmlns:a16="http://schemas.microsoft.com/office/drawing/2014/main" id="{53AEF4B8-645A-FF44-AAD8-C6F1C4663FDE}"/>
              </a:ext>
            </a:extLst>
          </p:cNvPr>
          <p:cNvSpPr/>
          <p:nvPr/>
        </p:nvSpPr>
        <p:spPr>
          <a:xfrm>
            <a:off x="4786111" y="3093712"/>
            <a:ext cx="2750017" cy="662078"/>
          </a:xfrm>
          <a:prstGeom prst="roundRect">
            <a:avLst>
              <a:gd name="adj" fmla="val 9151"/>
            </a:avLst>
          </a:prstGeom>
          <a:solidFill>
            <a:srgbClr val="FF7F4D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algn="ctr" defTabSz="514350">
              <a:lnSpc>
                <a:spcPts val="1500"/>
              </a:lnSpc>
            </a:pPr>
            <a:r>
              <a:rPr lang="en-US" sz="1400" b="1" kern="0">
                <a:solidFill>
                  <a:prstClr val="white"/>
                </a:solidFill>
                <a:cs typeface="Arial" panose="020B0604020202020204" pitchFamily="34" charset="0"/>
              </a:rPr>
              <a:t>Placebo </a:t>
            </a:r>
            <a:r>
              <a:rPr lang="en-US" sz="1400" b="1" kern="0" smtClean="0">
                <a:solidFill>
                  <a:prstClr val="white"/>
                </a:solidFill>
                <a:cs typeface="Arial" panose="020B0604020202020204" pitchFamily="34" charset="0"/>
              </a:rPr>
              <a:t>twice daily </a:t>
            </a:r>
            <a:r>
              <a:rPr lang="en-US" sz="1400" b="1" kern="0" dirty="0">
                <a:solidFill>
                  <a:prstClr val="white"/>
                </a:solidFill>
                <a:cs typeface="Arial" panose="020B0604020202020204" pitchFamily="34" charset="0"/>
              </a:rPr>
              <a:t>+ ADT</a:t>
            </a:r>
          </a:p>
        </p:txBody>
      </p:sp>
      <p:sp>
        <p:nvSpPr>
          <p:cNvPr id="44" name="Freeform 41">
            <a:extLst>
              <a:ext uri="{FF2B5EF4-FFF2-40B4-BE49-F238E27FC236}">
                <a16:creationId xmlns="" xmlns:a16="http://schemas.microsoft.com/office/drawing/2014/main" id="{E6CA23B3-8AE8-8B47-A762-181C3BB19FAE}"/>
              </a:ext>
            </a:extLst>
          </p:cNvPr>
          <p:cNvSpPr/>
          <p:nvPr/>
        </p:nvSpPr>
        <p:spPr>
          <a:xfrm>
            <a:off x="4793132" y="1521952"/>
            <a:ext cx="1840871" cy="362077"/>
          </a:xfrm>
          <a:prstGeom prst="roundRect">
            <a:avLst>
              <a:gd name="adj" fmla="val 9151"/>
            </a:avLst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algn="ctr" defTabSz="514350">
              <a:lnSpc>
                <a:spcPts val="1500"/>
              </a:lnSpc>
              <a:defRPr/>
            </a:pPr>
            <a:r>
              <a:rPr lang="en-US" sz="1200" b="1" kern="0" dirty="0">
                <a:solidFill>
                  <a:prstClr val="white"/>
                </a:solidFill>
                <a:cs typeface="Arial" panose="020B0604020202020204" pitchFamily="34" charset="0"/>
              </a:rPr>
              <a:t>Docetaxel</a:t>
            </a:r>
            <a:r>
              <a:rPr lang="en-US" sz="1200" kern="0" dirty="0">
                <a:solidFill>
                  <a:prstClr val="white"/>
                </a:solidFill>
                <a:cs typeface="Arial" panose="020B0604020202020204" pitchFamily="34" charset="0"/>
              </a:rPr>
              <a:t> x 6</a:t>
            </a:r>
          </a:p>
        </p:txBody>
      </p:sp>
      <p:sp>
        <p:nvSpPr>
          <p:cNvPr id="49" name="Freeform 41">
            <a:extLst>
              <a:ext uri="{FF2B5EF4-FFF2-40B4-BE49-F238E27FC236}">
                <a16:creationId xmlns="" xmlns:a16="http://schemas.microsoft.com/office/drawing/2014/main" id="{55FA1FAC-131B-8D43-B5F4-B026CE714E39}"/>
              </a:ext>
            </a:extLst>
          </p:cNvPr>
          <p:cNvSpPr/>
          <p:nvPr/>
        </p:nvSpPr>
        <p:spPr>
          <a:xfrm>
            <a:off x="4804383" y="3871365"/>
            <a:ext cx="1840871" cy="362077"/>
          </a:xfrm>
          <a:prstGeom prst="roundRect">
            <a:avLst>
              <a:gd name="adj" fmla="val 9151"/>
            </a:avLst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algn="ctr" defTabSz="514350">
              <a:lnSpc>
                <a:spcPts val="1500"/>
              </a:lnSpc>
              <a:defRPr/>
            </a:pPr>
            <a:r>
              <a:rPr lang="en-US" sz="1200" b="1" kern="0" dirty="0">
                <a:solidFill>
                  <a:prstClr val="white"/>
                </a:solidFill>
                <a:cs typeface="Arial" panose="020B0604020202020204" pitchFamily="34" charset="0"/>
              </a:rPr>
              <a:t>Docetaxel</a:t>
            </a:r>
            <a:r>
              <a:rPr lang="en-US" sz="1200" kern="0" dirty="0">
                <a:solidFill>
                  <a:prstClr val="white"/>
                </a:solidFill>
                <a:cs typeface="Arial" panose="020B0604020202020204" pitchFamily="34" charset="0"/>
              </a:rPr>
              <a:t> x 6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="" xmlns:a16="http://schemas.microsoft.com/office/drawing/2014/main" id="{1DB146DB-F6A1-D048-8C47-A4A052861505}"/>
              </a:ext>
            </a:extLst>
          </p:cNvPr>
          <p:cNvSpPr txBox="1"/>
          <p:nvPr/>
        </p:nvSpPr>
        <p:spPr>
          <a:xfrm>
            <a:off x="3473098" y="3000948"/>
            <a:ext cx="91440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N=1305</a:t>
            </a:r>
            <a:r>
              <a:rPr lang="fr-FR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*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="" xmlns:a16="http://schemas.microsoft.com/office/drawing/2014/main" id="{1C791B53-F8CE-0B4D-9D06-8427BDE75303}"/>
              </a:ext>
            </a:extLst>
          </p:cNvPr>
          <p:cNvSpPr txBox="1"/>
          <p:nvPr/>
        </p:nvSpPr>
        <p:spPr>
          <a:xfrm>
            <a:off x="3535652" y="3698001"/>
            <a:ext cx="124579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05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FPFV: </a:t>
            </a:r>
            <a:r>
              <a:rPr lang="fr-FR" sz="1050" b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Nov</a:t>
            </a:r>
            <a:r>
              <a:rPr lang="fr-FR" sz="105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2016</a:t>
            </a:r>
            <a:br>
              <a:rPr lang="fr-FR" sz="1050" b="1" dirty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r>
              <a:rPr lang="fr-FR" sz="105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LPFV: </a:t>
            </a:r>
            <a:r>
              <a:rPr lang="fr-FR" sz="1050" b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June</a:t>
            </a:r>
            <a:r>
              <a:rPr lang="fr-FR" sz="105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2018</a:t>
            </a:r>
          </a:p>
        </p:txBody>
      </p:sp>
      <p:cxnSp>
        <p:nvCxnSpPr>
          <p:cNvPr id="52" name="Connecteur droit 51">
            <a:extLst>
              <a:ext uri="{FF2B5EF4-FFF2-40B4-BE49-F238E27FC236}">
                <a16:creationId xmlns="" xmlns:a16="http://schemas.microsoft.com/office/drawing/2014/main" id="{FA252052-3766-A942-887C-24F27667FE13}"/>
              </a:ext>
            </a:extLst>
          </p:cNvPr>
          <p:cNvCxnSpPr>
            <a:cxnSpLocks/>
          </p:cNvCxnSpPr>
          <p:nvPr/>
        </p:nvCxnSpPr>
        <p:spPr>
          <a:xfrm>
            <a:off x="8180852" y="1564912"/>
            <a:ext cx="0" cy="2939581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65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3" name="Freeform 55">
            <a:extLst>
              <a:ext uri="{FF2B5EF4-FFF2-40B4-BE49-F238E27FC236}">
                <a16:creationId xmlns="" xmlns:a16="http://schemas.microsoft.com/office/drawing/2014/main" id="{02CB136A-D44B-6440-B546-7D77D3678273}"/>
              </a:ext>
            </a:extLst>
          </p:cNvPr>
          <p:cNvSpPr/>
          <p:nvPr/>
        </p:nvSpPr>
        <p:spPr>
          <a:xfrm rot="5400000">
            <a:off x="8028246" y="2967423"/>
            <a:ext cx="423093" cy="117884"/>
          </a:xfrm>
          <a:prstGeom prst="triangle">
            <a:avLst/>
          </a:prstGeom>
          <a:solidFill>
            <a:srgbClr val="FFFFFF">
              <a:lumMod val="65000"/>
            </a:srgbClr>
          </a:solidFill>
          <a:ln>
            <a:noFill/>
          </a:ln>
          <a:effectLst/>
        </p:spPr>
        <p:txBody>
          <a:bodyPr spcFirstLastPara="0" vert="horz" wrap="square" lIns="0" tIns="60722" rIns="77862" bIns="60722" numCol="1" spcCol="1270" anchor="ctr" anchorCtr="0">
            <a:noAutofit/>
          </a:bodyPr>
          <a:lstStyle/>
          <a:p>
            <a:pPr algn="ctr" defTabSz="35004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8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="" xmlns:a16="http://schemas.microsoft.com/office/drawing/2014/main" id="{4C59CE8B-D82D-974B-ACF7-B0F6D29155CE}"/>
              </a:ext>
            </a:extLst>
          </p:cNvPr>
          <p:cNvSpPr txBox="1"/>
          <p:nvPr/>
        </p:nvSpPr>
        <p:spPr>
          <a:xfrm rot="16200000">
            <a:off x="6995509" y="2769904"/>
            <a:ext cx="185859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>
                <a:solidFill>
                  <a:srgbClr val="002060"/>
                </a:solidFill>
              </a:rPr>
              <a:t>Primary</a:t>
            </a:r>
            <a:r>
              <a:rPr lang="fr-FR" sz="1400" b="1" dirty="0">
                <a:solidFill>
                  <a:srgbClr val="002060"/>
                </a:solidFill>
              </a:rPr>
              <a:t> </a:t>
            </a:r>
            <a:r>
              <a:rPr lang="fr-FR" sz="1400" b="1" dirty="0" err="1">
                <a:solidFill>
                  <a:srgbClr val="002060"/>
                </a:solidFill>
              </a:rPr>
              <a:t>analysis</a:t>
            </a:r>
            <a:endParaRPr lang="fr-FR" sz="1400" b="1" dirty="0">
              <a:solidFill>
                <a:srgbClr val="002060"/>
              </a:solidFill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="" xmlns:a16="http://schemas.microsoft.com/office/drawing/2014/main" id="{46759B25-B73B-3C46-B417-666EF46585E3}"/>
              </a:ext>
            </a:extLst>
          </p:cNvPr>
          <p:cNvSpPr txBox="1"/>
          <p:nvPr/>
        </p:nvSpPr>
        <p:spPr>
          <a:xfrm>
            <a:off x="6872320" y="4091273"/>
            <a:ext cx="124579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05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Data </a:t>
            </a:r>
            <a:r>
              <a:rPr lang="fr-FR" sz="1050" b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cut</a:t>
            </a:r>
            <a:r>
              <a:rPr lang="fr-FR" sz="105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-off</a:t>
            </a:r>
            <a:br>
              <a:rPr lang="fr-FR" sz="1050" b="1" dirty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r>
              <a:rPr lang="fr-FR" sz="1050" b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Oct</a:t>
            </a:r>
            <a:r>
              <a:rPr lang="fr-FR" sz="105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25, 2021</a:t>
            </a:r>
          </a:p>
        </p:txBody>
      </p:sp>
      <p:sp>
        <p:nvSpPr>
          <p:cNvPr id="67" name="Rectangle à coins arrondis 10">
            <a:extLst>
              <a:ext uri="{FF2B5EF4-FFF2-40B4-BE49-F238E27FC236}">
                <a16:creationId xmlns="" xmlns:a16="http://schemas.microsoft.com/office/drawing/2014/main" id="{193E0BEB-E7DF-B646-82B5-66C06E7F8C14}"/>
              </a:ext>
            </a:extLst>
          </p:cNvPr>
          <p:cNvSpPr/>
          <p:nvPr/>
        </p:nvSpPr>
        <p:spPr>
          <a:xfrm>
            <a:off x="1208972" y="1325572"/>
            <a:ext cx="10696639" cy="3369165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8" name="Espace réservé du contenu 61">
            <a:extLst>
              <a:ext uri="{FF2B5EF4-FFF2-40B4-BE49-F238E27FC236}">
                <a16:creationId xmlns="" xmlns:a16="http://schemas.microsoft.com/office/drawing/2014/main" id="{7FEBDCB2-381D-2F48-AEAC-4495EFF57B37}"/>
              </a:ext>
            </a:extLst>
          </p:cNvPr>
          <p:cNvSpPr txBox="1">
            <a:spLocks/>
          </p:cNvSpPr>
          <p:nvPr/>
        </p:nvSpPr>
        <p:spPr>
          <a:xfrm>
            <a:off x="4545518" y="5592458"/>
            <a:ext cx="5159375" cy="7981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9" name="Espace réservé du contenu 61">
            <a:extLst>
              <a:ext uri="{FF2B5EF4-FFF2-40B4-BE49-F238E27FC236}">
                <a16:creationId xmlns="" xmlns:a16="http://schemas.microsoft.com/office/drawing/2014/main" id="{1B8B1544-65B3-D04E-9A6D-E349EF4DF5A2}"/>
              </a:ext>
            </a:extLst>
          </p:cNvPr>
          <p:cNvSpPr txBox="1">
            <a:spLocks/>
          </p:cNvSpPr>
          <p:nvPr/>
        </p:nvSpPr>
        <p:spPr>
          <a:xfrm>
            <a:off x="935830" y="5680345"/>
            <a:ext cx="11158843" cy="3787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1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700" dirty="0">
                <a:solidFill>
                  <a:prstClr val="black"/>
                </a:solidFill>
              </a:rPr>
              <a:t>*One </a:t>
            </a:r>
            <a:r>
              <a:rPr lang="fr-FR" sz="700" dirty="0" err="1">
                <a:solidFill>
                  <a:prstClr val="black"/>
                </a:solidFill>
              </a:rPr>
              <a:t>enrolled</a:t>
            </a:r>
            <a:r>
              <a:rPr lang="fr-FR" sz="700" dirty="0">
                <a:solidFill>
                  <a:prstClr val="black"/>
                </a:solidFill>
              </a:rPr>
              <a:t> patient </a:t>
            </a:r>
            <a:r>
              <a:rPr lang="fr-FR" sz="700" dirty="0" err="1">
                <a:solidFill>
                  <a:prstClr val="black"/>
                </a:solidFill>
              </a:rPr>
              <a:t>was</a:t>
            </a:r>
            <a:r>
              <a:rPr lang="fr-FR" sz="700" dirty="0">
                <a:solidFill>
                  <a:prstClr val="black"/>
                </a:solidFill>
              </a:rPr>
              <a:t> </a:t>
            </a:r>
            <a:r>
              <a:rPr lang="fr-FR" sz="700" dirty="0" err="1">
                <a:solidFill>
                  <a:prstClr val="black"/>
                </a:solidFill>
              </a:rPr>
              <a:t>excluded</a:t>
            </a:r>
            <a:r>
              <a:rPr lang="fr-FR" sz="700" dirty="0">
                <a:solidFill>
                  <a:prstClr val="black"/>
                </a:solidFill>
              </a:rPr>
              <a:t> </a:t>
            </a:r>
            <a:r>
              <a:rPr lang="fr-FR" sz="700" dirty="0" err="1">
                <a:solidFill>
                  <a:prstClr val="black"/>
                </a:solidFill>
              </a:rPr>
              <a:t>from</a:t>
            </a:r>
            <a:r>
              <a:rPr lang="fr-FR" sz="700" dirty="0">
                <a:solidFill>
                  <a:prstClr val="black"/>
                </a:solidFill>
              </a:rPr>
              <a:t> all </a:t>
            </a:r>
            <a:r>
              <a:rPr lang="fr-FR" sz="700" dirty="0" err="1">
                <a:solidFill>
                  <a:prstClr val="black"/>
                </a:solidFill>
              </a:rPr>
              <a:t>analysis</a:t>
            </a:r>
            <a:r>
              <a:rPr lang="fr-FR" sz="700" dirty="0">
                <a:solidFill>
                  <a:prstClr val="black"/>
                </a:solidFill>
              </a:rPr>
              <a:t> sets </a:t>
            </a:r>
            <a:r>
              <a:rPr lang="fr-FR" sz="700" dirty="0" err="1">
                <a:solidFill>
                  <a:prstClr val="black"/>
                </a:solidFill>
              </a:rPr>
              <a:t>because</a:t>
            </a:r>
            <a:r>
              <a:rPr lang="fr-FR" sz="700" dirty="0">
                <a:solidFill>
                  <a:prstClr val="black"/>
                </a:solidFill>
              </a:rPr>
              <a:t> of Good Practice violations. ALP, </a:t>
            </a:r>
            <a:r>
              <a:rPr lang="fr-FR" sz="700" dirty="0" err="1">
                <a:solidFill>
                  <a:prstClr val="black"/>
                </a:solidFill>
              </a:rPr>
              <a:t>alkaline</a:t>
            </a:r>
            <a:r>
              <a:rPr lang="fr-FR" sz="700" dirty="0">
                <a:solidFill>
                  <a:prstClr val="black"/>
                </a:solidFill>
              </a:rPr>
              <a:t> phosphatase; CRPC, castration-</a:t>
            </a:r>
            <a:r>
              <a:rPr lang="fr-FR" sz="700" dirty="0" err="1">
                <a:solidFill>
                  <a:prstClr val="black"/>
                </a:solidFill>
              </a:rPr>
              <a:t>resistant</a:t>
            </a:r>
            <a:r>
              <a:rPr lang="fr-FR" sz="700" dirty="0">
                <a:solidFill>
                  <a:prstClr val="black"/>
                </a:solidFill>
              </a:rPr>
              <a:t> prostate cancer; ECOG PS, </a:t>
            </a:r>
            <a:r>
              <a:rPr lang="fr-FR" sz="700" dirty="0" err="1">
                <a:solidFill>
                  <a:prstClr val="black"/>
                </a:solidFill>
              </a:rPr>
              <a:t>Eastern</a:t>
            </a:r>
            <a:r>
              <a:rPr lang="fr-FR" sz="700" dirty="0">
                <a:solidFill>
                  <a:prstClr val="black"/>
                </a:solidFill>
              </a:rPr>
              <a:t> </a:t>
            </a:r>
            <a:r>
              <a:rPr lang="fr-FR" sz="700" dirty="0" err="1">
                <a:solidFill>
                  <a:prstClr val="black"/>
                </a:solidFill>
              </a:rPr>
              <a:t>Cooperative</a:t>
            </a:r>
            <a:r>
              <a:rPr lang="fr-FR" sz="700" dirty="0">
                <a:solidFill>
                  <a:prstClr val="black"/>
                </a:solidFill>
              </a:rPr>
              <a:t> </a:t>
            </a:r>
            <a:r>
              <a:rPr lang="fr-FR" sz="700" dirty="0" err="1">
                <a:solidFill>
                  <a:prstClr val="black"/>
                </a:solidFill>
              </a:rPr>
              <a:t>Oncology</a:t>
            </a:r>
            <a:r>
              <a:rPr lang="fr-FR" sz="700" dirty="0">
                <a:solidFill>
                  <a:prstClr val="black"/>
                </a:solidFill>
              </a:rPr>
              <a:t> Group performance </a:t>
            </a:r>
            <a:r>
              <a:rPr lang="fr-FR" sz="700" dirty="0" err="1">
                <a:solidFill>
                  <a:prstClr val="black"/>
                </a:solidFill>
              </a:rPr>
              <a:t>status</a:t>
            </a:r>
            <a:r>
              <a:rPr lang="fr-FR" sz="700" dirty="0">
                <a:solidFill>
                  <a:prstClr val="black"/>
                </a:solidFill>
              </a:rPr>
              <a:t>; FPFV, first patient first </a:t>
            </a:r>
            <a:r>
              <a:rPr lang="fr-FR" sz="700" dirty="0" err="1">
                <a:solidFill>
                  <a:prstClr val="black"/>
                </a:solidFill>
              </a:rPr>
              <a:t>visit</a:t>
            </a:r>
            <a:r>
              <a:rPr lang="fr-FR" sz="700" dirty="0">
                <a:solidFill>
                  <a:prstClr val="black"/>
                </a:solidFill>
              </a:rPr>
              <a:t>; LPFV, last patient first </a:t>
            </a:r>
            <a:r>
              <a:rPr lang="fr-FR" sz="700" dirty="0" err="1">
                <a:solidFill>
                  <a:prstClr val="black"/>
                </a:solidFill>
              </a:rPr>
              <a:t>visit</a:t>
            </a:r>
            <a:r>
              <a:rPr lang="fr-FR" sz="700" dirty="0">
                <a:solidFill>
                  <a:prstClr val="black"/>
                </a:solidFill>
              </a:rPr>
              <a:t>; M1a, </a:t>
            </a:r>
            <a:r>
              <a:rPr lang="fr-FR" sz="700" dirty="0" err="1">
                <a:solidFill>
                  <a:prstClr val="black"/>
                </a:solidFill>
              </a:rPr>
              <a:t>nonregional</a:t>
            </a:r>
            <a:r>
              <a:rPr lang="fr-FR" sz="700" dirty="0">
                <a:solidFill>
                  <a:prstClr val="black"/>
                </a:solidFill>
              </a:rPr>
              <a:t> </a:t>
            </a:r>
            <a:r>
              <a:rPr lang="fr-FR" sz="700" dirty="0" err="1">
                <a:solidFill>
                  <a:prstClr val="black"/>
                </a:solidFill>
              </a:rPr>
              <a:t>lymph</a:t>
            </a:r>
            <a:r>
              <a:rPr lang="fr-FR" sz="700" dirty="0">
                <a:solidFill>
                  <a:prstClr val="black"/>
                </a:solidFill>
              </a:rPr>
              <a:t> </a:t>
            </a:r>
            <a:r>
              <a:rPr lang="fr-FR" sz="700" dirty="0" err="1">
                <a:solidFill>
                  <a:prstClr val="black"/>
                </a:solidFill>
              </a:rPr>
              <a:t>node</a:t>
            </a:r>
            <a:r>
              <a:rPr lang="fr-FR" sz="700" dirty="0">
                <a:solidFill>
                  <a:prstClr val="black"/>
                </a:solidFill>
              </a:rPr>
              <a:t> </a:t>
            </a:r>
            <a:r>
              <a:rPr lang="fr-FR" sz="700" dirty="0" err="1">
                <a:solidFill>
                  <a:prstClr val="black"/>
                </a:solidFill>
              </a:rPr>
              <a:t>metastases</a:t>
            </a:r>
            <a:r>
              <a:rPr lang="fr-FR" sz="700" dirty="0">
                <a:solidFill>
                  <a:prstClr val="black"/>
                </a:solidFill>
              </a:rPr>
              <a:t> </a:t>
            </a:r>
            <a:r>
              <a:rPr lang="fr-FR" sz="700" dirty="0" err="1">
                <a:solidFill>
                  <a:prstClr val="black"/>
                </a:solidFill>
              </a:rPr>
              <a:t>only</a:t>
            </a:r>
            <a:r>
              <a:rPr lang="fr-FR" sz="700" dirty="0">
                <a:solidFill>
                  <a:prstClr val="black"/>
                </a:solidFill>
              </a:rPr>
              <a:t>; M1b, </a:t>
            </a:r>
            <a:r>
              <a:rPr lang="fr-FR" sz="700" dirty="0" err="1">
                <a:solidFill>
                  <a:prstClr val="black"/>
                </a:solidFill>
              </a:rPr>
              <a:t>bone</a:t>
            </a:r>
            <a:r>
              <a:rPr lang="fr-FR" sz="700" dirty="0">
                <a:solidFill>
                  <a:prstClr val="black"/>
                </a:solidFill>
              </a:rPr>
              <a:t> </a:t>
            </a:r>
            <a:r>
              <a:rPr lang="fr-FR" sz="700" dirty="0" err="1">
                <a:solidFill>
                  <a:prstClr val="black"/>
                </a:solidFill>
              </a:rPr>
              <a:t>metastases</a:t>
            </a:r>
            <a:r>
              <a:rPr lang="fr-FR" sz="700" dirty="0">
                <a:solidFill>
                  <a:prstClr val="black"/>
                </a:solidFill>
              </a:rPr>
              <a:t> ±</a:t>
            </a:r>
            <a:r>
              <a:rPr lang="fr-FR" sz="700" dirty="0" err="1">
                <a:solidFill>
                  <a:prstClr val="black"/>
                </a:solidFill>
              </a:rPr>
              <a:t>lymph</a:t>
            </a:r>
            <a:r>
              <a:rPr lang="fr-FR" sz="700" dirty="0">
                <a:solidFill>
                  <a:prstClr val="black"/>
                </a:solidFill>
              </a:rPr>
              <a:t> </a:t>
            </a:r>
            <a:r>
              <a:rPr lang="fr-FR" sz="700" dirty="0" err="1">
                <a:solidFill>
                  <a:prstClr val="black"/>
                </a:solidFill>
              </a:rPr>
              <a:t>node</a:t>
            </a:r>
            <a:r>
              <a:rPr lang="fr-FR" sz="700" dirty="0">
                <a:solidFill>
                  <a:prstClr val="black"/>
                </a:solidFill>
              </a:rPr>
              <a:t> </a:t>
            </a:r>
            <a:r>
              <a:rPr lang="fr-FR" sz="700" dirty="0" err="1">
                <a:solidFill>
                  <a:prstClr val="black"/>
                </a:solidFill>
              </a:rPr>
              <a:t>metastases</a:t>
            </a:r>
            <a:r>
              <a:rPr lang="fr-FR" sz="700" dirty="0">
                <a:solidFill>
                  <a:prstClr val="black"/>
                </a:solidFill>
              </a:rPr>
              <a:t>; M1c, </a:t>
            </a:r>
            <a:r>
              <a:rPr lang="fr-FR" sz="700" dirty="0" err="1">
                <a:solidFill>
                  <a:prstClr val="black"/>
                </a:solidFill>
              </a:rPr>
              <a:t>visceral</a:t>
            </a:r>
            <a:r>
              <a:rPr lang="fr-FR" sz="700" dirty="0">
                <a:solidFill>
                  <a:prstClr val="black"/>
                </a:solidFill>
              </a:rPr>
              <a:t> </a:t>
            </a:r>
            <a:r>
              <a:rPr lang="fr-FR" sz="700" dirty="0" err="1">
                <a:solidFill>
                  <a:prstClr val="black"/>
                </a:solidFill>
              </a:rPr>
              <a:t>metastases</a:t>
            </a:r>
            <a:r>
              <a:rPr lang="fr-FR" sz="700" dirty="0">
                <a:solidFill>
                  <a:prstClr val="black"/>
                </a:solidFill>
              </a:rPr>
              <a:t> ± </a:t>
            </a:r>
            <a:r>
              <a:rPr lang="fr-FR" sz="700" dirty="0" err="1">
                <a:solidFill>
                  <a:prstClr val="black"/>
                </a:solidFill>
              </a:rPr>
              <a:t>lymph</a:t>
            </a:r>
            <a:r>
              <a:rPr lang="fr-FR" sz="700" dirty="0">
                <a:solidFill>
                  <a:prstClr val="black"/>
                </a:solidFill>
              </a:rPr>
              <a:t> </a:t>
            </a:r>
            <a:r>
              <a:rPr lang="fr-FR" sz="700" dirty="0" err="1">
                <a:solidFill>
                  <a:prstClr val="black"/>
                </a:solidFill>
              </a:rPr>
              <a:t>node</a:t>
            </a:r>
            <a:r>
              <a:rPr lang="fr-FR" sz="700" dirty="0">
                <a:solidFill>
                  <a:prstClr val="black"/>
                </a:solidFill>
              </a:rPr>
              <a:t> or </a:t>
            </a:r>
            <a:r>
              <a:rPr lang="fr-FR" sz="700" dirty="0" err="1">
                <a:solidFill>
                  <a:prstClr val="black"/>
                </a:solidFill>
              </a:rPr>
              <a:t>bone</a:t>
            </a:r>
            <a:r>
              <a:rPr lang="fr-FR" sz="700" dirty="0">
                <a:solidFill>
                  <a:prstClr val="black"/>
                </a:solidFill>
              </a:rPr>
              <a:t> </a:t>
            </a:r>
            <a:r>
              <a:rPr lang="fr-FR" sz="700" dirty="0" err="1">
                <a:solidFill>
                  <a:prstClr val="black"/>
                </a:solidFill>
              </a:rPr>
              <a:t>metastases</a:t>
            </a:r>
            <a:r>
              <a:rPr lang="fr-FR" sz="700" dirty="0">
                <a:solidFill>
                  <a:prstClr val="black"/>
                </a:solidFill>
              </a:rPr>
              <a:t>: Q3W, </a:t>
            </a:r>
            <a:r>
              <a:rPr lang="fr-FR" sz="700" dirty="0" err="1">
                <a:solidFill>
                  <a:prstClr val="black"/>
                </a:solidFill>
              </a:rPr>
              <a:t>every</a:t>
            </a:r>
            <a:r>
              <a:rPr lang="fr-FR" sz="700" dirty="0">
                <a:solidFill>
                  <a:prstClr val="black"/>
                </a:solidFill>
              </a:rPr>
              <a:t> 3 </a:t>
            </a:r>
            <a:r>
              <a:rPr lang="fr-FR" sz="700" dirty="0" err="1">
                <a:solidFill>
                  <a:prstClr val="black"/>
                </a:solidFill>
              </a:rPr>
              <a:t>weeks</a:t>
            </a:r>
            <a:r>
              <a:rPr lang="fr-FR" sz="700" dirty="0">
                <a:solidFill>
                  <a:prstClr val="black"/>
                </a:solidFill>
              </a:rPr>
              <a:t>: SSE, </a:t>
            </a:r>
            <a:r>
              <a:rPr lang="fr-FR" sz="700" dirty="0" err="1">
                <a:solidFill>
                  <a:prstClr val="black"/>
                </a:solidFill>
              </a:rPr>
              <a:t>symptomatic</a:t>
            </a:r>
            <a:r>
              <a:rPr lang="fr-FR" sz="700" dirty="0">
                <a:solidFill>
                  <a:prstClr val="black"/>
                </a:solidFill>
              </a:rPr>
              <a:t> </a:t>
            </a:r>
            <a:r>
              <a:rPr lang="fr-FR" sz="700" dirty="0" err="1">
                <a:solidFill>
                  <a:prstClr val="black"/>
                </a:solidFill>
              </a:rPr>
              <a:t>skeletal</a:t>
            </a:r>
            <a:r>
              <a:rPr lang="fr-FR" sz="700" dirty="0">
                <a:solidFill>
                  <a:prstClr val="black"/>
                </a:solidFill>
              </a:rPr>
              <a:t> </a:t>
            </a:r>
            <a:r>
              <a:rPr lang="fr-FR" sz="700" dirty="0" err="1">
                <a:solidFill>
                  <a:prstClr val="black"/>
                </a:solidFill>
              </a:rPr>
              <a:t>event</a:t>
            </a:r>
            <a:r>
              <a:rPr lang="fr-FR" sz="700" dirty="0">
                <a:solidFill>
                  <a:prstClr val="black"/>
                </a:solidFill>
              </a:rPr>
              <a:t>; ULN, </a:t>
            </a:r>
            <a:r>
              <a:rPr lang="fr-FR" sz="700" dirty="0" err="1">
                <a:solidFill>
                  <a:prstClr val="black"/>
                </a:solidFill>
              </a:rPr>
              <a:t>upper</a:t>
            </a:r>
            <a:r>
              <a:rPr lang="fr-FR" sz="700" dirty="0">
                <a:solidFill>
                  <a:prstClr val="black"/>
                </a:solidFill>
              </a:rPr>
              <a:t> </a:t>
            </a:r>
            <a:r>
              <a:rPr lang="fr-FR" sz="700" dirty="0" err="1">
                <a:solidFill>
                  <a:prstClr val="black"/>
                </a:solidFill>
              </a:rPr>
              <a:t>limit</a:t>
            </a:r>
            <a:r>
              <a:rPr lang="fr-FR" sz="700" dirty="0">
                <a:solidFill>
                  <a:prstClr val="black"/>
                </a:solidFill>
              </a:rPr>
              <a:t> of normal. 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="" xmlns:a16="http://schemas.microsoft.com/office/drawing/2014/main" id="{529BE2D9-B9A1-A040-5E6C-66E64F2C7A01}"/>
              </a:ext>
            </a:extLst>
          </p:cNvPr>
          <p:cNvSpPr txBox="1">
            <a:spLocks/>
          </p:cNvSpPr>
          <p:nvPr/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1" i="0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>
                <a:solidFill>
                  <a:prstClr val="white"/>
                </a:solidFill>
              </a:rPr>
              <a:t>Novembre 2023</a:t>
            </a:r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4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du texte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Novembre 2023</a:t>
            </a:r>
            <a:endParaRPr lang="fr-FR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 err="1"/>
              <a:t>Patrikidou</a:t>
            </a:r>
            <a:r>
              <a:rPr lang="fr-FR" dirty="0"/>
              <a:t> A. Prostate Cancer </a:t>
            </a:r>
            <a:r>
              <a:rPr lang="fr-FR" dirty="0" err="1"/>
              <a:t>Prostatic</a:t>
            </a:r>
            <a:r>
              <a:rPr lang="fr-FR" dirty="0"/>
              <a:t> Dis. 2014;17:348-352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Who Dies of Prostate Cancer?</a:t>
            </a:r>
            <a:endParaRPr lang="fr-FR" dirty="0"/>
          </a:p>
        </p:txBody>
      </p:sp>
      <p:sp>
        <p:nvSpPr>
          <p:cNvPr id="393219" name="ZoneTexte 4"/>
          <p:cNvSpPr txBox="1">
            <a:spLocks noChangeArrowheads="1"/>
          </p:cNvSpPr>
          <p:nvPr/>
        </p:nvSpPr>
        <p:spPr bwMode="auto">
          <a:xfrm>
            <a:off x="5614892" y="2821881"/>
            <a:ext cx="1525985" cy="1021556"/>
          </a:xfrm>
          <a:prstGeom prst="roundRect">
            <a:avLst/>
          </a:prstGeom>
          <a:noFill/>
          <a:ln w="57150">
            <a:solidFill>
              <a:srgbClr val="FF7F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8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8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Metastases</a:t>
            </a:r>
            <a:endParaRPr kumimoji="0" lang="fr-FR" altLang="fr-FR" sz="1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8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3220" name="ZoneTexte 5"/>
          <p:cNvSpPr txBox="1">
            <a:spLocks noChangeArrowheads="1"/>
          </p:cNvSpPr>
          <p:nvPr/>
        </p:nvSpPr>
        <p:spPr bwMode="auto">
          <a:xfrm>
            <a:off x="2154444" y="1310582"/>
            <a:ext cx="2311049" cy="1328023"/>
          </a:xfrm>
          <a:prstGeom prst="roundRect">
            <a:avLst/>
          </a:prstGeom>
          <a:noFill/>
          <a:ln w="38100">
            <a:solidFill>
              <a:srgbClr val="00508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8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Upfront</a:t>
            </a:r>
            <a:endParaRPr kumimoji="0" lang="fr-FR" altLang="fr-FR" sz="1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8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localized</a:t>
            </a:r>
            <a:r>
              <a:rPr kumimoji="0" lang="fr-FR" altLang="fr-FR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cancer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Connecteur droit avec flèche 9"/>
          <p:cNvCxnSpPr>
            <a:cxnSpLocks/>
          </p:cNvCxnSpPr>
          <p:nvPr/>
        </p:nvCxnSpPr>
        <p:spPr>
          <a:xfrm>
            <a:off x="4465492" y="2540894"/>
            <a:ext cx="949676" cy="664106"/>
          </a:xfrm>
          <a:prstGeom prst="straightConnector1">
            <a:avLst/>
          </a:prstGeom>
          <a:ln w="38100">
            <a:solidFill>
              <a:srgbClr val="005086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cxnSpLocks/>
          </p:cNvCxnSpPr>
          <p:nvPr/>
        </p:nvCxnSpPr>
        <p:spPr>
          <a:xfrm flipV="1">
            <a:off x="4673807" y="3542606"/>
            <a:ext cx="741361" cy="505726"/>
          </a:xfrm>
          <a:prstGeom prst="straightConnector1">
            <a:avLst/>
          </a:prstGeom>
          <a:ln w="38100">
            <a:solidFill>
              <a:srgbClr val="FF7F4D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224" name="ZoneTexte 11"/>
          <p:cNvSpPr txBox="1">
            <a:spLocks noChangeArrowheads="1"/>
          </p:cNvSpPr>
          <p:nvPr/>
        </p:nvSpPr>
        <p:spPr bwMode="auto">
          <a:xfrm>
            <a:off x="10014874" y="2855317"/>
            <a:ext cx="941125" cy="1012627"/>
          </a:xfrm>
          <a:prstGeom prst="round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800" b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8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Death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800" b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" name="Connecteur droit avec flèche 2"/>
          <p:cNvCxnSpPr>
            <a:cxnSpLocks/>
          </p:cNvCxnSpPr>
          <p:nvPr/>
        </p:nvCxnSpPr>
        <p:spPr>
          <a:xfrm>
            <a:off x="7422383" y="3398001"/>
            <a:ext cx="2428145" cy="0"/>
          </a:xfrm>
          <a:prstGeom prst="straightConnector1">
            <a:avLst/>
          </a:prstGeom>
          <a:ln w="38100">
            <a:solidFill>
              <a:srgbClr val="005086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e 28">
            <a:extLst>
              <a:ext uri="{FF2B5EF4-FFF2-40B4-BE49-F238E27FC236}">
                <a16:creationId xmlns="" xmlns:a16="http://schemas.microsoft.com/office/drawing/2014/main" id="{0FF69C7F-4EC6-0298-B0EE-3FA660DC8F25}"/>
              </a:ext>
            </a:extLst>
          </p:cNvPr>
          <p:cNvGrpSpPr/>
          <p:nvPr/>
        </p:nvGrpSpPr>
        <p:grpSpPr>
          <a:xfrm>
            <a:off x="4485385" y="3687057"/>
            <a:ext cx="5422346" cy="1846205"/>
            <a:chOff x="4220067" y="3580594"/>
            <a:chExt cx="5422346" cy="1846205"/>
          </a:xfrm>
        </p:grpSpPr>
        <p:sp>
          <p:nvSpPr>
            <p:cNvPr id="28" name="Forme libre : forme 27">
              <a:extLst>
                <a:ext uri="{FF2B5EF4-FFF2-40B4-BE49-F238E27FC236}">
                  <a16:creationId xmlns="" xmlns:a16="http://schemas.microsoft.com/office/drawing/2014/main" id="{5CB23166-C575-038E-8688-D7FC0333F457}"/>
                </a:ext>
              </a:extLst>
            </p:cNvPr>
            <p:cNvSpPr/>
            <p:nvPr/>
          </p:nvSpPr>
          <p:spPr>
            <a:xfrm flipV="1">
              <a:off x="4220067" y="3580594"/>
              <a:ext cx="5422346" cy="1156029"/>
            </a:xfrm>
            <a:custGeom>
              <a:avLst/>
              <a:gdLst>
                <a:gd name="connsiteX0" fmla="*/ 0 w 5211606"/>
                <a:gd name="connsiteY0" fmla="*/ 0 h 1156029"/>
                <a:gd name="connsiteX1" fmla="*/ 4709397 w 5211606"/>
                <a:gd name="connsiteY1" fmla="*/ 0 h 1156029"/>
                <a:gd name="connsiteX2" fmla="*/ 4709397 w 5211606"/>
                <a:gd name="connsiteY2" fmla="*/ 1156029 h 1156029"/>
                <a:gd name="connsiteX3" fmla="*/ 5211606 w 5211606"/>
                <a:gd name="connsiteY3" fmla="*/ 1156029 h 1156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11606" h="1156029">
                  <a:moveTo>
                    <a:pt x="0" y="0"/>
                  </a:moveTo>
                  <a:lnTo>
                    <a:pt x="4709397" y="0"/>
                  </a:lnTo>
                  <a:lnTo>
                    <a:pt x="4709397" y="1156029"/>
                  </a:lnTo>
                  <a:lnTo>
                    <a:pt x="5211606" y="1156029"/>
                  </a:lnTo>
                </a:path>
              </a:pathLst>
            </a:custGeom>
            <a:ln w="57150">
              <a:solidFill>
                <a:srgbClr val="FF7F4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3232" name="ZoneTexte 29"/>
            <p:cNvSpPr txBox="1">
              <a:spLocks noChangeArrowheads="1"/>
            </p:cNvSpPr>
            <p:nvPr/>
          </p:nvSpPr>
          <p:spPr bwMode="auto">
            <a:xfrm>
              <a:off x="6875559" y="4965134"/>
              <a:ext cx="226857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fr-FR" altLang="fr-FR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7F4D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56% of </a:t>
              </a:r>
              <a:r>
                <a:rPr kumimoji="0" lang="fr-FR" altLang="fr-FR" sz="2400" b="1" u="none" strike="noStrike" kern="1200" cap="none" spc="0" normalizeH="0" baseline="0" noProof="0" dirty="0" err="1">
                  <a:ln>
                    <a:noFill/>
                  </a:ln>
                  <a:solidFill>
                    <a:srgbClr val="FF7F4D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deaths</a:t>
              </a:r>
              <a:endParaRPr kumimoji="0" lang="fr-FR" altLang="fr-FR" sz="2400" b="1" u="none" strike="noStrike" kern="1200" cap="none" spc="0" normalizeH="0" baseline="0" noProof="0" dirty="0">
                <a:ln>
                  <a:noFill/>
                </a:ln>
                <a:solidFill>
                  <a:srgbClr val="FF7F4D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="" xmlns:a16="http://schemas.microsoft.com/office/drawing/2014/main" id="{C1728436-7B1E-2D41-A23A-1B5B101F6BFF}"/>
              </a:ext>
            </a:extLst>
          </p:cNvPr>
          <p:cNvGrpSpPr/>
          <p:nvPr/>
        </p:nvGrpSpPr>
        <p:grpSpPr>
          <a:xfrm>
            <a:off x="4465492" y="1174056"/>
            <a:ext cx="5422346" cy="1926712"/>
            <a:chOff x="4200174" y="1067593"/>
            <a:chExt cx="5422346" cy="1926712"/>
          </a:xfrm>
        </p:grpSpPr>
        <p:sp>
          <p:nvSpPr>
            <p:cNvPr id="393230" name="ZoneTexte 30"/>
            <p:cNvSpPr txBox="1">
              <a:spLocks noChangeArrowheads="1"/>
            </p:cNvSpPr>
            <p:nvPr/>
          </p:nvSpPr>
          <p:spPr bwMode="auto">
            <a:xfrm>
              <a:off x="6697208" y="1067593"/>
              <a:ext cx="226857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fr-FR" altLang="fr-FR" sz="2400" b="1" u="none" strike="noStrike" kern="1200" cap="none" spc="0" normalizeH="0" baseline="0" noProof="0" dirty="0">
                  <a:ln>
                    <a:noFill/>
                  </a:ln>
                  <a:solidFill>
                    <a:srgbClr val="00508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44% of </a:t>
              </a:r>
              <a:r>
                <a:rPr kumimoji="0" lang="fr-FR" altLang="fr-FR" sz="2400" b="1" u="none" strike="noStrike" kern="1200" cap="none" spc="0" normalizeH="0" baseline="0" noProof="0" dirty="0" err="1">
                  <a:ln>
                    <a:noFill/>
                  </a:ln>
                  <a:solidFill>
                    <a:srgbClr val="00508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deaths</a:t>
              </a:r>
              <a:endParaRPr kumimoji="0" lang="fr-FR" altLang="fr-FR" sz="2400" b="1" u="none" strike="noStrike" kern="1200" cap="none" spc="0" normalizeH="0" baseline="0" noProof="0" dirty="0">
                <a:ln>
                  <a:noFill/>
                </a:ln>
                <a:solidFill>
                  <a:srgbClr val="00508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="" xmlns:a16="http://schemas.microsoft.com/office/drawing/2014/main" id="{845E2601-E856-A7AC-2793-D3FB786A7718}"/>
                </a:ext>
              </a:extLst>
            </p:cNvPr>
            <p:cNvSpPr/>
            <p:nvPr/>
          </p:nvSpPr>
          <p:spPr>
            <a:xfrm>
              <a:off x="4200174" y="1838276"/>
              <a:ext cx="5422346" cy="1156029"/>
            </a:xfrm>
            <a:custGeom>
              <a:avLst/>
              <a:gdLst>
                <a:gd name="connsiteX0" fmla="*/ 0 w 5211606"/>
                <a:gd name="connsiteY0" fmla="*/ 0 h 1156029"/>
                <a:gd name="connsiteX1" fmla="*/ 4709397 w 5211606"/>
                <a:gd name="connsiteY1" fmla="*/ 0 h 1156029"/>
                <a:gd name="connsiteX2" fmla="*/ 4709397 w 5211606"/>
                <a:gd name="connsiteY2" fmla="*/ 1156029 h 1156029"/>
                <a:gd name="connsiteX3" fmla="*/ 5211606 w 5211606"/>
                <a:gd name="connsiteY3" fmla="*/ 1156029 h 1156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11606" h="1156029">
                  <a:moveTo>
                    <a:pt x="0" y="0"/>
                  </a:moveTo>
                  <a:lnTo>
                    <a:pt x="4709397" y="0"/>
                  </a:lnTo>
                  <a:lnTo>
                    <a:pt x="4709397" y="1156029"/>
                  </a:lnTo>
                  <a:lnTo>
                    <a:pt x="5211606" y="1156029"/>
                  </a:lnTo>
                </a:path>
              </a:pathLst>
            </a:custGeom>
            <a:ln w="57150">
              <a:solidFill>
                <a:srgbClr val="00508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93222" name="ZoneTexte 10"/>
          <p:cNvSpPr txBox="1">
            <a:spLocks noChangeArrowheads="1"/>
          </p:cNvSpPr>
          <p:nvPr/>
        </p:nvSpPr>
        <p:spPr bwMode="auto">
          <a:xfrm>
            <a:off x="2833894" y="3974407"/>
            <a:ext cx="1839913" cy="13280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7F4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8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8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novo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8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metastases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8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29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>
            <a:extLst>
              <a:ext uri="{FF2B5EF4-FFF2-40B4-BE49-F238E27FC236}">
                <a16:creationId xmlns="" xmlns:a16="http://schemas.microsoft.com/office/drawing/2014/main" id="{012AE411-AF3C-E940-BC96-A2D2DA61288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349388" y="1182936"/>
            <a:ext cx="9678003" cy="394251"/>
          </a:xfrm>
        </p:spPr>
        <p:txBody>
          <a:bodyPr/>
          <a:lstStyle/>
          <a:p>
            <a:r>
              <a:rPr lang="fr-FR" dirty="0" err="1"/>
              <a:t>Darolutamide</a:t>
            </a:r>
            <a:r>
              <a:rPr lang="fr-FR" dirty="0"/>
              <a:t> </a:t>
            </a:r>
            <a:r>
              <a:rPr lang="fr-FR" dirty="0" err="1"/>
              <a:t>significantly</a:t>
            </a:r>
            <a:r>
              <a:rPr lang="fr-FR" dirty="0"/>
              <a:t> </a:t>
            </a:r>
            <a:r>
              <a:rPr lang="fr-FR" dirty="0" err="1"/>
              <a:t>reduced</a:t>
            </a:r>
            <a:r>
              <a:rPr lang="fr-FR" dirty="0"/>
              <a:t> the </a:t>
            </a:r>
            <a:r>
              <a:rPr lang="fr-FR" dirty="0" err="1"/>
              <a:t>risk</a:t>
            </a:r>
            <a:r>
              <a:rPr lang="fr-FR" dirty="0"/>
              <a:t> of </a:t>
            </a:r>
            <a:r>
              <a:rPr lang="fr-FR" dirty="0" err="1"/>
              <a:t>death</a:t>
            </a:r>
            <a:r>
              <a:rPr lang="fr-FR" dirty="0"/>
              <a:t> by 32.5%</a:t>
            </a:r>
          </a:p>
        </p:txBody>
      </p:sp>
      <p:sp>
        <p:nvSpPr>
          <p:cNvPr id="12" name="Espace réservé du contenu 11">
            <a:extLst>
              <a:ext uri="{FF2B5EF4-FFF2-40B4-BE49-F238E27FC236}">
                <a16:creationId xmlns="" xmlns:a16="http://schemas.microsoft.com/office/drawing/2014/main" id="{60532032-8BEB-E040-AB3F-3010D91DBF9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Hussain et al. JCO 2023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="" xmlns:a16="http://schemas.microsoft.com/office/drawing/2014/main" id="{E27F06E9-8F15-A043-9563-6DB0A410B2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ARASENS : Survie globale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="" xmlns:a16="http://schemas.microsoft.com/office/drawing/2014/main" id="{CAE3E3A0-BFD6-7D4F-98F3-9621BA464B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ARASENS </a:t>
            </a:r>
            <a:r>
              <a:rPr lang="fr-FR" dirty="0" err="1"/>
              <a:t>Primary</a:t>
            </a:r>
            <a:r>
              <a:rPr lang="fr-FR" dirty="0"/>
              <a:t> </a:t>
            </a:r>
            <a:r>
              <a:rPr lang="fr-FR" dirty="0" err="1"/>
              <a:t>Endpoint</a:t>
            </a:r>
            <a:r>
              <a:rPr lang="fr-FR" dirty="0"/>
              <a:t>*: </a:t>
            </a:r>
            <a:r>
              <a:rPr lang="fr-FR" dirty="0" err="1"/>
              <a:t>Overall</a:t>
            </a:r>
            <a:r>
              <a:rPr lang="fr-FR" dirty="0"/>
              <a:t> </a:t>
            </a:r>
            <a:r>
              <a:rPr lang="fr-FR" dirty="0" err="1"/>
              <a:t>Survival</a:t>
            </a:r>
            <a:endParaRPr lang="fr-FR" dirty="0"/>
          </a:p>
        </p:txBody>
      </p:sp>
      <p:graphicFrame>
        <p:nvGraphicFramePr>
          <p:cNvPr id="16" name="Chart 16">
            <a:extLst>
              <a:ext uri="{FF2B5EF4-FFF2-40B4-BE49-F238E27FC236}">
                <a16:creationId xmlns="" xmlns:a16="http://schemas.microsoft.com/office/drawing/2014/main" id="{F3AB18A3-E0D3-074A-AC40-CB8FE7B0DDB0}"/>
              </a:ext>
            </a:extLst>
          </p:cNvPr>
          <p:cNvGraphicFramePr/>
          <p:nvPr/>
        </p:nvGraphicFramePr>
        <p:xfrm>
          <a:off x="2645975" y="1612556"/>
          <a:ext cx="7214718" cy="352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Table 3">
            <a:extLst>
              <a:ext uri="{FF2B5EF4-FFF2-40B4-BE49-F238E27FC236}">
                <a16:creationId xmlns="" xmlns:a16="http://schemas.microsoft.com/office/drawing/2014/main" id="{AB4C9039-7480-9045-9C08-C3E4D3EDA2DC}"/>
              </a:ext>
            </a:extLst>
          </p:cNvPr>
          <p:cNvGraphicFramePr>
            <a:graphicFrameLocks noGrp="1"/>
          </p:cNvGraphicFramePr>
          <p:nvPr/>
        </p:nvGraphicFramePr>
        <p:xfrm>
          <a:off x="2737021" y="5009616"/>
          <a:ext cx="7037173" cy="613499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627112">
                  <a:extLst>
                    <a:ext uri="{9D8B030D-6E8A-4147-A177-3AD203B41FA5}">
                      <a16:colId xmlns="" xmlns:a16="http://schemas.microsoft.com/office/drawing/2014/main" val="1289765418"/>
                    </a:ext>
                  </a:extLst>
                </a:gridCol>
                <a:gridCol w="305241">
                  <a:extLst>
                    <a:ext uri="{9D8B030D-6E8A-4147-A177-3AD203B41FA5}">
                      <a16:colId xmlns="" xmlns:a16="http://schemas.microsoft.com/office/drawing/2014/main" val="3242974005"/>
                    </a:ext>
                  </a:extLst>
                </a:gridCol>
                <a:gridCol w="305241">
                  <a:extLst>
                    <a:ext uri="{9D8B030D-6E8A-4147-A177-3AD203B41FA5}">
                      <a16:colId xmlns="" xmlns:a16="http://schemas.microsoft.com/office/drawing/2014/main" val="2776657473"/>
                    </a:ext>
                  </a:extLst>
                </a:gridCol>
                <a:gridCol w="305241">
                  <a:extLst>
                    <a:ext uri="{9D8B030D-6E8A-4147-A177-3AD203B41FA5}">
                      <a16:colId xmlns="" xmlns:a16="http://schemas.microsoft.com/office/drawing/2014/main" val="3515376167"/>
                    </a:ext>
                  </a:extLst>
                </a:gridCol>
                <a:gridCol w="305241">
                  <a:extLst>
                    <a:ext uri="{9D8B030D-6E8A-4147-A177-3AD203B41FA5}">
                      <a16:colId xmlns="" xmlns:a16="http://schemas.microsoft.com/office/drawing/2014/main" val="1385854877"/>
                    </a:ext>
                  </a:extLst>
                </a:gridCol>
                <a:gridCol w="305241">
                  <a:extLst>
                    <a:ext uri="{9D8B030D-6E8A-4147-A177-3AD203B41FA5}">
                      <a16:colId xmlns="" xmlns:a16="http://schemas.microsoft.com/office/drawing/2014/main" val="79554832"/>
                    </a:ext>
                  </a:extLst>
                </a:gridCol>
                <a:gridCol w="305241">
                  <a:extLst>
                    <a:ext uri="{9D8B030D-6E8A-4147-A177-3AD203B41FA5}">
                      <a16:colId xmlns="" xmlns:a16="http://schemas.microsoft.com/office/drawing/2014/main" val="3582586495"/>
                    </a:ext>
                  </a:extLst>
                </a:gridCol>
                <a:gridCol w="305241">
                  <a:extLst>
                    <a:ext uri="{9D8B030D-6E8A-4147-A177-3AD203B41FA5}">
                      <a16:colId xmlns="" xmlns:a16="http://schemas.microsoft.com/office/drawing/2014/main" val="512610548"/>
                    </a:ext>
                  </a:extLst>
                </a:gridCol>
                <a:gridCol w="305241">
                  <a:extLst>
                    <a:ext uri="{9D8B030D-6E8A-4147-A177-3AD203B41FA5}">
                      <a16:colId xmlns="" xmlns:a16="http://schemas.microsoft.com/office/drawing/2014/main" val="3191406039"/>
                    </a:ext>
                  </a:extLst>
                </a:gridCol>
                <a:gridCol w="305241">
                  <a:extLst>
                    <a:ext uri="{9D8B030D-6E8A-4147-A177-3AD203B41FA5}">
                      <a16:colId xmlns="" xmlns:a16="http://schemas.microsoft.com/office/drawing/2014/main" val="2956223644"/>
                    </a:ext>
                  </a:extLst>
                </a:gridCol>
                <a:gridCol w="305241">
                  <a:extLst>
                    <a:ext uri="{9D8B030D-6E8A-4147-A177-3AD203B41FA5}">
                      <a16:colId xmlns="" xmlns:a16="http://schemas.microsoft.com/office/drawing/2014/main" val="2162618972"/>
                    </a:ext>
                  </a:extLst>
                </a:gridCol>
                <a:gridCol w="305241">
                  <a:extLst>
                    <a:ext uri="{9D8B030D-6E8A-4147-A177-3AD203B41FA5}">
                      <a16:colId xmlns="" xmlns:a16="http://schemas.microsoft.com/office/drawing/2014/main" val="2213746904"/>
                    </a:ext>
                  </a:extLst>
                </a:gridCol>
                <a:gridCol w="305241">
                  <a:extLst>
                    <a:ext uri="{9D8B030D-6E8A-4147-A177-3AD203B41FA5}">
                      <a16:colId xmlns="" xmlns:a16="http://schemas.microsoft.com/office/drawing/2014/main" val="668203016"/>
                    </a:ext>
                  </a:extLst>
                </a:gridCol>
                <a:gridCol w="305241">
                  <a:extLst>
                    <a:ext uri="{9D8B030D-6E8A-4147-A177-3AD203B41FA5}">
                      <a16:colId xmlns="" xmlns:a16="http://schemas.microsoft.com/office/drawing/2014/main" val="1113487388"/>
                    </a:ext>
                  </a:extLst>
                </a:gridCol>
                <a:gridCol w="305241">
                  <a:extLst>
                    <a:ext uri="{9D8B030D-6E8A-4147-A177-3AD203B41FA5}">
                      <a16:colId xmlns="" xmlns:a16="http://schemas.microsoft.com/office/drawing/2014/main" val="3774045066"/>
                    </a:ext>
                  </a:extLst>
                </a:gridCol>
                <a:gridCol w="305241">
                  <a:extLst>
                    <a:ext uri="{9D8B030D-6E8A-4147-A177-3AD203B41FA5}">
                      <a16:colId xmlns="" xmlns:a16="http://schemas.microsoft.com/office/drawing/2014/main" val="2924039317"/>
                    </a:ext>
                  </a:extLst>
                </a:gridCol>
                <a:gridCol w="305241">
                  <a:extLst>
                    <a:ext uri="{9D8B030D-6E8A-4147-A177-3AD203B41FA5}">
                      <a16:colId xmlns="" xmlns:a16="http://schemas.microsoft.com/office/drawing/2014/main" val="2661398918"/>
                    </a:ext>
                  </a:extLst>
                </a:gridCol>
                <a:gridCol w="305241">
                  <a:extLst>
                    <a:ext uri="{9D8B030D-6E8A-4147-A177-3AD203B41FA5}">
                      <a16:colId xmlns="" xmlns:a16="http://schemas.microsoft.com/office/drawing/2014/main" val="597985989"/>
                    </a:ext>
                  </a:extLst>
                </a:gridCol>
                <a:gridCol w="305241">
                  <a:extLst>
                    <a:ext uri="{9D8B030D-6E8A-4147-A177-3AD203B41FA5}">
                      <a16:colId xmlns="" xmlns:a16="http://schemas.microsoft.com/office/drawing/2014/main" val="2853288239"/>
                    </a:ext>
                  </a:extLst>
                </a:gridCol>
                <a:gridCol w="305241">
                  <a:extLst>
                    <a:ext uri="{9D8B030D-6E8A-4147-A177-3AD203B41FA5}">
                      <a16:colId xmlns="" xmlns:a16="http://schemas.microsoft.com/office/drawing/2014/main" val="3718729249"/>
                    </a:ext>
                  </a:extLst>
                </a:gridCol>
                <a:gridCol w="305241">
                  <a:extLst>
                    <a:ext uri="{9D8B030D-6E8A-4147-A177-3AD203B41FA5}">
                      <a16:colId xmlns="" xmlns:a16="http://schemas.microsoft.com/office/drawing/2014/main" val="1644288225"/>
                    </a:ext>
                  </a:extLst>
                </a:gridCol>
                <a:gridCol w="305241">
                  <a:extLst>
                    <a:ext uri="{9D8B030D-6E8A-4147-A177-3AD203B41FA5}">
                      <a16:colId xmlns="" xmlns:a16="http://schemas.microsoft.com/office/drawing/2014/main" val="2342191353"/>
                    </a:ext>
                  </a:extLst>
                </a:gridCol>
              </a:tblGrid>
              <a:tr h="263606"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No at </a:t>
                      </a:r>
                      <a:r>
                        <a:rPr lang="fr-FR" sz="900" b="0" i="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</a:rPr>
                        <a:t>risk</a:t>
                      </a:r>
                      <a:endParaRPr lang="fr-FR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900" b="1" i="0" u="none" strike="noStrike" dirty="0">
                        <a:solidFill>
                          <a:srgbClr val="005086"/>
                        </a:solidFill>
                        <a:effectLst/>
                        <a:latin typeface="+mj-lt"/>
                      </a:endParaRP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900" b="1" i="0" u="none" strike="noStrike" dirty="0">
                        <a:solidFill>
                          <a:srgbClr val="005086"/>
                        </a:solidFill>
                        <a:effectLst/>
                        <a:latin typeface="+mj-lt"/>
                      </a:endParaRP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900" b="1" i="0" u="none" strike="noStrike" dirty="0">
                        <a:solidFill>
                          <a:srgbClr val="005086"/>
                        </a:solidFill>
                        <a:effectLst/>
                        <a:latin typeface="+mj-lt"/>
                      </a:endParaRP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900" b="1" i="0" u="none" strike="noStrike" dirty="0">
                        <a:solidFill>
                          <a:srgbClr val="005086"/>
                        </a:solidFill>
                        <a:effectLst/>
                        <a:latin typeface="+mj-lt"/>
                      </a:endParaRP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900" b="1" i="0" u="none" strike="noStrike" dirty="0">
                        <a:solidFill>
                          <a:srgbClr val="005086"/>
                        </a:solidFill>
                        <a:effectLst/>
                        <a:latin typeface="+mj-lt"/>
                      </a:endParaRP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900" b="1" i="0" u="none" strike="noStrike" dirty="0">
                        <a:solidFill>
                          <a:srgbClr val="005086"/>
                        </a:solidFill>
                        <a:effectLst/>
                        <a:latin typeface="+mj-lt"/>
                      </a:endParaRP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900" b="1" i="0" u="none" strike="noStrike" dirty="0">
                        <a:solidFill>
                          <a:srgbClr val="005086"/>
                        </a:solidFill>
                        <a:effectLst/>
                        <a:latin typeface="+mj-lt"/>
                      </a:endParaRP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900" b="1" i="0" u="none" strike="noStrike" dirty="0">
                        <a:solidFill>
                          <a:srgbClr val="005086"/>
                        </a:solidFill>
                        <a:effectLst/>
                        <a:latin typeface="+mj-lt"/>
                      </a:endParaRP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900" b="1" i="0" u="none" strike="noStrike" dirty="0">
                        <a:solidFill>
                          <a:srgbClr val="005086"/>
                        </a:solidFill>
                        <a:effectLst/>
                        <a:latin typeface="+mj-lt"/>
                      </a:endParaRP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900" b="1" i="0" u="none" strike="noStrike" dirty="0">
                        <a:solidFill>
                          <a:srgbClr val="005086"/>
                        </a:solidFill>
                        <a:effectLst/>
                        <a:latin typeface="+mj-lt"/>
                      </a:endParaRP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900" b="1" i="0" u="none" strike="noStrike" dirty="0">
                        <a:solidFill>
                          <a:srgbClr val="005086"/>
                        </a:solidFill>
                        <a:effectLst/>
                        <a:latin typeface="+mj-lt"/>
                      </a:endParaRP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900" b="1" i="0" u="none" strike="noStrike" dirty="0">
                        <a:solidFill>
                          <a:srgbClr val="005086"/>
                        </a:solidFill>
                        <a:effectLst/>
                        <a:latin typeface="+mj-lt"/>
                      </a:endParaRP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900" b="1" i="0" u="none" strike="noStrike" dirty="0">
                        <a:solidFill>
                          <a:srgbClr val="005086"/>
                        </a:solidFill>
                        <a:effectLst/>
                        <a:latin typeface="+mj-lt"/>
                      </a:endParaRP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900" b="1" i="0" u="none" strike="noStrike" dirty="0">
                        <a:solidFill>
                          <a:srgbClr val="005086"/>
                        </a:solidFill>
                        <a:effectLst/>
                        <a:latin typeface="+mj-lt"/>
                      </a:endParaRP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900" b="1" i="0" u="none" strike="noStrike" dirty="0">
                        <a:solidFill>
                          <a:srgbClr val="005086"/>
                        </a:solidFill>
                        <a:effectLst/>
                        <a:latin typeface="+mj-lt"/>
                      </a:endParaRP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900" b="1" i="0" u="none" strike="noStrike" dirty="0">
                        <a:solidFill>
                          <a:srgbClr val="005086"/>
                        </a:solidFill>
                        <a:effectLst/>
                        <a:latin typeface="+mj-lt"/>
                      </a:endParaRP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900" b="1" i="0" u="none" strike="noStrike" dirty="0">
                        <a:solidFill>
                          <a:srgbClr val="005086"/>
                        </a:solidFill>
                        <a:effectLst/>
                        <a:latin typeface="+mj-lt"/>
                      </a:endParaRP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900" b="1" i="0" u="none" strike="noStrike" dirty="0">
                        <a:solidFill>
                          <a:srgbClr val="005086"/>
                        </a:solidFill>
                        <a:effectLst/>
                        <a:latin typeface="+mj-lt"/>
                      </a:endParaRP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900" b="1" i="0" u="none" strike="noStrike" dirty="0">
                        <a:solidFill>
                          <a:srgbClr val="005086"/>
                        </a:solidFill>
                        <a:effectLst/>
                        <a:latin typeface="+mj-lt"/>
                      </a:endParaRP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900" b="1" i="0" u="none" strike="noStrike" dirty="0">
                        <a:solidFill>
                          <a:srgbClr val="005086"/>
                        </a:solidFill>
                        <a:effectLst/>
                        <a:latin typeface="+mj-lt"/>
                      </a:endParaRP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900" b="1" i="0" u="none" strike="noStrike" dirty="0">
                        <a:solidFill>
                          <a:srgbClr val="005086"/>
                        </a:solidFill>
                        <a:effectLst/>
                        <a:latin typeface="+mj-lt"/>
                      </a:endParaRP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4699441"/>
                  </a:ext>
                </a:extLst>
              </a:tr>
              <a:tr h="148962"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005086"/>
                          </a:solidFill>
                          <a:effectLst/>
                          <a:latin typeface="+mj-lt"/>
                        </a:rPr>
                        <a:t>RIB + NSAI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005086"/>
                          </a:solidFill>
                          <a:effectLst/>
                          <a:latin typeface="+mj-lt"/>
                        </a:rPr>
                        <a:t>651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005086"/>
                          </a:solidFill>
                          <a:effectLst/>
                          <a:latin typeface="+mj-lt"/>
                        </a:rPr>
                        <a:t>645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005086"/>
                          </a:solidFill>
                          <a:effectLst/>
                          <a:latin typeface="+mj-lt"/>
                        </a:rPr>
                        <a:t>637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005086"/>
                          </a:solidFill>
                          <a:effectLst/>
                          <a:latin typeface="+mj-lt"/>
                        </a:rPr>
                        <a:t>627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005086"/>
                          </a:solidFill>
                          <a:effectLst/>
                          <a:latin typeface="+mj-lt"/>
                        </a:rPr>
                        <a:t>608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005086"/>
                          </a:solidFill>
                          <a:effectLst/>
                          <a:latin typeface="+mj-lt"/>
                        </a:rPr>
                        <a:t>593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005086"/>
                          </a:solidFill>
                          <a:effectLst/>
                          <a:latin typeface="+mj-lt"/>
                        </a:rPr>
                        <a:t>570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005086"/>
                          </a:solidFill>
                          <a:effectLst/>
                          <a:latin typeface="+mj-lt"/>
                        </a:rPr>
                        <a:t>548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005086"/>
                          </a:solidFill>
                          <a:effectLst/>
                          <a:latin typeface="+mj-lt"/>
                        </a:rPr>
                        <a:t>525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005086"/>
                          </a:solidFill>
                          <a:effectLst/>
                          <a:latin typeface="+mj-lt"/>
                        </a:rPr>
                        <a:t>509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005086"/>
                          </a:solidFill>
                          <a:effectLst/>
                          <a:latin typeface="+mj-lt"/>
                        </a:rPr>
                        <a:t>486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005086"/>
                          </a:solidFill>
                          <a:effectLst/>
                          <a:latin typeface="+mj-lt"/>
                        </a:rPr>
                        <a:t>468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005086"/>
                          </a:solidFill>
                          <a:effectLst/>
                          <a:latin typeface="+mj-lt"/>
                        </a:rPr>
                        <a:t>452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005086"/>
                          </a:solidFill>
                          <a:effectLst/>
                          <a:latin typeface="+mj-lt"/>
                        </a:rPr>
                        <a:t>436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005086"/>
                          </a:solidFill>
                          <a:effectLst/>
                          <a:latin typeface="+mj-lt"/>
                        </a:rPr>
                        <a:t>402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005086"/>
                          </a:solidFill>
                          <a:effectLst/>
                          <a:latin typeface="+mj-lt"/>
                        </a:rPr>
                        <a:t>267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005086"/>
                          </a:solidFill>
                          <a:effectLst/>
                          <a:latin typeface="+mj-lt"/>
                        </a:rPr>
                        <a:t>139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005086"/>
                          </a:solidFill>
                          <a:effectLst/>
                          <a:latin typeface="+mj-lt"/>
                        </a:rPr>
                        <a:t>56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005086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005086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005086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9900065"/>
                  </a:ext>
                </a:extLst>
              </a:tr>
              <a:tr h="200931"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FF7F4D"/>
                          </a:solidFill>
                          <a:effectLst/>
                          <a:latin typeface="+mj-lt"/>
                        </a:rPr>
                        <a:t>NSAI seul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FF7F4D"/>
                          </a:solidFill>
                          <a:effectLst/>
                          <a:latin typeface="+mj-lt"/>
                        </a:rPr>
                        <a:t>654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FF7F4D"/>
                          </a:solidFill>
                          <a:effectLst/>
                          <a:latin typeface="+mj-lt"/>
                        </a:rPr>
                        <a:t>646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FF7F4D"/>
                          </a:solidFill>
                          <a:effectLst/>
                          <a:latin typeface="+mj-lt"/>
                        </a:rPr>
                        <a:t>630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FF7F4D"/>
                          </a:solidFill>
                          <a:effectLst/>
                          <a:latin typeface="+mj-lt"/>
                        </a:rPr>
                        <a:t>607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FF7F4D"/>
                          </a:solidFill>
                          <a:effectLst/>
                          <a:latin typeface="+mj-lt"/>
                        </a:rPr>
                        <a:t>580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FF7F4D"/>
                          </a:solidFill>
                          <a:effectLst/>
                          <a:latin typeface="+mj-lt"/>
                        </a:rPr>
                        <a:t>565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FF7F4D"/>
                          </a:solidFill>
                          <a:effectLst/>
                          <a:latin typeface="+mj-lt"/>
                        </a:rPr>
                        <a:t>535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FF7F4D"/>
                          </a:solidFill>
                          <a:effectLst/>
                          <a:latin typeface="+mj-lt"/>
                        </a:rPr>
                        <a:t>510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FF7F4D"/>
                          </a:solidFill>
                          <a:effectLst/>
                          <a:latin typeface="+mj-lt"/>
                        </a:rPr>
                        <a:t>488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FF7F4D"/>
                          </a:solidFill>
                          <a:effectLst/>
                          <a:latin typeface="+mj-lt"/>
                        </a:rPr>
                        <a:t>470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FF7F4D"/>
                          </a:solidFill>
                          <a:effectLst/>
                          <a:latin typeface="+mj-lt"/>
                        </a:rPr>
                        <a:t>441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FF7F4D"/>
                          </a:solidFill>
                          <a:effectLst/>
                          <a:latin typeface="+mj-lt"/>
                        </a:rPr>
                        <a:t>424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FF7F4D"/>
                          </a:solidFill>
                          <a:effectLst/>
                          <a:latin typeface="+mj-lt"/>
                        </a:rPr>
                        <a:t>402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FF7F4D"/>
                          </a:solidFill>
                          <a:effectLst/>
                          <a:latin typeface="+mj-lt"/>
                        </a:rPr>
                        <a:t>383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FF7F4D"/>
                          </a:solidFill>
                          <a:effectLst/>
                          <a:latin typeface="+mj-lt"/>
                        </a:rPr>
                        <a:t>340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FF7F4D"/>
                          </a:solidFill>
                          <a:effectLst/>
                          <a:latin typeface="+mj-lt"/>
                        </a:rPr>
                        <a:t>218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FF7F4D"/>
                          </a:solidFill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FF7F4D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FF7F4D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FF7F4D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b="1" i="0" u="none" strike="noStrike" dirty="0">
                          <a:solidFill>
                            <a:srgbClr val="FF7F4D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257" marR="9257" marT="92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9433228"/>
                  </a:ext>
                </a:extLst>
              </a:tr>
            </a:tbl>
          </a:graphicData>
        </a:graphic>
      </p:graphicFrame>
      <p:sp>
        <p:nvSpPr>
          <p:cNvPr id="20" name="Forme libre 19">
            <a:extLst>
              <a:ext uri="{FF2B5EF4-FFF2-40B4-BE49-F238E27FC236}">
                <a16:creationId xmlns="" xmlns:a16="http://schemas.microsoft.com/office/drawing/2014/main" id="{D62CC50B-B100-CC45-8DEB-ABEDC5DA7595}"/>
              </a:ext>
            </a:extLst>
          </p:cNvPr>
          <p:cNvSpPr/>
          <p:nvPr/>
        </p:nvSpPr>
        <p:spPr>
          <a:xfrm>
            <a:off x="3511550" y="1835150"/>
            <a:ext cx="5908675" cy="1530350"/>
          </a:xfrm>
          <a:custGeom>
            <a:avLst/>
            <a:gdLst>
              <a:gd name="connsiteX0" fmla="*/ 0 w 5908675"/>
              <a:gd name="connsiteY0" fmla="*/ 0 h 1530350"/>
              <a:gd name="connsiteX1" fmla="*/ 200025 w 5908675"/>
              <a:gd name="connsiteY1" fmla="*/ 3175 h 1530350"/>
              <a:gd name="connsiteX2" fmla="*/ 371475 w 5908675"/>
              <a:gd name="connsiteY2" fmla="*/ 15875 h 1530350"/>
              <a:gd name="connsiteX3" fmla="*/ 492125 w 5908675"/>
              <a:gd name="connsiteY3" fmla="*/ 53975 h 1530350"/>
              <a:gd name="connsiteX4" fmla="*/ 647700 w 5908675"/>
              <a:gd name="connsiteY4" fmla="*/ 76200 h 1530350"/>
              <a:gd name="connsiteX5" fmla="*/ 746125 w 5908675"/>
              <a:gd name="connsiteY5" fmla="*/ 104775 h 1530350"/>
              <a:gd name="connsiteX6" fmla="*/ 784225 w 5908675"/>
              <a:gd name="connsiteY6" fmla="*/ 130175 h 1530350"/>
              <a:gd name="connsiteX7" fmla="*/ 860425 w 5908675"/>
              <a:gd name="connsiteY7" fmla="*/ 168275 h 1530350"/>
              <a:gd name="connsiteX8" fmla="*/ 933450 w 5908675"/>
              <a:gd name="connsiteY8" fmla="*/ 180975 h 1530350"/>
              <a:gd name="connsiteX9" fmla="*/ 1038225 w 5908675"/>
              <a:gd name="connsiteY9" fmla="*/ 241300 h 1530350"/>
              <a:gd name="connsiteX10" fmla="*/ 1130300 w 5908675"/>
              <a:gd name="connsiteY10" fmla="*/ 260350 h 1530350"/>
              <a:gd name="connsiteX11" fmla="*/ 1168400 w 5908675"/>
              <a:gd name="connsiteY11" fmla="*/ 276225 h 1530350"/>
              <a:gd name="connsiteX12" fmla="*/ 1327150 w 5908675"/>
              <a:gd name="connsiteY12" fmla="*/ 295275 h 1530350"/>
              <a:gd name="connsiteX13" fmla="*/ 1454150 w 5908675"/>
              <a:gd name="connsiteY13" fmla="*/ 330200 h 1530350"/>
              <a:gd name="connsiteX14" fmla="*/ 1504950 w 5908675"/>
              <a:gd name="connsiteY14" fmla="*/ 339725 h 1530350"/>
              <a:gd name="connsiteX15" fmla="*/ 1720850 w 5908675"/>
              <a:gd name="connsiteY15" fmla="*/ 444500 h 1530350"/>
              <a:gd name="connsiteX16" fmla="*/ 1939925 w 5908675"/>
              <a:gd name="connsiteY16" fmla="*/ 520700 h 1530350"/>
              <a:gd name="connsiteX17" fmla="*/ 2012950 w 5908675"/>
              <a:gd name="connsiteY17" fmla="*/ 539750 h 1530350"/>
              <a:gd name="connsiteX18" fmla="*/ 2098675 w 5908675"/>
              <a:gd name="connsiteY18" fmla="*/ 574675 h 1530350"/>
              <a:gd name="connsiteX19" fmla="*/ 2203450 w 5908675"/>
              <a:gd name="connsiteY19" fmla="*/ 609600 h 1530350"/>
              <a:gd name="connsiteX20" fmla="*/ 2476500 w 5908675"/>
              <a:gd name="connsiteY20" fmla="*/ 688975 h 1530350"/>
              <a:gd name="connsiteX21" fmla="*/ 2590800 w 5908675"/>
              <a:gd name="connsiteY21" fmla="*/ 723900 h 1530350"/>
              <a:gd name="connsiteX22" fmla="*/ 2717800 w 5908675"/>
              <a:gd name="connsiteY22" fmla="*/ 739775 h 1530350"/>
              <a:gd name="connsiteX23" fmla="*/ 2816225 w 5908675"/>
              <a:gd name="connsiteY23" fmla="*/ 781050 h 1530350"/>
              <a:gd name="connsiteX24" fmla="*/ 2886075 w 5908675"/>
              <a:gd name="connsiteY24" fmla="*/ 822325 h 1530350"/>
              <a:gd name="connsiteX25" fmla="*/ 3067050 w 5908675"/>
              <a:gd name="connsiteY25" fmla="*/ 889000 h 1530350"/>
              <a:gd name="connsiteX26" fmla="*/ 3184525 w 5908675"/>
              <a:gd name="connsiteY26" fmla="*/ 927100 h 1530350"/>
              <a:gd name="connsiteX27" fmla="*/ 3244850 w 5908675"/>
              <a:gd name="connsiteY27" fmla="*/ 930275 h 1530350"/>
              <a:gd name="connsiteX28" fmla="*/ 3292475 w 5908675"/>
              <a:gd name="connsiteY28" fmla="*/ 949325 h 1530350"/>
              <a:gd name="connsiteX29" fmla="*/ 3324225 w 5908675"/>
              <a:gd name="connsiteY29" fmla="*/ 968375 h 1530350"/>
              <a:gd name="connsiteX30" fmla="*/ 3381375 w 5908675"/>
              <a:gd name="connsiteY30" fmla="*/ 962025 h 1530350"/>
              <a:gd name="connsiteX31" fmla="*/ 3517900 w 5908675"/>
              <a:gd name="connsiteY31" fmla="*/ 1000125 h 1530350"/>
              <a:gd name="connsiteX32" fmla="*/ 3641725 w 5908675"/>
              <a:gd name="connsiteY32" fmla="*/ 1009650 h 1530350"/>
              <a:gd name="connsiteX33" fmla="*/ 3667125 w 5908675"/>
              <a:gd name="connsiteY33" fmla="*/ 1057275 h 1530350"/>
              <a:gd name="connsiteX34" fmla="*/ 3822700 w 5908675"/>
              <a:gd name="connsiteY34" fmla="*/ 1082675 h 1530350"/>
              <a:gd name="connsiteX35" fmla="*/ 3822700 w 5908675"/>
              <a:gd name="connsiteY35" fmla="*/ 1082675 h 1530350"/>
              <a:gd name="connsiteX36" fmla="*/ 3908425 w 5908675"/>
              <a:gd name="connsiteY36" fmla="*/ 1123950 h 1530350"/>
              <a:gd name="connsiteX37" fmla="*/ 3984625 w 5908675"/>
              <a:gd name="connsiteY37" fmla="*/ 1146175 h 1530350"/>
              <a:gd name="connsiteX38" fmla="*/ 4137025 w 5908675"/>
              <a:gd name="connsiteY38" fmla="*/ 1181100 h 1530350"/>
              <a:gd name="connsiteX39" fmla="*/ 4327525 w 5908675"/>
              <a:gd name="connsiteY39" fmla="*/ 1282700 h 1530350"/>
              <a:gd name="connsiteX40" fmla="*/ 4578350 w 5908675"/>
              <a:gd name="connsiteY40" fmla="*/ 1374775 h 1530350"/>
              <a:gd name="connsiteX41" fmla="*/ 4616450 w 5908675"/>
              <a:gd name="connsiteY41" fmla="*/ 1397000 h 1530350"/>
              <a:gd name="connsiteX42" fmla="*/ 4651375 w 5908675"/>
              <a:gd name="connsiteY42" fmla="*/ 1416050 h 1530350"/>
              <a:gd name="connsiteX43" fmla="*/ 4737100 w 5908675"/>
              <a:gd name="connsiteY43" fmla="*/ 1419225 h 1530350"/>
              <a:gd name="connsiteX44" fmla="*/ 4778375 w 5908675"/>
              <a:gd name="connsiteY44" fmla="*/ 1447800 h 1530350"/>
              <a:gd name="connsiteX45" fmla="*/ 4857750 w 5908675"/>
              <a:gd name="connsiteY45" fmla="*/ 1450975 h 1530350"/>
              <a:gd name="connsiteX46" fmla="*/ 4984750 w 5908675"/>
              <a:gd name="connsiteY46" fmla="*/ 1457325 h 1530350"/>
              <a:gd name="connsiteX47" fmla="*/ 4987925 w 5908675"/>
              <a:gd name="connsiteY47" fmla="*/ 1466850 h 1530350"/>
              <a:gd name="connsiteX48" fmla="*/ 5260975 w 5908675"/>
              <a:gd name="connsiteY48" fmla="*/ 1466850 h 1530350"/>
              <a:gd name="connsiteX49" fmla="*/ 5292725 w 5908675"/>
              <a:gd name="connsiteY49" fmla="*/ 1530350 h 1530350"/>
              <a:gd name="connsiteX50" fmla="*/ 5908675 w 5908675"/>
              <a:gd name="connsiteY50" fmla="*/ 1527175 h 153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908675" h="1530350">
                <a:moveTo>
                  <a:pt x="0" y="0"/>
                </a:moveTo>
                <a:lnTo>
                  <a:pt x="200025" y="3175"/>
                </a:lnTo>
                <a:lnTo>
                  <a:pt x="371475" y="15875"/>
                </a:lnTo>
                <a:lnTo>
                  <a:pt x="492125" y="53975"/>
                </a:lnTo>
                <a:lnTo>
                  <a:pt x="647700" y="76200"/>
                </a:lnTo>
                <a:lnTo>
                  <a:pt x="746125" y="104775"/>
                </a:lnTo>
                <a:lnTo>
                  <a:pt x="784225" y="130175"/>
                </a:lnTo>
                <a:lnTo>
                  <a:pt x="860425" y="168275"/>
                </a:lnTo>
                <a:lnTo>
                  <a:pt x="933450" y="180975"/>
                </a:lnTo>
                <a:lnTo>
                  <a:pt x="1038225" y="241300"/>
                </a:lnTo>
                <a:lnTo>
                  <a:pt x="1130300" y="260350"/>
                </a:lnTo>
                <a:lnTo>
                  <a:pt x="1168400" y="276225"/>
                </a:lnTo>
                <a:lnTo>
                  <a:pt x="1327150" y="295275"/>
                </a:lnTo>
                <a:lnTo>
                  <a:pt x="1454150" y="330200"/>
                </a:lnTo>
                <a:lnTo>
                  <a:pt x="1504950" y="339725"/>
                </a:lnTo>
                <a:lnTo>
                  <a:pt x="1720850" y="444500"/>
                </a:lnTo>
                <a:lnTo>
                  <a:pt x="1939925" y="520700"/>
                </a:lnTo>
                <a:lnTo>
                  <a:pt x="2012950" y="539750"/>
                </a:lnTo>
                <a:lnTo>
                  <a:pt x="2098675" y="574675"/>
                </a:lnTo>
                <a:lnTo>
                  <a:pt x="2203450" y="609600"/>
                </a:lnTo>
                <a:lnTo>
                  <a:pt x="2476500" y="688975"/>
                </a:lnTo>
                <a:lnTo>
                  <a:pt x="2590800" y="723900"/>
                </a:lnTo>
                <a:lnTo>
                  <a:pt x="2717800" y="739775"/>
                </a:lnTo>
                <a:lnTo>
                  <a:pt x="2816225" y="781050"/>
                </a:lnTo>
                <a:lnTo>
                  <a:pt x="2886075" y="822325"/>
                </a:lnTo>
                <a:lnTo>
                  <a:pt x="3067050" y="889000"/>
                </a:lnTo>
                <a:lnTo>
                  <a:pt x="3184525" y="927100"/>
                </a:lnTo>
                <a:lnTo>
                  <a:pt x="3244850" y="930275"/>
                </a:lnTo>
                <a:lnTo>
                  <a:pt x="3292475" y="949325"/>
                </a:lnTo>
                <a:lnTo>
                  <a:pt x="3324225" y="968375"/>
                </a:lnTo>
                <a:lnTo>
                  <a:pt x="3381375" y="962025"/>
                </a:lnTo>
                <a:lnTo>
                  <a:pt x="3517900" y="1000125"/>
                </a:lnTo>
                <a:lnTo>
                  <a:pt x="3641725" y="1009650"/>
                </a:lnTo>
                <a:lnTo>
                  <a:pt x="3667125" y="1057275"/>
                </a:lnTo>
                <a:lnTo>
                  <a:pt x="3822700" y="1082675"/>
                </a:lnTo>
                <a:lnTo>
                  <a:pt x="3822700" y="1082675"/>
                </a:lnTo>
                <a:lnTo>
                  <a:pt x="3908425" y="1123950"/>
                </a:lnTo>
                <a:lnTo>
                  <a:pt x="3984625" y="1146175"/>
                </a:lnTo>
                <a:lnTo>
                  <a:pt x="4137025" y="1181100"/>
                </a:lnTo>
                <a:lnTo>
                  <a:pt x="4327525" y="1282700"/>
                </a:lnTo>
                <a:lnTo>
                  <a:pt x="4578350" y="1374775"/>
                </a:lnTo>
                <a:lnTo>
                  <a:pt x="4616450" y="1397000"/>
                </a:lnTo>
                <a:lnTo>
                  <a:pt x="4651375" y="1416050"/>
                </a:lnTo>
                <a:lnTo>
                  <a:pt x="4737100" y="1419225"/>
                </a:lnTo>
                <a:lnTo>
                  <a:pt x="4778375" y="1447800"/>
                </a:lnTo>
                <a:lnTo>
                  <a:pt x="4857750" y="1450975"/>
                </a:lnTo>
                <a:lnTo>
                  <a:pt x="4984750" y="1457325"/>
                </a:lnTo>
                <a:lnTo>
                  <a:pt x="4987925" y="1466850"/>
                </a:lnTo>
                <a:lnTo>
                  <a:pt x="5260975" y="1466850"/>
                </a:lnTo>
                <a:lnTo>
                  <a:pt x="5292725" y="1530350"/>
                </a:lnTo>
                <a:lnTo>
                  <a:pt x="5908675" y="1527175"/>
                </a:lnTo>
              </a:path>
            </a:pathLst>
          </a:custGeom>
          <a:noFill/>
          <a:ln w="28575"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5086"/>
              </a:solidFill>
            </a:endParaRPr>
          </a:p>
        </p:txBody>
      </p:sp>
      <p:sp>
        <p:nvSpPr>
          <p:cNvPr id="21" name="Forme libre 20">
            <a:extLst>
              <a:ext uri="{FF2B5EF4-FFF2-40B4-BE49-F238E27FC236}">
                <a16:creationId xmlns="" xmlns:a16="http://schemas.microsoft.com/office/drawing/2014/main" id="{99A09312-50DB-5747-B57B-FCF044FFCD50}"/>
              </a:ext>
            </a:extLst>
          </p:cNvPr>
          <p:cNvSpPr/>
          <p:nvPr/>
        </p:nvSpPr>
        <p:spPr>
          <a:xfrm>
            <a:off x="3511550" y="1831975"/>
            <a:ext cx="5759450" cy="1139825"/>
          </a:xfrm>
          <a:custGeom>
            <a:avLst/>
            <a:gdLst>
              <a:gd name="connsiteX0" fmla="*/ 0 w 5759450"/>
              <a:gd name="connsiteY0" fmla="*/ 0 h 1139825"/>
              <a:gd name="connsiteX1" fmla="*/ 342900 w 5759450"/>
              <a:gd name="connsiteY1" fmla="*/ 19050 h 1139825"/>
              <a:gd name="connsiteX2" fmla="*/ 669925 w 5759450"/>
              <a:gd name="connsiteY2" fmla="*/ 38100 h 1139825"/>
              <a:gd name="connsiteX3" fmla="*/ 688975 w 5759450"/>
              <a:gd name="connsiteY3" fmla="*/ 53975 h 1139825"/>
              <a:gd name="connsiteX4" fmla="*/ 949325 w 5759450"/>
              <a:gd name="connsiteY4" fmla="*/ 66675 h 1139825"/>
              <a:gd name="connsiteX5" fmla="*/ 962025 w 5759450"/>
              <a:gd name="connsiteY5" fmla="*/ 76200 h 1139825"/>
              <a:gd name="connsiteX6" fmla="*/ 1038225 w 5759450"/>
              <a:gd name="connsiteY6" fmla="*/ 76200 h 1139825"/>
              <a:gd name="connsiteX7" fmla="*/ 1095375 w 5759450"/>
              <a:gd name="connsiteY7" fmla="*/ 120650 h 1139825"/>
              <a:gd name="connsiteX8" fmla="*/ 1168400 w 5759450"/>
              <a:gd name="connsiteY8" fmla="*/ 130175 h 1139825"/>
              <a:gd name="connsiteX9" fmla="*/ 1235075 w 5759450"/>
              <a:gd name="connsiteY9" fmla="*/ 158750 h 1139825"/>
              <a:gd name="connsiteX10" fmla="*/ 1349375 w 5759450"/>
              <a:gd name="connsiteY10" fmla="*/ 180975 h 1139825"/>
              <a:gd name="connsiteX11" fmla="*/ 1406525 w 5759450"/>
              <a:gd name="connsiteY11" fmla="*/ 190500 h 1139825"/>
              <a:gd name="connsiteX12" fmla="*/ 1444625 w 5759450"/>
              <a:gd name="connsiteY12" fmla="*/ 206375 h 1139825"/>
              <a:gd name="connsiteX13" fmla="*/ 1584325 w 5759450"/>
              <a:gd name="connsiteY13" fmla="*/ 222250 h 1139825"/>
              <a:gd name="connsiteX14" fmla="*/ 1711325 w 5759450"/>
              <a:gd name="connsiteY14" fmla="*/ 260350 h 1139825"/>
              <a:gd name="connsiteX15" fmla="*/ 1816100 w 5759450"/>
              <a:gd name="connsiteY15" fmla="*/ 282575 h 1139825"/>
              <a:gd name="connsiteX16" fmla="*/ 1857375 w 5759450"/>
              <a:gd name="connsiteY16" fmla="*/ 311150 h 1139825"/>
              <a:gd name="connsiteX17" fmla="*/ 1920875 w 5759450"/>
              <a:gd name="connsiteY17" fmla="*/ 320675 h 1139825"/>
              <a:gd name="connsiteX18" fmla="*/ 2003425 w 5759450"/>
              <a:gd name="connsiteY18" fmla="*/ 365125 h 1139825"/>
              <a:gd name="connsiteX19" fmla="*/ 2101850 w 5759450"/>
              <a:gd name="connsiteY19" fmla="*/ 396875 h 1139825"/>
              <a:gd name="connsiteX20" fmla="*/ 2232025 w 5759450"/>
              <a:gd name="connsiteY20" fmla="*/ 396875 h 1139825"/>
              <a:gd name="connsiteX21" fmla="*/ 2270125 w 5759450"/>
              <a:gd name="connsiteY21" fmla="*/ 434975 h 1139825"/>
              <a:gd name="connsiteX22" fmla="*/ 2482850 w 5759450"/>
              <a:gd name="connsiteY22" fmla="*/ 508000 h 1139825"/>
              <a:gd name="connsiteX23" fmla="*/ 2647950 w 5759450"/>
              <a:gd name="connsiteY23" fmla="*/ 530225 h 1139825"/>
              <a:gd name="connsiteX24" fmla="*/ 2835275 w 5759450"/>
              <a:gd name="connsiteY24" fmla="*/ 596900 h 1139825"/>
              <a:gd name="connsiteX25" fmla="*/ 2914650 w 5759450"/>
              <a:gd name="connsiteY25" fmla="*/ 628650 h 1139825"/>
              <a:gd name="connsiteX26" fmla="*/ 2971800 w 5759450"/>
              <a:gd name="connsiteY26" fmla="*/ 657225 h 1139825"/>
              <a:gd name="connsiteX27" fmla="*/ 3038475 w 5759450"/>
              <a:gd name="connsiteY27" fmla="*/ 654050 h 1139825"/>
              <a:gd name="connsiteX28" fmla="*/ 3051175 w 5759450"/>
              <a:gd name="connsiteY28" fmla="*/ 669925 h 1139825"/>
              <a:gd name="connsiteX29" fmla="*/ 3127375 w 5759450"/>
              <a:gd name="connsiteY29" fmla="*/ 679450 h 1139825"/>
              <a:gd name="connsiteX30" fmla="*/ 3168650 w 5759450"/>
              <a:gd name="connsiteY30" fmla="*/ 720725 h 1139825"/>
              <a:gd name="connsiteX31" fmla="*/ 3276600 w 5759450"/>
              <a:gd name="connsiteY31" fmla="*/ 733425 h 1139825"/>
              <a:gd name="connsiteX32" fmla="*/ 3286125 w 5759450"/>
              <a:gd name="connsiteY32" fmla="*/ 746125 h 1139825"/>
              <a:gd name="connsiteX33" fmla="*/ 3409950 w 5759450"/>
              <a:gd name="connsiteY33" fmla="*/ 749300 h 1139825"/>
              <a:gd name="connsiteX34" fmla="*/ 3444875 w 5759450"/>
              <a:gd name="connsiteY34" fmla="*/ 765175 h 1139825"/>
              <a:gd name="connsiteX35" fmla="*/ 3460750 w 5759450"/>
              <a:gd name="connsiteY35" fmla="*/ 774700 h 1139825"/>
              <a:gd name="connsiteX36" fmla="*/ 3498850 w 5759450"/>
              <a:gd name="connsiteY36" fmla="*/ 774700 h 1139825"/>
              <a:gd name="connsiteX37" fmla="*/ 3600450 w 5759450"/>
              <a:gd name="connsiteY37" fmla="*/ 787400 h 1139825"/>
              <a:gd name="connsiteX38" fmla="*/ 3638550 w 5759450"/>
              <a:gd name="connsiteY38" fmla="*/ 815975 h 1139825"/>
              <a:gd name="connsiteX39" fmla="*/ 3721100 w 5759450"/>
              <a:gd name="connsiteY39" fmla="*/ 815975 h 1139825"/>
              <a:gd name="connsiteX40" fmla="*/ 3756025 w 5759450"/>
              <a:gd name="connsiteY40" fmla="*/ 841375 h 1139825"/>
              <a:gd name="connsiteX41" fmla="*/ 3848100 w 5759450"/>
              <a:gd name="connsiteY41" fmla="*/ 844550 h 1139825"/>
              <a:gd name="connsiteX42" fmla="*/ 3876675 w 5759450"/>
              <a:gd name="connsiteY42" fmla="*/ 860425 h 1139825"/>
              <a:gd name="connsiteX43" fmla="*/ 3949700 w 5759450"/>
              <a:gd name="connsiteY43" fmla="*/ 869950 h 1139825"/>
              <a:gd name="connsiteX44" fmla="*/ 3987800 w 5759450"/>
              <a:gd name="connsiteY44" fmla="*/ 879475 h 1139825"/>
              <a:gd name="connsiteX45" fmla="*/ 3997325 w 5759450"/>
              <a:gd name="connsiteY45" fmla="*/ 895350 h 1139825"/>
              <a:gd name="connsiteX46" fmla="*/ 4016375 w 5759450"/>
              <a:gd name="connsiteY46" fmla="*/ 901700 h 1139825"/>
              <a:gd name="connsiteX47" fmla="*/ 4032250 w 5759450"/>
              <a:gd name="connsiteY47" fmla="*/ 920750 h 1139825"/>
              <a:gd name="connsiteX48" fmla="*/ 4387850 w 5759450"/>
              <a:gd name="connsiteY48" fmla="*/ 977900 h 1139825"/>
              <a:gd name="connsiteX49" fmla="*/ 4422775 w 5759450"/>
              <a:gd name="connsiteY49" fmla="*/ 1000125 h 1139825"/>
              <a:gd name="connsiteX50" fmla="*/ 4638675 w 5759450"/>
              <a:gd name="connsiteY50" fmla="*/ 1041400 h 1139825"/>
              <a:gd name="connsiteX51" fmla="*/ 4692650 w 5759450"/>
              <a:gd name="connsiteY51" fmla="*/ 1060450 h 1139825"/>
              <a:gd name="connsiteX52" fmla="*/ 4800600 w 5759450"/>
              <a:gd name="connsiteY52" fmla="*/ 1060450 h 1139825"/>
              <a:gd name="connsiteX53" fmla="*/ 4829175 w 5759450"/>
              <a:gd name="connsiteY53" fmla="*/ 1076325 h 1139825"/>
              <a:gd name="connsiteX54" fmla="*/ 4886325 w 5759450"/>
              <a:gd name="connsiteY54" fmla="*/ 1082675 h 1139825"/>
              <a:gd name="connsiteX55" fmla="*/ 4914900 w 5759450"/>
              <a:gd name="connsiteY55" fmla="*/ 1095375 h 1139825"/>
              <a:gd name="connsiteX56" fmla="*/ 4984750 w 5759450"/>
              <a:gd name="connsiteY56" fmla="*/ 1098550 h 1139825"/>
              <a:gd name="connsiteX57" fmla="*/ 5003800 w 5759450"/>
              <a:gd name="connsiteY57" fmla="*/ 1117600 h 1139825"/>
              <a:gd name="connsiteX58" fmla="*/ 5105400 w 5759450"/>
              <a:gd name="connsiteY58" fmla="*/ 1117600 h 1139825"/>
              <a:gd name="connsiteX59" fmla="*/ 5137150 w 5759450"/>
              <a:gd name="connsiteY59" fmla="*/ 1139825 h 1139825"/>
              <a:gd name="connsiteX60" fmla="*/ 5759450 w 5759450"/>
              <a:gd name="connsiteY60" fmla="*/ 1133475 h 113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59450" h="1139825">
                <a:moveTo>
                  <a:pt x="0" y="0"/>
                </a:moveTo>
                <a:lnTo>
                  <a:pt x="342900" y="19050"/>
                </a:lnTo>
                <a:lnTo>
                  <a:pt x="669925" y="38100"/>
                </a:lnTo>
                <a:lnTo>
                  <a:pt x="688975" y="53975"/>
                </a:lnTo>
                <a:lnTo>
                  <a:pt x="949325" y="66675"/>
                </a:lnTo>
                <a:lnTo>
                  <a:pt x="962025" y="76200"/>
                </a:lnTo>
                <a:lnTo>
                  <a:pt x="1038225" y="76200"/>
                </a:lnTo>
                <a:lnTo>
                  <a:pt x="1095375" y="120650"/>
                </a:lnTo>
                <a:lnTo>
                  <a:pt x="1168400" y="130175"/>
                </a:lnTo>
                <a:lnTo>
                  <a:pt x="1235075" y="158750"/>
                </a:lnTo>
                <a:lnTo>
                  <a:pt x="1349375" y="180975"/>
                </a:lnTo>
                <a:lnTo>
                  <a:pt x="1406525" y="190500"/>
                </a:lnTo>
                <a:lnTo>
                  <a:pt x="1444625" y="206375"/>
                </a:lnTo>
                <a:lnTo>
                  <a:pt x="1584325" y="222250"/>
                </a:lnTo>
                <a:lnTo>
                  <a:pt x="1711325" y="260350"/>
                </a:lnTo>
                <a:lnTo>
                  <a:pt x="1816100" y="282575"/>
                </a:lnTo>
                <a:lnTo>
                  <a:pt x="1857375" y="311150"/>
                </a:lnTo>
                <a:lnTo>
                  <a:pt x="1920875" y="320675"/>
                </a:lnTo>
                <a:lnTo>
                  <a:pt x="2003425" y="365125"/>
                </a:lnTo>
                <a:lnTo>
                  <a:pt x="2101850" y="396875"/>
                </a:lnTo>
                <a:lnTo>
                  <a:pt x="2232025" y="396875"/>
                </a:lnTo>
                <a:lnTo>
                  <a:pt x="2270125" y="434975"/>
                </a:lnTo>
                <a:lnTo>
                  <a:pt x="2482850" y="508000"/>
                </a:lnTo>
                <a:lnTo>
                  <a:pt x="2647950" y="530225"/>
                </a:lnTo>
                <a:lnTo>
                  <a:pt x="2835275" y="596900"/>
                </a:lnTo>
                <a:lnTo>
                  <a:pt x="2914650" y="628650"/>
                </a:lnTo>
                <a:lnTo>
                  <a:pt x="2971800" y="657225"/>
                </a:lnTo>
                <a:lnTo>
                  <a:pt x="3038475" y="654050"/>
                </a:lnTo>
                <a:lnTo>
                  <a:pt x="3051175" y="669925"/>
                </a:lnTo>
                <a:lnTo>
                  <a:pt x="3127375" y="679450"/>
                </a:lnTo>
                <a:lnTo>
                  <a:pt x="3168650" y="720725"/>
                </a:lnTo>
                <a:lnTo>
                  <a:pt x="3276600" y="733425"/>
                </a:lnTo>
                <a:lnTo>
                  <a:pt x="3286125" y="746125"/>
                </a:lnTo>
                <a:lnTo>
                  <a:pt x="3409950" y="749300"/>
                </a:lnTo>
                <a:lnTo>
                  <a:pt x="3444875" y="765175"/>
                </a:lnTo>
                <a:lnTo>
                  <a:pt x="3460750" y="774700"/>
                </a:lnTo>
                <a:lnTo>
                  <a:pt x="3498850" y="774700"/>
                </a:lnTo>
                <a:lnTo>
                  <a:pt x="3600450" y="787400"/>
                </a:lnTo>
                <a:lnTo>
                  <a:pt x="3638550" y="815975"/>
                </a:lnTo>
                <a:lnTo>
                  <a:pt x="3721100" y="815975"/>
                </a:lnTo>
                <a:lnTo>
                  <a:pt x="3756025" y="841375"/>
                </a:lnTo>
                <a:lnTo>
                  <a:pt x="3848100" y="844550"/>
                </a:lnTo>
                <a:lnTo>
                  <a:pt x="3876675" y="860425"/>
                </a:lnTo>
                <a:lnTo>
                  <a:pt x="3949700" y="869950"/>
                </a:lnTo>
                <a:lnTo>
                  <a:pt x="3987800" y="879475"/>
                </a:lnTo>
                <a:lnTo>
                  <a:pt x="3997325" y="895350"/>
                </a:lnTo>
                <a:lnTo>
                  <a:pt x="4016375" y="901700"/>
                </a:lnTo>
                <a:lnTo>
                  <a:pt x="4032250" y="920750"/>
                </a:lnTo>
                <a:lnTo>
                  <a:pt x="4387850" y="977900"/>
                </a:lnTo>
                <a:lnTo>
                  <a:pt x="4422775" y="1000125"/>
                </a:lnTo>
                <a:lnTo>
                  <a:pt x="4638675" y="1041400"/>
                </a:lnTo>
                <a:lnTo>
                  <a:pt x="4692650" y="1060450"/>
                </a:lnTo>
                <a:lnTo>
                  <a:pt x="4800600" y="1060450"/>
                </a:lnTo>
                <a:lnTo>
                  <a:pt x="4829175" y="1076325"/>
                </a:lnTo>
                <a:lnTo>
                  <a:pt x="4886325" y="1082675"/>
                </a:lnTo>
                <a:lnTo>
                  <a:pt x="4914900" y="1095375"/>
                </a:lnTo>
                <a:lnTo>
                  <a:pt x="4984750" y="1098550"/>
                </a:lnTo>
                <a:lnTo>
                  <a:pt x="5003800" y="1117600"/>
                </a:lnTo>
                <a:lnTo>
                  <a:pt x="5105400" y="1117600"/>
                </a:lnTo>
                <a:lnTo>
                  <a:pt x="5137150" y="1139825"/>
                </a:lnTo>
                <a:lnTo>
                  <a:pt x="5759450" y="1133475"/>
                </a:lnTo>
              </a:path>
            </a:pathLst>
          </a:custGeom>
          <a:noFill/>
          <a:ln w="28575">
            <a:solidFill>
              <a:srgbClr val="005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23" name="Connecteur droit 22">
            <a:extLst>
              <a:ext uri="{FF2B5EF4-FFF2-40B4-BE49-F238E27FC236}">
                <a16:creationId xmlns="" xmlns:a16="http://schemas.microsoft.com/office/drawing/2014/main" id="{74DEEBBA-CA1A-4B4F-9B06-0B230157EED2}"/>
              </a:ext>
            </a:extLst>
          </p:cNvPr>
          <p:cNvCxnSpPr>
            <a:cxnSpLocks/>
          </p:cNvCxnSpPr>
          <p:nvPr/>
        </p:nvCxnSpPr>
        <p:spPr>
          <a:xfrm>
            <a:off x="8089719" y="2025502"/>
            <a:ext cx="0" cy="273699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="" xmlns:a16="http://schemas.microsoft.com/office/drawing/2014/main" id="{EC7D4A29-92C6-3B4A-9D9F-33DA97D3630C}"/>
              </a:ext>
            </a:extLst>
          </p:cNvPr>
          <p:cNvCxnSpPr>
            <a:cxnSpLocks/>
          </p:cNvCxnSpPr>
          <p:nvPr/>
        </p:nvCxnSpPr>
        <p:spPr>
          <a:xfrm>
            <a:off x="8391344" y="2025502"/>
            <a:ext cx="0" cy="272747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0E126806-C796-CE47-98BC-391673253F5C}"/>
              </a:ext>
            </a:extLst>
          </p:cNvPr>
          <p:cNvSpPr txBox="1"/>
          <p:nvPr/>
        </p:nvSpPr>
        <p:spPr>
          <a:xfrm>
            <a:off x="8467579" y="2566360"/>
            <a:ext cx="95727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5086"/>
                </a:solidFill>
              </a:rPr>
              <a:t>62.7 %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9FC3729D-9322-1B44-A83C-61AD3C72E93B}"/>
              </a:ext>
            </a:extLst>
          </p:cNvPr>
          <p:cNvSpPr txBox="1"/>
          <p:nvPr/>
        </p:nvSpPr>
        <p:spPr>
          <a:xfrm>
            <a:off x="8443286" y="3458682"/>
            <a:ext cx="957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7F4D"/>
                </a:solidFill>
              </a:rPr>
              <a:t>50.4 %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1F386736-FD68-8946-AD3A-E80636FBD3E8}"/>
              </a:ext>
            </a:extLst>
          </p:cNvPr>
          <p:cNvSpPr txBox="1"/>
          <p:nvPr/>
        </p:nvSpPr>
        <p:spPr>
          <a:xfrm>
            <a:off x="9463549" y="2592547"/>
            <a:ext cx="216064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 err="1">
                <a:solidFill>
                  <a:srgbClr val="005086"/>
                </a:solidFill>
              </a:rPr>
              <a:t>Darolutamide</a:t>
            </a:r>
            <a:r>
              <a:rPr lang="fr-FR" sz="1000" b="1" dirty="0">
                <a:solidFill>
                  <a:srgbClr val="005086"/>
                </a:solidFill>
              </a:rPr>
              <a:t> + ADT + </a:t>
            </a:r>
            <a:r>
              <a:rPr lang="fr-FR" sz="1000" b="1" dirty="0" err="1">
                <a:solidFill>
                  <a:srgbClr val="005086"/>
                </a:solidFill>
              </a:rPr>
              <a:t>docetaxel</a:t>
            </a:r>
            <a:r>
              <a:rPr lang="fr-FR" sz="1000" b="1" dirty="0">
                <a:solidFill>
                  <a:srgbClr val="005086"/>
                </a:solidFill>
              </a:rPr>
              <a:t> </a:t>
            </a:r>
            <a:br>
              <a:rPr lang="fr-FR" sz="1000" b="1" dirty="0">
                <a:solidFill>
                  <a:srgbClr val="005086"/>
                </a:solidFill>
              </a:rPr>
            </a:br>
            <a:r>
              <a:rPr lang="fr-FR" sz="1000" b="1" dirty="0" err="1">
                <a:solidFill>
                  <a:srgbClr val="005086"/>
                </a:solidFill>
              </a:rPr>
              <a:t>Median</a:t>
            </a:r>
            <a:r>
              <a:rPr lang="fr-FR" sz="1000" b="1" dirty="0">
                <a:solidFill>
                  <a:srgbClr val="005086"/>
                </a:solidFill>
              </a:rPr>
              <a:t>, NE (95% CI, NE-NE)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="" xmlns:a16="http://schemas.microsoft.com/office/drawing/2014/main" id="{AAD9A35B-5FA1-C84B-BD81-774B847284D3}"/>
              </a:ext>
            </a:extLst>
          </p:cNvPr>
          <p:cNvSpPr txBox="1"/>
          <p:nvPr/>
        </p:nvSpPr>
        <p:spPr>
          <a:xfrm>
            <a:off x="9484815" y="3243238"/>
            <a:ext cx="233707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FF7F4D"/>
                </a:solidFill>
              </a:rPr>
              <a:t>Placebo + ADT + </a:t>
            </a:r>
            <a:r>
              <a:rPr lang="fr-FR" sz="1000" b="1" dirty="0" err="1">
                <a:solidFill>
                  <a:srgbClr val="FF7F4D"/>
                </a:solidFill>
              </a:rPr>
              <a:t>docetaxel</a:t>
            </a:r>
            <a:r>
              <a:rPr lang="fr-FR" sz="1000" b="1" dirty="0">
                <a:solidFill>
                  <a:srgbClr val="FF7F4D"/>
                </a:solidFill>
              </a:rPr>
              <a:t> </a:t>
            </a:r>
            <a:br>
              <a:rPr lang="fr-FR" sz="1000" b="1" dirty="0">
                <a:solidFill>
                  <a:srgbClr val="FF7F4D"/>
                </a:solidFill>
              </a:rPr>
            </a:br>
            <a:r>
              <a:rPr lang="fr-FR" sz="1000" b="1" dirty="0" err="1">
                <a:solidFill>
                  <a:srgbClr val="FF7F4D"/>
                </a:solidFill>
              </a:rPr>
              <a:t>Median</a:t>
            </a:r>
            <a:r>
              <a:rPr lang="fr-FR" sz="1000" b="1" dirty="0">
                <a:solidFill>
                  <a:srgbClr val="FF7F4D"/>
                </a:solidFill>
              </a:rPr>
              <a:t>, 48.9 </a:t>
            </a:r>
            <a:r>
              <a:rPr lang="fr-FR" sz="1000" b="1" dirty="0" err="1">
                <a:solidFill>
                  <a:srgbClr val="FF7F4D"/>
                </a:solidFill>
              </a:rPr>
              <a:t>months</a:t>
            </a:r>
            <a:r>
              <a:rPr lang="fr-FR" sz="1000" b="1" dirty="0">
                <a:solidFill>
                  <a:srgbClr val="FF7F4D"/>
                </a:solidFill>
              </a:rPr>
              <a:t> </a:t>
            </a:r>
          </a:p>
          <a:p>
            <a:r>
              <a:rPr lang="fr-FR" sz="1000" b="1" dirty="0">
                <a:solidFill>
                  <a:srgbClr val="FF7F4D"/>
                </a:solidFill>
              </a:rPr>
              <a:t>(95% CI, 44.4-NE)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="" xmlns:a16="http://schemas.microsoft.com/office/drawing/2014/main" id="{7996AFAC-BB94-774F-8842-FBA812F7F489}"/>
              </a:ext>
            </a:extLst>
          </p:cNvPr>
          <p:cNvSpPr txBox="1"/>
          <p:nvPr/>
        </p:nvSpPr>
        <p:spPr>
          <a:xfrm>
            <a:off x="3713043" y="4065890"/>
            <a:ext cx="4189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Hazard ratio for </a:t>
            </a:r>
            <a:r>
              <a:rPr lang="fr-FR" sz="1400" b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death</a:t>
            </a:r>
            <a:r>
              <a:rPr lang="fr-FR" sz="1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, 0.68 (95% CI, 0.57-0.80) P&lt;0.001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="" xmlns:a16="http://schemas.microsoft.com/office/drawing/2014/main" id="{388D0EE2-AA63-AF45-A15C-CF140D8ECB2B}"/>
              </a:ext>
            </a:extLst>
          </p:cNvPr>
          <p:cNvSpPr txBox="1"/>
          <p:nvPr/>
        </p:nvSpPr>
        <p:spPr>
          <a:xfrm>
            <a:off x="928485" y="5859024"/>
            <a:ext cx="57399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i="1" dirty="0">
                <a:solidFill>
                  <a:prstClr val="black"/>
                </a:solidFill>
              </a:rPr>
              <a:t>*</a:t>
            </a:r>
            <a:r>
              <a:rPr lang="fr-FR" sz="700" i="1" dirty="0" err="1">
                <a:solidFill>
                  <a:prstClr val="black"/>
                </a:solidFill>
              </a:rPr>
              <a:t>Primary</a:t>
            </a:r>
            <a:r>
              <a:rPr lang="fr-FR" sz="700" i="1" dirty="0">
                <a:solidFill>
                  <a:prstClr val="black"/>
                </a:solidFill>
              </a:rPr>
              <a:t> </a:t>
            </a:r>
            <a:r>
              <a:rPr lang="fr-FR" sz="700" i="1" dirty="0" err="1">
                <a:solidFill>
                  <a:prstClr val="black"/>
                </a:solidFill>
              </a:rPr>
              <a:t>analysis</a:t>
            </a:r>
            <a:r>
              <a:rPr lang="fr-FR" sz="700" i="1" dirty="0">
                <a:solidFill>
                  <a:prstClr val="black"/>
                </a:solidFill>
              </a:rPr>
              <a:t> </a:t>
            </a:r>
            <a:r>
              <a:rPr lang="fr-FR" sz="700" i="1" dirty="0" err="1">
                <a:solidFill>
                  <a:prstClr val="black"/>
                </a:solidFill>
              </a:rPr>
              <a:t>occured</a:t>
            </a:r>
            <a:r>
              <a:rPr lang="fr-FR" sz="700" i="1" dirty="0">
                <a:solidFill>
                  <a:prstClr val="black"/>
                </a:solidFill>
              </a:rPr>
              <a:t> </a:t>
            </a:r>
            <a:r>
              <a:rPr lang="fr-FR" sz="700" i="1" dirty="0" err="1">
                <a:solidFill>
                  <a:prstClr val="black"/>
                </a:solidFill>
              </a:rPr>
              <a:t>after</a:t>
            </a:r>
            <a:r>
              <a:rPr lang="fr-FR" sz="700" i="1" dirty="0">
                <a:solidFill>
                  <a:prstClr val="black"/>
                </a:solidFill>
              </a:rPr>
              <a:t> 533 </a:t>
            </a:r>
            <a:r>
              <a:rPr lang="fr-FR" sz="700" i="1" dirty="0" err="1">
                <a:solidFill>
                  <a:prstClr val="black"/>
                </a:solidFill>
              </a:rPr>
              <a:t>deaths</a:t>
            </a:r>
            <a:r>
              <a:rPr lang="fr-FR" sz="700" i="1" dirty="0">
                <a:solidFill>
                  <a:prstClr val="black"/>
                </a:solidFill>
              </a:rPr>
              <a:t> (</a:t>
            </a:r>
            <a:r>
              <a:rPr lang="fr-FR" sz="700" i="1" dirty="0" err="1">
                <a:solidFill>
                  <a:prstClr val="black"/>
                </a:solidFill>
              </a:rPr>
              <a:t>darolutamide</a:t>
            </a:r>
            <a:r>
              <a:rPr lang="fr-FR" sz="700" i="1" dirty="0">
                <a:solidFill>
                  <a:prstClr val="black"/>
                </a:solidFill>
              </a:rPr>
              <a:t>, 229: placebo, 304). CI, confidence </a:t>
            </a:r>
            <a:r>
              <a:rPr lang="fr-FR" sz="700" i="1" dirty="0" err="1">
                <a:solidFill>
                  <a:prstClr val="black"/>
                </a:solidFill>
              </a:rPr>
              <a:t>interval</a:t>
            </a:r>
            <a:r>
              <a:rPr lang="fr-FR" sz="700" i="1" dirty="0">
                <a:solidFill>
                  <a:prstClr val="black"/>
                </a:solidFill>
              </a:rPr>
              <a:t>; NE, not estimable.</a:t>
            </a:r>
          </a:p>
        </p:txBody>
      </p:sp>
      <p:sp>
        <p:nvSpPr>
          <p:cNvPr id="32" name="Rectangle à coins arrondis 10">
            <a:extLst>
              <a:ext uri="{FF2B5EF4-FFF2-40B4-BE49-F238E27FC236}">
                <a16:creationId xmlns="" xmlns:a16="http://schemas.microsoft.com/office/drawing/2014/main" id="{812B013D-7A6B-0741-A602-069B0443E121}"/>
              </a:ext>
            </a:extLst>
          </p:cNvPr>
          <p:cNvSpPr/>
          <p:nvPr/>
        </p:nvSpPr>
        <p:spPr>
          <a:xfrm>
            <a:off x="1504507" y="1616148"/>
            <a:ext cx="10212876" cy="4111915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0748D6F2-E21E-D542-B395-D962E0A34CB2}"/>
              </a:ext>
            </a:extLst>
          </p:cNvPr>
          <p:cNvSpPr/>
          <p:nvPr/>
        </p:nvSpPr>
        <p:spPr>
          <a:xfrm>
            <a:off x="5528652" y="5019807"/>
            <a:ext cx="186621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50" b="0" i="0" u="none" strike="noStrike" kern="1200" baseline="0">
                <a:solidFill>
                  <a:srgbClr val="000000">
                    <a:lumMod val="50000"/>
                    <a:lumOff val="50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 since randomization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="" xmlns:a16="http://schemas.microsoft.com/office/drawing/2014/main" id="{529BE2D9-B9A1-A040-5E6C-66E64F2C7A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35351" y="6554231"/>
            <a:ext cx="1411407" cy="242888"/>
          </a:xfrm>
        </p:spPr>
        <p:txBody>
          <a:bodyPr/>
          <a:lstStyle/>
          <a:p>
            <a:r>
              <a:rPr lang="fr-FR" dirty="0"/>
              <a:t>Novembre 2023</a:t>
            </a:r>
          </a:p>
        </p:txBody>
      </p:sp>
    </p:spTree>
    <p:extLst>
      <p:ext uri="{BB962C8B-B14F-4D97-AF65-F5344CB8AC3E}">
        <p14:creationId xmlns:p14="http://schemas.microsoft.com/office/powerpoint/2010/main" val="56911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88A2F8FF-4248-F3A2-A5B3-E31D80E12762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a-DK" dirty="0"/>
              <a:t>Hussain et al. JCO 2023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="" xmlns:a16="http://schemas.microsoft.com/office/drawing/2014/main" id="{776F0FC4-C6E8-ADB0-E6F3-C6249C4831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sz="2800" dirty="0"/>
              <a:t>ARASENS : SG selon le volume métastatique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l="11928" t="32621" r="13730" b="15378"/>
          <a:stretch/>
        </p:blipFill>
        <p:spPr>
          <a:xfrm>
            <a:off x="1520674" y="626144"/>
            <a:ext cx="8897802" cy="349933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Titre 1"/>
          <p:cNvSpPr txBox="1">
            <a:spLocks/>
          </p:cNvSpPr>
          <p:nvPr/>
        </p:nvSpPr>
        <p:spPr>
          <a:xfrm>
            <a:off x="5231904" y="6493583"/>
            <a:ext cx="6960096" cy="392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1219170" fontAlgn="base">
              <a:spcAft>
                <a:spcPct val="0"/>
              </a:spcAft>
            </a:pPr>
            <a:endParaRPr lang="fr-FR" sz="1333" i="1" dirty="0">
              <a:solidFill>
                <a:prstClr val="black"/>
              </a:solidFill>
              <a:latin typeface="Arial"/>
              <a:cs typeface="Calibri" panose="020F050202020403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/>
          <a:srcRect l="10066" t="33018" r="51501" b="44792"/>
          <a:stretch/>
        </p:blipFill>
        <p:spPr>
          <a:xfrm>
            <a:off x="3662290" y="4317661"/>
            <a:ext cx="5272544" cy="164653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Rectangle 14"/>
          <p:cNvSpPr/>
          <p:nvPr/>
        </p:nvSpPr>
        <p:spPr bwMode="auto">
          <a:xfrm>
            <a:off x="3804473" y="5209753"/>
            <a:ext cx="5022093" cy="318251"/>
          </a:xfrm>
          <a:prstGeom prst="rect">
            <a:avLst/>
          </a:prstGeom>
          <a:noFill/>
          <a:ln w="28575" cap="flat" cmpd="sng" algn="ctr">
            <a:solidFill>
              <a:srgbClr val="FF7F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b="1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" name="Rectangle à coins arrondis 10">
            <a:extLst>
              <a:ext uri="{FF2B5EF4-FFF2-40B4-BE49-F238E27FC236}">
                <a16:creationId xmlns="" xmlns:a16="http://schemas.microsoft.com/office/drawing/2014/main" id="{73BBD328-1E11-FD75-2342-660000E63CDE}"/>
              </a:ext>
            </a:extLst>
          </p:cNvPr>
          <p:cNvSpPr/>
          <p:nvPr/>
        </p:nvSpPr>
        <p:spPr>
          <a:xfrm>
            <a:off x="1445036" y="687535"/>
            <a:ext cx="9058719" cy="3510177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6" name="Signe de multiplication 15">
            <a:extLst>
              <a:ext uri="{FF2B5EF4-FFF2-40B4-BE49-F238E27FC236}">
                <a16:creationId xmlns="" xmlns:a16="http://schemas.microsoft.com/office/drawing/2014/main" id="{DA2061E8-42FF-EC54-6BE5-84A9D138F3AF}"/>
              </a:ext>
            </a:extLst>
          </p:cNvPr>
          <p:cNvSpPr/>
          <p:nvPr/>
        </p:nvSpPr>
        <p:spPr>
          <a:xfrm>
            <a:off x="6011171" y="-56854"/>
            <a:ext cx="4758256" cy="4928133"/>
          </a:xfrm>
          <a:prstGeom prst="mathMultiply">
            <a:avLst>
              <a:gd name="adj1" fmla="val 506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7" name="Rectangle à coins arrondis 16">
            <a:extLst>
              <a:ext uri="{FF2B5EF4-FFF2-40B4-BE49-F238E27FC236}">
                <a16:creationId xmlns="" xmlns:a16="http://schemas.microsoft.com/office/drawing/2014/main" id="{73BBD328-1E11-FD75-2342-660000E63CDE}"/>
              </a:ext>
            </a:extLst>
          </p:cNvPr>
          <p:cNvSpPr/>
          <p:nvPr/>
        </p:nvSpPr>
        <p:spPr>
          <a:xfrm>
            <a:off x="3270040" y="4282993"/>
            <a:ext cx="6037462" cy="1711484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8" name="Espace réservé du texte 2">
            <a:extLst>
              <a:ext uri="{FF2B5EF4-FFF2-40B4-BE49-F238E27FC236}">
                <a16:creationId xmlns="" xmlns:a16="http://schemas.microsoft.com/office/drawing/2014/main" id="{529BE2D9-B9A1-A040-5E6C-66E64F2C7A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7751" y="6585187"/>
            <a:ext cx="1411407" cy="242888"/>
          </a:xfrm>
        </p:spPr>
        <p:txBody>
          <a:bodyPr/>
          <a:lstStyle/>
          <a:p>
            <a:r>
              <a:rPr lang="fr-FR" dirty="0"/>
              <a:t>Novembre 2023</a:t>
            </a:r>
          </a:p>
        </p:txBody>
      </p:sp>
    </p:spTree>
    <p:extLst>
      <p:ext uri="{BB962C8B-B14F-4D97-AF65-F5344CB8AC3E}">
        <p14:creationId xmlns:p14="http://schemas.microsoft.com/office/powerpoint/2010/main" val="342717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E8095E87-40C3-F2C0-D561-F2237EB9A4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/>
              <a:t>Novembre 2023</a:t>
            </a:r>
          </a:p>
        </p:txBody>
      </p:sp>
      <p:sp>
        <p:nvSpPr>
          <p:cNvPr id="15" name="Espace réservé du contenu 14">
            <a:extLst>
              <a:ext uri="{FF2B5EF4-FFF2-40B4-BE49-F238E27FC236}">
                <a16:creationId xmlns="" xmlns:a16="http://schemas.microsoft.com/office/drawing/2014/main" id="{28E22176-83B5-844C-7049-F06D87DD7729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 err="1" smtClean="0"/>
              <a:t>Fizazi</a:t>
            </a:r>
            <a:r>
              <a:rPr lang="fr-FR" dirty="0" smtClean="0"/>
              <a:t> et al. Lancet 2022 ; </a:t>
            </a:r>
            <a:r>
              <a:rPr lang="da-DK" dirty="0"/>
              <a:t>Hussain et al. JCO </a:t>
            </a:r>
            <a:r>
              <a:rPr lang="da-DK" dirty="0" smtClean="0"/>
              <a:t>2023</a:t>
            </a:r>
            <a:endParaRPr lang="fr-FR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="" xmlns:a16="http://schemas.microsoft.com/office/drawing/2014/main" id="{0D39F7FF-DF95-3E4C-CB1D-7D6C0E14BB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TRIPLET </a:t>
            </a:r>
            <a:r>
              <a:rPr lang="fr-FR"/>
              <a:t>: </a:t>
            </a:r>
            <a:r>
              <a:rPr lang="fr-FR" smtClean="0"/>
              <a:t>Take home message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555EC6EC-01AD-6AE5-25F6-1C41F7BF3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41" y="1791303"/>
            <a:ext cx="4744331" cy="245641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EFB5CCA7-9F5B-A4F7-9935-DAD13BF35F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1365" y="1691504"/>
            <a:ext cx="5272736" cy="2371010"/>
          </a:xfrm>
          <a:prstGeom prst="rect">
            <a:avLst/>
          </a:prstGeom>
        </p:spPr>
      </p:pic>
      <p:sp>
        <p:nvSpPr>
          <p:cNvPr id="10" name="Rectangle à coins arrondis 2">
            <a:extLst>
              <a:ext uri="{FF2B5EF4-FFF2-40B4-BE49-F238E27FC236}">
                <a16:creationId xmlns="" xmlns:a16="http://schemas.microsoft.com/office/drawing/2014/main" id="{7B57BC2C-C75E-5552-1724-C1E02116ACF7}"/>
              </a:ext>
            </a:extLst>
          </p:cNvPr>
          <p:cNvSpPr/>
          <p:nvPr/>
        </p:nvSpPr>
        <p:spPr>
          <a:xfrm>
            <a:off x="1527452" y="1791302"/>
            <a:ext cx="2333874" cy="2732367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58775" y="4887089"/>
            <a:ext cx="5769223" cy="9131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67" b="1" dirty="0">
                <a:solidFill>
                  <a:srgbClr val="FF7F4D"/>
                </a:solidFill>
              </a:rPr>
              <a:t>Pas de bénéfice significatif en OS du triplet chez « bas volume »</a:t>
            </a:r>
          </a:p>
        </p:txBody>
      </p:sp>
      <p:sp>
        <p:nvSpPr>
          <p:cNvPr id="19" name="Rectangle à coins arrondis 10">
            <a:extLst>
              <a:ext uri="{FF2B5EF4-FFF2-40B4-BE49-F238E27FC236}">
                <a16:creationId xmlns="" xmlns:a16="http://schemas.microsoft.com/office/drawing/2014/main" id="{35584B0D-0BD0-775C-8D74-253CD3B39013}"/>
              </a:ext>
            </a:extLst>
          </p:cNvPr>
          <p:cNvSpPr/>
          <p:nvPr/>
        </p:nvSpPr>
        <p:spPr>
          <a:xfrm>
            <a:off x="1062741" y="1066987"/>
            <a:ext cx="5224351" cy="3659016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7EC9A02E-DD30-FAF5-8139-0B1735BB8C8F}"/>
              </a:ext>
            </a:extLst>
          </p:cNvPr>
          <p:cNvSpPr txBox="1"/>
          <p:nvPr/>
        </p:nvSpPr>
        <p:spPr>
          <a:xfrm>
            <a:off x="1312663" y="836154"/>
            <a:ext cx="159351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PEACE-1</a:t>
            </a:r>
          </a:p>
        </p:txBody>
      </p:sp>
      <p:sp>
        <p:nvSpPr>
          <p:cNvPr id="20" name="Rectangle à coins arrondis 10">
            <a:extLst>
              <a:ext uri="{FF2B5EF4-FFF2-40B4-BE49-F238E27FC236}">
                <a16:creationId xmlns="" xmlns:a16="http://schemas.microsoft.com/office/drawing/2014/main" id="{8FDA81F0-AD64-7F70-B1B6-AF853EE8A30F}"/>
              </a:ext>
            </a:extLst>
          </p:cNvPr>
          <p:cNvSpPr/>
          <p:nvPr/>
        </p:nvSpPr>
        <p:spPr>
          <a:xfrm>
            <a:off x="6454116" y="1066987"/>
            <a:ext cx="5508889" cy="3659016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9B073F0F-D136-1AA4-7F74-260959DCD184}"/>
              </a:ext>
            </a:extLst>
          </p:cNvPr>
          <p:cNvSpPr txBox="1"/>
          <p:nvPr/>
        </p:nvSpPr>
        <p:spPr>
          <a:xfrm>
            <a:off x="6698351" y="836154"/>
            <a:ext cx="17716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17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fr-FR" dirty="0">
                <a:solidFill>
                  <a:prstClr val="black">
                    <a:lumMod val="50000"/>
                    <a:lumOff val="50000"/>
                  </a:prstClr>
                </a:solidFill>
              </a:rPr>
              <a:t>ARASENS</a:t>
            </a:r>
          </a:p>
        </p:txBody>
      </p:sp>
      <p:sp>
        <p:nvSpPr>
          <p:cNvPr id="14" name="Flèche vers le bas 13">
            <a:extLst>
              <a:ext uri="{FF2B5EF4-FFF2-40B4-BE49-F238E27FC236}">
                <a16:creationId xmlns="" xmlns:a16="http://schemas.microsoft.com/office/drawing/2014/main" id="{390C827E-1330-8180-1B99-8D6F8B165DFB}"/>
              </a:ext>
            </a:extLst>
          </p:cNvPr>
          <p:cNvSpPr/>
          <p:nvPr/>
        </p:nvSpPr>
        <p:spPr>
          <a:xfrm rot="11984299">
            <a:off x="9158739" y="4369671"/>
            <a:ext cx="250423" cy="541269"/>
          </a:xfrm>
          <a:prstGeom prst="downArrow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Flèche vers le bas 13">
            <a:extLst>
              <a:ext uri="{FF2B5EF4-FFF2-40B4-BE49-F238E27FC236}">
                <a16:creationId xmlns="" xmlns:a16="http://schemas.microsoft.com/office/drawing/2014/main" id="{FD19E359-F8FB-33CE-711C-35D8E2E1C785}"/>
              </a:ext>
            </a:extLst>
          </p:cNvPr>
          <p:cNvSpPr/>
          <p:nvPr/>
        </p:nvSpPr>
        <p:spPr>
          <a:xfrm rot="9329875">
            <a:off x="4060842" y="4417049"/>
            <a:ext cx="250423" cy="541269"/>
          </a:xfrm>
          <a:prstGeom prst="downArrow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1135" y="1832493"/>
            <a:ext cx="205946" cy="218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26926" y="1816018"/>
            <a:ext cx="142565" cy="218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58213" y="1622003"/>
            <a:ext cx="142565" cy="218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Rectangle à coins arrondis 21">
            <a:extLst>
              <a:ext uri="{FF2B5EF4-FFF2-40B4-BE49-F238E27FC236}">
                <a16:creationId xmlns="" xmlns:a16="http://schemas.microsoft.com/office/drawing/2014/main" id="{7416A012-3DCE-9994-7E1C-611C1A2C2931}"/>
              </a:ext>
            </a:extLst>
          </p:cNvPr>
          <p:cNvSpPr/>
          <p:nvPr/>
        </p:nvSpPr>
        <p:spPr>
          <a:xfrm>
            <a:off x="9158213" y="1644719"/>
            <a:ext cx="2710036" cy="2543517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412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avec flèche 22"/>
          <p:cNvCxnSpPr>
            <a:cxnSpLocks/>
          </p:cNvCxnSpPr>
          <p:nvPr/>
        </p:nvCxnSpPr>
        <p:spPr>
          <a:xfrm flipV="1">
            <a:off x="5558163" y="4798023"/>
            <a:ext cx="672075" cy="1"/>
          </a:xfrm>
          <a:prstGeom prst="straightConnector1">
            <a:avLst/>
          </a:prstGeom>
          <a:ln w="28575">
            <a:solidFill>
              <a:srgbClr val="002C4C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8">
            <a:extLst>
              <a:ext uri="{FF2B5EF4-FFF2-40B4-BE49-F238E27FC236}">
                <a16:creationId xmlns="" xmlns:a16="http://schemas.microsoft.com/office/drawing/2014/main" id="{BD95CC05-3E9D-43F7-BCFB-0EAC4EF652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Novembre 2023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="" xmlns:a16="http://schemas.microsoft.com/office/drawing/2014/main" id="{A7F29DCA-7034-453B-08C9-2F89D10477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Bas volume : quelle stratégie optimale en 2023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416527" y="4450856"/>
            <a:ext cx="3850337" cy="646331"/>
          </a:xfrm>
          <a:prstGeom prst="rect">
            <a:avLst/>
          </a:prstGeom>
          <a:solidFill>
            <a:srgbClr val="FFCCB7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17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+mj-lt"/>
              </a:defRPr>
            </a:lvl1pPr>
          </a:lstStyle>
          <a:p>
            <a:r>
              <a:rPr lang="fr-FR" dirty="0"/>
              <a:t>Pas de bénéfice en OS</a:t>
            </a:r>
          </a:p>
          <a:p>
            <a:r>
              <a:rPr lang="fr-FR" b="0" dirty="0"/>
              <a:t>(PEACE-1 et ARASENS)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416528" y="2941789"/>
            <a:ext cx="3850338" cy="646331"/>
          </a:xfrm>
          <a:prstGeom prst="rect">
            <a:avLst/>
          </a:prstGeom>
          <a:solidFill>
            <a:srgbClr val="FFCCB7"/>
          </a:solidFill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prstClr val="black"/>
                </a:solidFill>
              </a:rPr>
              <a:t>Pas de bénéfice en OS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prstClr val="black"/>
                </a:solidFill>
              </a:rPr>
              <a:t>(CHAARTED et STAMPEDE-</a:t>
            </a:r>
            <a:r>
              <a:rPr lang="fr-FR" dirty="0" err="1">
                <a:solidFill>
                  <a:prstClr val="black"/>
                </a:solidFill>
              </a:rPr>
              <a:t>Doce</a:t>
            </a:r>
            <a:r>
              <a:rPr lang="fr-FR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416527" y="1348492"/>
            <a:ext cx="3850338" cy="923330"/>
          </a:xfrm>
          <a:prstGeom prst="rect">
            <a:avLst/>
          </a:prstGeom>
          <a:solidFill>
            <a:srgbClr val="FF7F4D"/>
          </a:solidFill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prstClr val="white"/>
                </a:solidFill>
              </a:rPr>
              <a:t>Bénéfice en OS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prstClr val="white"/>
                </a:solidFill>
              </a:rPr>
              <a:t>(TITAN, ENZAMET, ARCHES et STAMPEDE-Abi)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572FFA4E-BA0C-3915-5353-CD96B58002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171" t="5106" r="2571" b="5485"/>
          <a:stretch/>
        </p:blipFill>
        <p:spPr>
          <a:xfrm>
            <a:off x="10457679" y="4283145"/>
            <a:ext cx="976623" cy="95768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572FFA4E-BA0C-3915-5353-CD96B58002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171" t="5106" r="2571" b="5485"/>
          <a:stretch/>
        </p:blipFill>
        <p:spPr>
          <a:xfrm>
            <a:off x="10457679" y="2765088"/>
            <a:ext cx="976623" cy="95768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ED042314-3B1F-C166-2380-6A802664E9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0" t="4462" r="57082" b="6129"/>
          <a:stretch/>
        </p:blipFill>
        <p:spPr>
          <a:xfrm>
            <a:off x="10524325" y="1262530"/>
            <a:ext cx="1029249" cy="1009292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>
          <a:xfrm>
            <a:off x="1450281" y="1481261"/>
            <a:ext cx="2400267" cy="610543"/>
          </a:xfrm>
          <a:prstGeom prst="roundRect">
            <a:avLst>
              <a:gd name="adj" fmla="val 0"/>
            </a:avLst>
          </a:prstGeom>
          <a:noFill/>
          <a:ln>
            <a:solidFill>
              <a:srgbClr val="002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002C4C"/>
                </a:solidFill>
              </a:rPr>
              <a:t>HT + NHT 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1450281" y="2922984"/>
            <a:ext cx="3216357" cy="702527"/>
          </a:xfrm>
          <a:prstGeom prst="roundRect">
            <a:avLst>
              <a:gd name="adj" fmla="val 0"/>
            </a:avLst>
          </a:prstGeom>
          <a:noFill/>
          <a:ln>
            <a:solidFill>
              <a:srgbClr val="002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002C4C"/>
                </a:solidFill>
              </a:rPr>
              <a:t>HT + </a:t>
            </a:r>
            <a:r>
              <a:rPr lang="fr-FR" sz="2800" b="1" dirty="0" err="1">
                <a:solidFill>
                  <a:srgbClr val="002C4C"/>
                </a:solidFill>
              </a:rPr>
              <a:t>Docetaxel</a:t>
            </a:r>
            <a:endParaRPr lang="fr-FR" sz="2800" b="1" dirty="0">
              <a:solidFill>
                <a:srgbClr val="002C4C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450281" y="4492070"/>
            <a:ext cx="4320480" cy="6877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002C4C"/>
                </a:solidFill>
              </a:rPr>
              <a:t>HT + </a:t>
            </a:r>
            <a:r>
              <a:rPr lang="fr-FR" sz="2800" b="1" dirty="0" err="1">
                <a:solidFill>
                  <a:srgbClr val="002C4C"/>
                </a:solidFill>
              </a:rPr>
              <a:t>docetaxel</a:t>
            </a:r>
            <a:r>
              <a:rPr lang="fr-FR" sz="2800" b="1" dirty="0">
                <a:solidFill>
                  <a:srgbClr val="002C4C"/>
                </a:solidFill>
              </a:rPr>
              <a:t> + NHT</a:t>
            </a:r>
          </a:p>
        </p:txBody>
      </p:sp>
      <p:cxnSp>
        <p:nvCxnSpPr>
          <p:cNvPr id="16" name="Connecteur droit avec flèche 15"/>
          <p:cNvCxnSpPr>
            <a:cxnSpLocks/>
            <a:stCxn id="12" idx="3"/>
          </p:cNvCxnSpPr>
          <p:nvPr/>
        </p:nvCxnSpPr>
        <p:spPr>
          <a:xfrm>
            <a:off x="3850548" y="1786533"/>
            <a:ext cx="2427068" cy="0"/>
          </a:xfrm>
          <a:prstGeom prst="straightConnector1">
            <a:avLst/>
          </a:prstGeom>
          <a:ln w="28575">
            <a:solidFill>
              <a:srgbClr val="002C4C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cxnSpLocks/>
          </p:cNvCxnSpPr>
          <p:nvPr/>
        </p:nvCxnSpPr>
        <p:spPr>
          <a:xfrm flipV="1">
            <a:off x="4666638" y="3243931"/>
            <a:ext cx="1563600" cy="0"/>
          </a:xfrm>
          <a:prstGeom prst="straightConnector1">
            <a:avLst/>
          </a:prstGeom>
          <a:ln w="28575">
            <a:solidFill>
              <a:srgbClr val="002C4C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023940" y="2099135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2C4C"/>
                </a:solidFill>
              </a:rPr>
              <a:t>Vs HT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482395" y="361187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2C4C"/>
                </a:solidFill>
              </a:rPr>
              <a:t>Vs HT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757399" y="5179781"/>
            <a:ext cx="1706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2C4C"/>
                </a:solidFill>
              </a:rPr>
              <a:t>Vs HT + </a:t>
            </a:r>
            <a:r>
              <a:rPr lang="fr-FR" sz="1600" dirty="0" err="1">
                <a:solidFill>
                  <a:srgbClr val="002C4C"/>
                </a:solidFill>
              </a:rPr>
              <a:t>doce</a:t>
            </a:r>
            <a:endParaRPr lang="fr-FR" sz="1600" dirty="0">
              <a:solidFill>
                <a:srgbClr val="002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2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AE32804A-F8C8-8983-08A2-809493A87D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Novembre 2023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="" xmlns:a16="http://schemas.microsoft.com/office/drawing/2014/main" id="{A4A34BE2-C473-C48D-10E8-1FCE1DDA2EFF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smtClean="0"/>
              <a:t>David ID. N Engl J Med 2019;381 (2) 121-131</a:t>
            </a:r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="" xmlns:a16="http://schemas.microsoft.com/office/drawing/2014/main" id="{C3819148-1E55-3290-45ED-B33B2EBC34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sz="2800" dirty="0"/>
              <a:t>ENZAMET : tolérance</a:t>
            </a:r>
            <a:endParaRPr lang="fr-FR" dirty="0"/>
          </a:p>
        </p:txBody>
      </p:sp>
      <p:graphicFrame>
        <p:nvGraphicFramePr>
          <p:cNvPr id="15" name="Tableau 4">
            <a:extLst>
              <a:ext uri="{FF2B5EF4-FFF2-40B4-BE49-F238E27FC236}">
                <a16:creationId xmlns="" xmlns:a16="http://schemas.microsoft.com/office/drawing/2014/main" id="{1765436B-C590-E7A9-A515-CB7BA806FEB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69199" y="917077"/>
          <a:ext cx="10822237" cy="50520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39133">
                  <a:extLst>
                    <a:ext uri="{9D8B030D-6E8A-4147-A177-3AD203B41FA5}">
                      <a16:colId xmlns="" xmlns:a16="http://schemas.microsoft.com/office/drawing/2014/main" val="2964750036"/>
                    </a:ext>
                  </a:extLst>
                </a:gridCol>
                <a:gridCol w="4117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1796">
                  <a:extLst>
                    <a:ext uri="{9D8B030D-6E8A-4147-A177-3AD203B41FA5}">
                      <a16:colId xmlns="" xmlns:a16="http://schemas.microsoft.com/office/drawing/2014/main" val="4221678456"/>
                    </a:ext>
                  </a:extLst>
                </a:gridCol>
                <a:gridCol w="411796">
                  <a:extLst>
                    <a:ext uri="{9D8B030D-6E8A-4147-A177-3AD203B41FA5}">
                      <a16:colId xmlns="" xmlns:a16="http://schemas.microsoft.com/office/drawing/2014/main" val="2431426897"/>
                    </a:ext>
                  </a:extLst>
                </a:gridCol>
                <a:gridCol w="411796">
                  <a:extLst>
                    <a:ext uri="{9D8B030D-6E8A-4147-A177-3AD203B41FA5}">
                      <a16:colId xmlns="" xmlns:a16="http://schemas.microsoft.com/office/drawing/2014/main" val="1700567011"/>
                    </a:ext>
                  </a:extLst>
                </a:gridCol>
                <a:gridCol w="411796">
                  <a:extLst>
                    <a:ext uri="{9D8B030D-6E8A-4147-A177-3AD203B41FA5}">
                      <a16:colId xmlns="" xmlns:a16="http://schemas.microsoft.com/office/drawing/2014/main" val="1477442393"/>
                    </a:ext>
                  </a:extLst>
                </a:gridCol>
                <a:gridCol w="411796">
                  <a:extLst>
                    <a:ext uri="{9D8B030D-6E8A-4147-A177-3AD203B41FA5}">
                      <a16:colId xmlns="" xmlns:a16="http://schemas.microsoft.com/office/drawing/2014/main" val="1130193358"/>
                    </a:ext>
                  </a:extLst>
                </a:gridCol>
                <a:gridCol w="411796">
                  <a:extLst>
                    <a:ext uri="{9D8B030D-6E8A-4147-A177-3AD203B41FA5}">
                      <a16:colId xmlns="" xmlns:a16="http://schemas.microsoft.com/office/drawing/2014/main" val="3724403139"/>
                    </a:ext>
                  </a:extLst>
                </a:gridCol>
                <a:gridCol w="411796">
                  <a:extLst>
                    <a:ext uri="{9D8B030D-6E8A-4147-A177-3AD203B41FA5}">
                      <a16:colId xmlns="" xmlns:a16="http://schemas.microsoft.com/office/drawing/2014/main" val="3457636056"/>
                    </a:ext>
                  </a:extLst>
                </a:gridCol>
                <a:gridCol w="411796">
                  <a:extLst>
                    <a:ext uri="{9D8B030D-6E8A-4147-A177-3AD203B41FA5}">
                      <a16:colId xmlns="" xmlns:a16="http://schemas.microsoft.com/office/drawing/2014/main" val="586298186"/>
                    </a:ext>
                  </a:extLst>
                </a:gridCol>
                <a:gridCol w="411796">
                  <a:extLst>
                    <a:ext uri="{9D8B030D-6E8A-4147-A177-3AD203B41FA5}">
                      <a16:colId xmlns="" xmlns:a16="http://schemas.microsoft.com/office/drawing/2014/main" val="63694446"/>
                    </a:ext>
                  </a:extLst>
                </a:gridCol>
                <a:gridCol w="411796">
                  <a:extLst>
                    <a:ext uri="{9D8B030D-6E8A-4147-A177-3AD203B41FA5}">
                      <a16:colId xmlns="" xmlns:a16="http://schemas.microsoft.com/office/drawing/2014/main" val="3257446211"/>
                    </a:ext>
                  </a:extLst>
                </a:gridCol>
                <a:gridCol w="411796">
                  <a:extLst>
                    <a:ext uri="{9D8B030D-6E8A-4147-A177-3AD203B41FA5}">
                      <a16:colId xmlns="" xmlns:a16="http://schemas.microsoft.com/office/drawing/2014/main" val="1945474028"/>
                    </a:ext>
                  </a:extLst>
                </a:gridCol>
                <a:gridCol w="411796">
                  <a:extLst>
                    <a:ext uri="{9D8B030D-6E8A-4147-A177-3AD203B41FA5}">
                      <a16:colId xmlns="" xmlns:a16="http://schemas.microsoft.com/office/drawing/2014/main" val="4098177345"/>
                    </a:ext>
                  </a:extLst>
                </a:gridCol>
                <a:gridCol w="411796">
                  <a:extLst>
                    <a:ext uri="{9D8B030D-6E8A-4147-A177-3AD203B41FA5}">
                      <a16:colId xmlns="" xmlns:a16="http://schemas.microsoft.com/office/drawing/2014/main" val="1275306840"/>
                    </a:ext>
                  </a:extLst>
                </a:gridCol>
                <a:gridCol w="411796">
                  <a:extLst>
                    <a:ext uri="{9D8B030D-6E8A-4147-A177-3AD203B41FA5}">
                      <a16:colId xmlns="" xmlns:a16="http://schemas.microsoft.com/office/drawing/2014/main" val="757472888"/>
                    </a:ext>
                  </a:extLst>
                </a:gridCol>
                <a:gridCol w="411796">
                  <a:extLst>
                    <a:ext uri="{9D8B030D-6E8A-4147-A177-3AD203B41FA5}">
                      <a16:colId xmlns="" xmlns:a16="http://schemas.microsoft.com/office/drawing/2014/main" val="1384250947"/>
                    </a:ext>
                  </a:extLst>
                </a:gridCol>
                <a:gridCol w="411796">
                  <a:extLst>
                    <a:ext uri="{9D8B030D-6E8A-4147-A177-3AD203B41FA5}">
                      <a16:colId xmlns="" xmlns:a16="http://schemas.microsoft.com/office/drawing/2014/main" val="2060648645"/>
                    </a:ext>
                  </a:extLst>
                </a:gridCol>
                <a:gridCol w="411796">
                  <a:extLst>
                    <a:ext uri="{9D8B030D-6E8A-4147-A177-3AD203B41FA5}">
                      <a16:colId xmlns="" xmlns:a16="http://schemas.microsoft.com/office/drawing/2014/main" val="2071380036"/>
                    </a:ext>
                  </a:extLst>
                </a:gridCol>
                <a:gridCol w="411796">
                  <a:extLst>
                    <a:ext uri="{9D8B030D-6E8A-4147-A177-3AD203B41FA5}">
                      <a16:colId xmlns="" xmlns:a16="http://schemas.microsoft.com/office/drawing/2014/main" val="3678995749"/>
                    </a:ext>
                  </a:extLst>
                </a:gridCol>
                <a:gridCol w="411796">
                  <a:extLst>
                    <a:ext uri="{9D8B030D-6E8A-4147-A177-3AD203B41FA5}">
                      <a16:colId xmlns="" xmlns:a16="http://schemas.microsoft.com/office/drawing/2014/main" val="874330738"/>
                    </a:ext>
                  </a:extLst>
                </a:gridCol>
                <a:gridCol w="411796">
                  <a:extLst>
                    <a:ext uri="{9D8B030D-6E8A-4147-A177-3AD203B41FA5}">
                      <a16:colId xmlns="" xmlns:a16="http://schemas.microsoft.com/office/drawing/2014/main" val="829218537"/>
                    </a:ext>
                  </a:extLst>
                </a:gridCol>
                <a:gridCol w="411796">
                  <a:extLst>
                    <a:ext uri="{9D8B030D-6E8A-4147-A177-3AD203B41FA5}">
                      <a16:colId xmlns="" xmlns:a16="http://schemas.microsoft.com/office/drawing/2014/main" val="871743454"/>
                    </a:ext>
                  </a:extLst>
                </a:gridCol>
                <a:gridCol w="411796">
                  <a:extLst>
                    <a:ext uri="{9D8B030D-6E8A-4147-A177-3AD203B41FA5}">
                      <a16:colId xmlns="" xmlns:a16="http://schemas.microsoft.com/office/drawing/2014/main" val="1035552581"/>
                    </a:ext>
                  </a:extLst>
                </a:gridCol>
                <a:gridCol w="411796">
                  <a:extLst>
                    <a:ext uri="{9D8B030D-6E8A-4147-A177-3AD203B41FA5}">
                      <a16:colId xmlns="" xmlns:a16="http://schemas.microsoft.com/office/drawing/2014/main" val="824569611"/>
                    </a:ext>
                  </a:extLst>
                </a:gridCol>
              </a:tblGrid>
              <a:tr h="345322">
                <a:tc>
                  <a:txBody>
                    <a:bodyPr/>
                    <a:lstStyle/>
                    <a:p>
                      <a:endParaRPr lang="fr-FR" sz="9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fr-FR" sz="900" baseline="0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Anti-</a:t>
                      </a:r>
                      <a:r>
                        <a:rPr lang="fr-FR" sz="900" baseline="0" dirty="0" err="1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androgen</a:t>
                      </a:r>
                      <a:endParaRPr lang="fr-FR" sz="900" baseline="0" dirty="0">
                        <a:solidFill>
                          <a:schemeClr val="bg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baseline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fr-FR" sz="900" baseline="0" dirty="0" err="1">
                          <a:latin typeface="+mj-lt"/>
                          <a:cs typeface="Calibri" panose="020F0502020204030204" pitchFamily="34" charset="0"/>
                        </a:rPr>
                        <a:t>Enzalutamide</a:t>
                      </a:r>
                      <a:endParaRPr lang="fr-FR" sz="900" baseline="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7275735"/>
                  </a:ext>
                </a:extLst>
              </a:tr>
              <a:tr h="300764">
                <a:tc>
                  <a:txBody>
                    <a:bodyPr/>
                    <a:lstStyle/>
                    <a:p>
                      <a:endParaRPr lang="fr-FR" sz="900" b="1" dirty="0">
                        <a:solidFill>
                          <a:schemeClr val="bg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fr-FR" sz="900" b="1" dirty="0" err="1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fr-FR" sz="9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900" b="1" dirty="0" err="1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Docetexel</a:t>
                      </a:r>
                      <a:endParaRPr lang="fr-FR" sz="900" b="1" dirty="0">
                        <a:solidFill>
                          <a:schemeClr val="bg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rgbClr val="4C4D4F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>
                        <a:solidFill>
                          <a:srgbClr val="4C4D4F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Without</a:t>
                      </a:r>
                      <a:r>
                        <a:rPr lang="fr-FR" sz="9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900" b="1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Docetaxel</a:t>
                      </a:r>
                      <a:endParaRPr lang="fr-FR" sz="9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>
                        <a:solidFill>
                          <a:srgbClr val="4C4D4F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>
                        <a:solidFill>
                          <a:srgbClr val="4C4D4F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>
                        <a:solidFill>
                          <a:srgbClr val="4C4D4F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>
                        <a:solidFill>
                          <a:srgbClr val="4C4D4F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>
                        <a:solidFill>
                          <a:srgbClr val="4C4D4F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fr-FR" sz="9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900" b="1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Docetexel</a:t>
                      </a:r>
                      <a:endParaRPr lang="fr-FR" sz="9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>
                        <a:solidFill>
                          <a:srgbClr val="4C4D4F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>
                        <a:solidFill>
                          <a:srgbClr val="4C4D4F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>
                        <a:solidFill>
                          <a:srgbClr val="4C4D4F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>
                        <a:solidFill>
                          <a:srgbClr val="4C4D4F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>
                        <a:solidFill>
                          <a:srgbClr val="4C4D4F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Without</a:t>
                      </a:r>
                      <a:r>
                        <a:rPr lang="fr-FR" sz="9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900" b="1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Docetaxel</a:t>
                      </a:r>
                      <a:endParaRPr lang="fr-FR" sz="9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>
                        <a:solidFill>
                          <a:srgbClr val="4C4D4F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>
                        <a:solidFill>
                          <a:srgbClr val="4C4D4F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>
                        <a:solidFill>
                          <a:srgbClr val="4C4D4F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>
                        <a:solidFill>
                          <a:srgbClr val="4C4D4F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>
                        <a:solidFill>
                          <a:srgbClr val="4C4D4F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6654031"/>
                  </a:ext>
                </a:extLst>
              </a:tr>
              <a:tr h="300764">
                <a:tc>
                  <a:txBody>
                    <a:bodyPr/>
                    <a:lstStyle/>
                    <a:p>
                      <a:r>
                        <a:rPr lang="fr-FR" sz="900" b="1" dirty="0" err="1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Worst</a:t>
                      </a:r>
                      <a:r>
                        <a:rPr lang="fr-FR" sz="9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 Grade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2892997"/>
                  </a:ext>
                </a:extLst>
              </a:tr>
              <a:tr h="300764">
                <a:tc>
                  <a:txBody>
                    <a:bodyPr/>
                    <a:lstStyle/>
                    <a:p>
                      <a:r>
                        <a:rPr lang="fr-FR" sz="900" b="1" dirty="0" err="1">
                          <a:latin typeface="+mj-lt"/>
                          <a:cs typeface="Calibri" panose="020F0502020204030204" pitchFamily="34" charset="0"/>
                        </a:rPr>
                        <a:t>Watering</a:t>
                      </a:r>
                      <a:r>
                        <a:rPr lang="fr-FR" sz="900" b="1" dirty="0"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900" b="1" dirty="0" err="1">
                          <a:latin typeface="+mj-lt"/>
                          <a:cs typeface="Calibri" panose="020F0502020204030204" pitchFamily="34" charset="0"/>
                        </a:rPr>
                        <a:t>eyes</a:t>
                      </a:r>
                      <a:endParaRPr lang="fr-FR" sz="9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55002472"/>
                  </a:ext>
                </a:extLst>
              </a:tr>
              <a:tr h="300764">
                <a:tc>
                  <a:txBody>
                    <a:bodyPr/>
                    <a:lstStyle/>
                    <a:p>
                      <a:r>
                        <a:rPr lang="fr-FR" sz="900" b="1" dirty="0">
                          <a:latin typeface="+mj-lt"/>
                          <a:cs typeface="Calibri" panose="020F0502020204030204" pitchFamily="34" charset="0"/>
                        </a:rPr>
                        <a:t>Fatigue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166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99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109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199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128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167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9570075"/>
                  </a:ext>
                </a:extLst>
              </a:tr>
              <a:tr h="598829">
                <a:tc>
                  <a:txBody>
                    <a:bodyPr/>
                    <a:lstStyle/>
                    <a:p>
                      <a:r>
                        <a:rPr lang="fr-FR" sz="900" b="1" dirty="0" err="1">
                          <a:latin typeface="+mj-lt"/>
                          <a:cs typeface="Calibri" panose="020F0502020204030204" pitchFamily="34" charset="0"/>
                        </a:rPr>
                        <a:t>Neutrophil</a:t>
                      </a:r>
                      <a:r>
                        <a:rPr lang="fr-FR" sz="900" b="1" dirty="0">
                          <a:latin typeface="+mj-lt"/>
                          <a:cs typeface="Calibri" panose="020F0502020204030204" pitchFamily="34" charset="0"/>
                        </a:rPr>
                        <a:t> count </a:t>
                      </a:r>
                      <a:r>
                        <a:rPr lang="fr-FR" sz="900" b="1" dirty="0" err="1">
                          <a:latin typeface="+mj-lt"/>
                          <a:cs typeface="Calibri" panose="020F0502020204030204" pitchFamily="34" charset="0"/>
                        </a:rPr>
                        <a:t>decreased</a:t>
                      </a:r>
                      <a:endParaRPr lang="fr-FR" sz="9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4691534"/>
                  </a:ext>
                </a:extLst>
              </a:tr>
              <a:tr h="300764">
                <a:tc>
                  <a:txBody>
                    <a:bodyPr/>
                    <a:lstStyle/>
                    <a:p>
                      <a:r>
                        <a:rPr lang="fr-FR" sz="900" b="1" dirty="0" err="1">
                          <a:latin typeface="+mj-lt"/>
                          <a:cs typeface="Calibri" panose="020F0502020204030204" pitchFamily="34" charset="0"/>
                        </a:rPr>
                        <a:t>Dysesthesia</a:t>
                      </a:r>
                      <a:endParaRPr lang="fr-FR" sz="9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8513031"/>
                  </a:ext>
                </a:extLst>
              </a:tr>
              <a:tr h="300764">
                <a:tc>
                  <a:txBody>
                    <a:bodyPr/>
                    <a:lstStyle/>
                    <a:p>
                      <a:r>
                        <a:rPr lang="fr-FR" sz="900" b="1" dirty="0" err="1">
                          <a:latin typeface="+mj-lt"/>
                          <a:cs typeface="Calibri" panose="020F0502020204030204" pitchFamily="34" charset="0"/>
                        </a:rPr>
                        <a:t>Paresthesia</a:t>
                      </a:r>
                      <a:endParaRPr lang="fr-FR" sz="9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2133472"/>
                  </a:ext>
                </a:extLst>
              </a:tr>
              <a:tr h="598829">
                <a:tc>
                  <a:txBody>
                    <a:bodyPr/>
                    <a:lstStyle/>
                    <a:p>
                      <a:r>
                        <a:rPr lang="fr-FR" sz="900" b="1" dirty="0" err="1">
                          <a:latin typeface="+mj-lt"/>
                          <a:cs typeface="Calibri" panose="020F0502020204030204" pitchFamily="34" charset="0"/>
                        </a:rPr>
                        <a:t>Peripheral</a:t>
                      </a:r>
                      <a:r>
                        <a:rPr lang="fr-FR" sz="900" b="1" dirty="0"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900" b="1" dirty="0" err="1">
                          <a:latin typeface="+mj-lt"/>
                          <a:cs typeface="Calibri" panose="020F0502020204030204" pitchFamily="34" charset="0"/>
                        </a:rPr>
                        <a:t>motor</a:t>
                      </a:r>
                      <a:r>
                        <a:rPr lang="fr-FR" sz="900" b="1" dirty="0"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900" b="1" dirty="0" err="1">
                          <a:latin typeface="+mj-lt"/>
                          <a:cs typeface="Calibri" panose="020F0502020204030204" pitchFamily="34" charset="0"/>
                        </a:rPr>
                        <a:t>neuropathy</a:t>
                      </a:r>
                      <a:endParaRPr lang="fr-FR" sz="9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40766555"/>
                  </a:ext>
                </a:extLst>
              </a:tr>
              <a:tr h="598829">
                <a:tc>
                  <a:txBody>
                    <a:bodyPr/>
                    <a:lstStyle/>
                    <a:p>
                      <a:r>
                        <a:rPr lang="fr-FR" sz="900" b="1" dirty="0" err="1">
                          <a:latin typeface="+mj-lt"/>
                          <a:cs typeface="Calibri" panose="020F0502020204030204" pitchFamily="34" charset="0"/>
                        </a:rPr>
                        <a:t>Periphal</a:t>
                      </a:r>
                      <a:r>
                        <a:rPr lang="fr-FR" sz="900" b="1" dirty="0"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900" b="1" dirty="0" err="1">
                          <a:latin typeface="+mj-lt"/>
                          <a:cs typeface="Calibri" panose="020F0502020204030204" pitchFamily="34" charset="0"/>
                        </a:rPr>
                        <a:t>sensory</a:t>
                      </a:r>
                      <a:r>
                        <a:rPr lang="fr-FR" sz="900" b="1" dirty="0"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900" b="1" dirty="0" err="1">
                          <a:latin typeface="+mj-lt"/>
                          <a:cs typeface="Calibri" panose="020F0502020204030204" pitchFamily="34" charset="0"/>
                        </a:rPr>
                        <a:t>neuropathy</a:t>
                      </a:r>
                      <a:endParaRPr lang="fr-FR" sz="9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62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77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148893"/>
                  </a:ext>
                </a:extLst>
              </a:tr>
              <a:tr h="300764">
                <a:tc>
                  <a:txBody>
                    <a:bodyPr/>
                    <a:lstStyle/>
                    <a:p>
                      <a:r>
                        <a:rPr lang="fr-FR" sz="900" b="1" dirty="0" err="1">
                          <a:latin typeface="+mj-lt"/>
                          <a:cs typeface="Calibri" panose="020F0502020204030204" pitchFamily="34" charset="0"/>
                        </a:rPr>
                        <a:t>Alopecia</a:t>
                      </a:r>
                      <a:endParaRPr lang="fr-FR" sz="9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57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4781134"/>
                  </a:ext>
                </a:extLst>
              </a:tr>
              <a:tr h="439142">
                <a:tc>
                  <a:txBody>
                    <a:bodyPr/>
                    <a:lstStyle/>
                    <a:p>
                      <a:r>
                        <a:rPr lang="fr-FR" sz="900" b="1" dirty="0">
                          <a:latin typeface="+mj-lt"/>
                          <a:cs typeface="Calibri" panose="020F0502020204030204" pitchFamily="34" charset="0"/>
                        </a:rPr>
                        <a:t>Nail </a:t>
                      </a:r>
                      <a:r>
                        <a:rPr lang="fr-FR" sz="900" b="1" dirty="0" err="1">
                          <a:latin typeface="+mj-lt"/>
                          <a:cs typeface="Calibri" panose="020F0502020204030204" pitchFamily="34" charset="0"/>
                        </a:rPr>
                        <a:t>discoloration</a:t>
                      </a:r>
                      <a:endParaRPr lang="fr-FR" sz="9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smtClean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13</a:t>
                      </a:r>
                      <a:endParaRPr lang="fr-FR" sz="900" b="1" dirty="0">
                        <a:solidFill>
                          <a:srgbClr val="3A3839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4644467"/>
                  </a:ext>
                </a:extLst>
              </a:tr>
              <a:tr h="300764">
                <a:tc>
                  <a:txBody>
                    <a:bodyPr/>
                    <a:lstStyle/>
                    <a:p>
                      <a:r>
                        <a:rPr lang="fr-FR" sz="900" b="1" dirty="0">
                          <a:latin typeface="+mj-lt"/>
                          <a:cs typeface="Calibri" panose="020F0502020204030204" pitchFamily="34" charset="0"/>
                        </a:rPr>
                        <a:t>Nail </a:t>
                      </a:r>
                      <a:r>
                        <a:rPr lang="fr-FR" sz="900" b="1" dirty="0" err="1">
                          <a:latin typeface="+mj-lt"/>
                          <a:cs typeface="Calibri" panose="020F0502020204030204" pitchFamily="34" charset="0"/>
                        </a:rPr>
                        <a:t>loss</a:t>
                      </a:r>
                      <a:endParaRPr lang="fr-FR" sz="9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rgbClr val="3A3839"/>
                          </a:solidFill>
                          <a:latin typeface="+mj-lt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823212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F23B6B3-E524-4655-AEDC-BF120FE423B6}"/>
              </a:ext>
            </a:extLst>
          </p:cNvPr>
          <p:cNvSpPr/>
          <p:nvPr/>
        </p:nvSpPr>
        <p:spPr>
          <a:xfrm>
            <a:off x="2171371" y="1268686"/>
            <a:ext cx="2365460" cy="302604"/>
          </a:xfrm>
          <a:prstGeom prst="rect">
            <a:avLst/>
          </a:prstGeom>
          <a:noFill/>
          <a:ln w="28575"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6FF12C0-7165-4F4C-15A8-675541D7B8D4}"/>
              </a:ext>
            </a:extLst>
          </p:cNvPr>
          <p:cNvSpPr/>
          <p:nvPr/>
        </p:nvSpPr>
        <p:spPr>
          <a:xfrm>
            <a:off x="7151334" y="1268686"/>
            <a:ext cx="2365460" cy="302604"/>
          </a:xfrm>
          <a:prstGeom prst="rect">
            <a:avLst/>
          </a:prstGeom>
          <a:noFill/>
          <a:ln w="28575"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81401DDF-5917-ADA1-C12D-400C0622FF5A}"/>
              </a:ext>
            </a:extLst>
          </p:cNvPr>
          <p:cNvSpPr/>
          <p:nvPr/>
        </p:nvSpPr>
        <p:spPr>
          <a:xfrm>
            <a:off x="4199205" y="1571290"/>
            <a:ext cx="337625" cy="4397846"/>
          </a:xfrm>
          <a:prstGeom prst="rect">
            <a:avLst/>
          </a:prstGeom>
          <a:noFill/>
          <a:ln w="28575"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6BFFA74-94EE-DACC-24ED-00570216F98D}"/>
              </a:ext>
            </a:extLst>
          </p:cNvPr>
          <p:cNvSpPr/>
          <p:nvPr/>
        </p:nvSpPr>
        <p:spPr>
          <a:xfrm>
            <a:off x="9179169" y="1571290"/>
            <a:ext cx="337625" cy="4397846"/>
          </a:xfrm>
          <a:prstGeom prst="rect">
            <a:avLst/>
          </a:prstGeom>
          <a:noFill/>
          <a:ln w="28575"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Espace réservé du texte 12">
            <a:extLst>
              <a:ext uri="{FF2B5EF4-FFF2-40B4-BE49-F238E27FC236}">
                <a16:creationId xmlns="" xmlns:a16="http://schemas.microsoft.com/office/drawing/2014/main" id="{CAE3E3A0-BFD6-7D4F-98F3-9621BA464B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2776" y="531553"/>
            <a:ext cx="11259224" cy="341085"/>
          </a:xfrm>
        </p:spPr>
        <p:txBody>
          <a:bodyPr/>
          <a:lstStyle/>
          <a:p>
            <a:r>
              <a:rPr lang="fr-FR" sz="1800" smtClean="0"/>
              <a:t>Adverse events of interest in docetaxel stratum within 6 months of randomization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3225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="" xmlns:a16="http://schemas.microsoft.com/office/drawing/2014/main" id="{5ECA03F1-23DF-E043-550A-FD4288753B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Novembre 2023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="" xmlns:a16="http://schemas.microsoft.com/office/drawing/2014/main" id="{289E4D0C-52AF-B8C3-59F9-DD0FB4AAE4EF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 err="1"/>
              <a:t>Fizazi</a:t>
            </a:r>
            <a:r>
              <a:rPr lang="fr-FR" dirty="0"/>
              <a:t> K. et. al, Lancet </a:t>
            </a:r>
            <a:r>
              <a:rPr lang="fr-FR" dirty="0" smtClean="0"/>
              <a:t>2022;399:1695</a:t>
            </a: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="" xmlns:a16="http://schemas.microsoft.com/office/drawing/2014/main" id="{CBE55BB8-7F04-211B-B94A-1F20E8ECFE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PEACE-1 : tolérance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="" xmlns:a16="http://schemas.microsoft.com/office/drawing/2014/main" id="{93789C91-85DC-4A0F-B090-6EEDABA6EAC4}"/>
              </a:ext>
            </a:extLst>
          </p:cNvPr>
          <p:cNvSpPr txBox="1">
            <a:spLocks/>
          </p:cNvSpPr>
          <p:nvPr/>
        </p:nvSpPr>
        <p:spPr>
          <a:xfrm>
            <a:off x="5991228" y="5563888"/>
            <a:ext cx="4133848" cy="361951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1219170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US" sz="1200" dirty="0">
              <a:solidFill>
                <a:srgbClr val="1F497D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4F796B5-10EF-C904-AB40-381929646F09}"/>
              </a:ext>
            </a:extLst>
          </p:cNvPr>
          <p:cNvSpPr/>
          <p:nvPr/>
        </p:nvSpPr>
        <p:spPr>
          <a:xfrm>
            <a:off x="9235440" y="626143"/>
            <a:ext cx="2321169" cy="569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Espace réservé du texte 12">
            <a:extLst>
              <a:ext uri="{FF2B5EF4-FFF2-40B4-BE49-F238E27FC236}">
                <a16:creationId xmlns="" xmlns:a16="http://schemas.microsoft.com/office/drawing/2014/main" id="{CAE3E3A0-BFD6-7D4F-98F3-9621BA464B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2776" y="626143"/>
            <a:ext cx="11259224" cy="341085"/>
          </a:xfrm>
        </p:spPr>
        <p:txBody>
          <a:bodyPr/>
          <a:lstStyle/>
          <a:p>
            <a:r>
              <a:rPr lang="fr-FR" smtClean="0"/>
              <a:t>Grade 3-5 Toxicity on study treatments (ADT + docetaxek safety population)</a:t>
            </a:r>
            <a:endParaRPr lang="fr-FR" dirty="0"/>
          </a:p>
        </p:txBody>
      </p:sp>
      <p:graphicFrame>
        <p:nvGraphicFramePr>
          <p:cNvPr id="12" name="Tableau 4">
            <a:extLst>
              <a:ext uri="{FF2B5EF4-FFF2-40B4-BE49-F238E27FC236}">
                <a16:creationId xmlns="" xmlns:a16="http://schemas.microsoft.com/office/drawing/2014/main" id="{5FCD50E4-0F42-0DD9-1311-EE22D459936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599892" y="1308170"/>
          <a:ext cx="7154598" cy="40446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72978">
                  <a:extLst>
                    <a:ext uri="{9D8B030D-6E8A-4147-A177-3AD203B41FA5}">
                      <a16:colId xmlns="" xmlns:a16="http://schemas.microsoft.com/office/drawing/2014/main" val="2964750036"/>
                    </a:ext>
                  </a:extLst>
                </a:gridCol>
                <a:gridCol w="19908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0810">
                  <a:extLst>
                    <a:ext uri="{9D8B030D-6E8A-4147-A177-3AD203B41FA5}">
                      <a16:colId xmlns="" xmlns:a16="http://schemas.microsoft.com/office/drawing/2014/main" val="4221678456"/>
                    </a:ext>
                  </a:extLst>
                </a:gridCol>
              </a:tblGrid>
              <a:tr h="637118">
                <a:tc>
                  <a:txBody>
                    <a:bodyPr/>
                    <a:lstStyle/>
                    <a:p>
                      <a:r>
                        <a:rPr lang="fr-FR" sz="1300" dirty="0" err="1" smtClean="0"/>
                        <a:t>Toxicity</a:t>
                      </a:r>
                      <a:endParaRPr lang="fr-FR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SOC(+/- RXT)</a:t>
                      </a:r>
                    </a:p>
                    <a:p>
                      <a:pPr algn="ctr"/>
                      <a:r>
                        <a:rPr lang="fr-FR" sz="1200" dirty="0" smtClean="0"/>
                        <a:t> + </a:t>
                      </a:r>
                      <a:r>
                        <a:rPr lang="fr-FR" sz="1200" dirty="0" err="1" smtClean="0"/>
                        <a:t>Abiraterone</a:t>
                      </a:r>
                      <a:endParaRPr lang="fr-FR" sz="1200" dirty="0" smtClean="0"/>
                    </a:p>
                    <a:p>
                      <a:pPr algn="ctr"/>
                      <a:r>
                        <a:rPr lang="fr-FR" sz="1200" dirty="0" smtClean="0"/>
                        <a:t>(n=346)</a:t>
                      </a:r>
                      <a:endParaRPr lang="fr-FR" sz="1200" baseline="30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SOC (+/- RXT)</a:t>
                      </a:r>
                    </a:p>
                    <a:p>
                      <a:pPr algn="ctr"/>
                      <a:r>
                        <a:rPr lang="fr-FR" sz="1200" dirty="0" smtClean="0"/>
                        <a:t> (n=350)</a:t>
                      </a:r>
                      <a:endParaRPr lang="fr-FR" sz="1200" baseline="30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7275735"/>
                  </a:ext>
                </a:extLst>
              </a:tr>
              <a:tr h="378289">
                <a:tc>
                  <a:txBody>
                    <a:bodyPr/>
                    <a:lstStyle/>
                    <a:p>
                      <a:r>
                        <a:rPr lang="fr-FR" sz="1300" b="0" dirty="0" err="1">
                          <a:latin typeface="+mj-lt"/>
                          <a:cs typeface="Calibri" panose="020F0502020204030204" pitchFamily="34" charset="0"/>
                        </a:rPr>
                        <a:t>Neutropenia</a:t>
                      </a:r>
                      <a:r>
                        <a:rPr lang="fr-FR" sz="1300" b="0" dirty="0">
                          <a:latin typeface="+mj-lt"/>
                          <a:cs typeface="Calibri" panose="020F0502020204030204" pitchFamily="34" charset="0"/>
                        </a:rPr>
                        <a:t>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latin typeface="+mj-lt"/>
                          <a:cs typeface="Calibri" panose="020F0502020204030204" pitchFamily="34" charset="0"/>
                        </a:rPr>
                        <a:t>34 (10)</a:t>
                      </a:r>
                      <a:endParaRPr lang="fr-FR" sz="12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latin typeface="+mj-lt"/>
                          <a:cs typeface="Calibri" panose="020F0502020204030204" pitchFamily="34" charset="0"/>
                        </a:rPr>
                        <a:t>32 (9)</a:t>
                      </a:r>
                      <a:endParaRPr lang="fr-FR" sz="12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8914403"/>
                  </a:ext>
                </a:extLst>
              </a:tr>
              <a:tr h="378289">
                <a:tc>
                  <a:txBody>
                    <a:bodyPr/>
                    <a:lstStyle/>
                    <a:p>
                      <a:r>
                        <a:rPr lang="fr-FR" sz="1300" b="0" dirty="0" err="1">
                          <a:latin typeface="+mj-lt"/>
                          <a:cs typeface="Calibri" panose="020F0502020204030204" pitchFamily="34" charset="0"/>
                        </a:rPr>
                        <a:t>Fabrile</a:t>
                      </a:r>
                      <a:r>
                        <a:rPr lang="fr-FR" sz="1300" b="0" dirty="0"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300" b="0" dirty="0" err="1">
                          <a:latin typeface="+mj-lt"/>
                          <a:cs typeface="Calibri" panose="020F0502020204030204" pitchFamily="34" charset="0"/>
                        </a:rPr>
                        <a:t>neutropenia</a:t>
                      </a:r>
                      <a:endParaRPr lang="fr-FR" sz="1300" b="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latin typeface="+mj-lt"/>
                          <a:cs typeface="Calibri" panose="020F0502020204030204" pitchFamily="34" charset="0"/>
                        </a:rPr>
                        <a:t>18 (5)</a:t>
                      </a:r>
                      <a:endParaRPr lang="fr-FR" sz="12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latin typeface="+mj-lt"/>
                          <a:cs typeface="Calibri" panose="020F0502020204030204" pitchFamily="34" charset="0"/>
                        </a:rPr>
                        <a:t>19(5)</a:t>
                      </a:r>
                      <a:endParaRPr lang="fr-FR" sz="12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3475060"/>
                  </a:ext>
                </a:extLst>
              </a:tr>
              <a:tr h="378289">
                <a:tc>
                  <a:txBody>
                    <a:bodyPr/>
                    <a:lstStyle/>
                    <a:p>
                      <a:r>
                        <a:rPr lang="fr-FR" sz="1300" b="0" dirty="0" err="1" smtClean="0">
                          <a:latin typeface="+mj-lt"/>
                          <a:cs typeface="Calibri" panose="020F0502020204030204" pitchFamily="34" charset="0"/>
                        </a:rPr>
                        <a:t>Liver</a:t>
                      </a:r>
                      <a:endParaRPr lang="fr-FR" sz="1300" b="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latin typeface="+mj-lt"/>
                          <a:cs typeface="Calibri" panose="020F0502020204030204" pitchFamily="34" charset="0"/>
                        </a:rPr>
                        <a:t>20 </a:t>
                      </a:r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fr-FR" sz="1200" b="1" dirty="0" smtClean="0">
                          <a:latin typeface="+mj-lt"/>
                          <a:cs typeface="Calibri" panose="020F0502020204030204" pitchFamily="34" charset="0"/>
                        </a:rPr>
                        <a:t>6)</a:t>
                      </a:r>
                      <a:endParaRPr lang="fr-FR" sz="12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latin typeface="+mj-lt"/>
                          <a:cs typeface="Calibri" panose="020F0502020204030204" pitchFamily="34" charset="0"/>
                        </a:rPr>
                        <a:t>2 (1)</a:t>
                      </a:r>
                      <a:endParaRPr lang="fr-FR" sz="12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0079516"/>
                  </a:ext>
                </a:extLst>
              </a:tr>
              <a:tr h="378289">
                <a:tc>
                  <a:txBody>
                    <a:bodyPr/>
                    <a:lstStyle/>
                    <a:p>
                      <a:r>
                        <a:rPr lang="fr-FR" sz="1300" b="0" dirty="0">
                          <a:latin typeface="+mj-lt"/>
                          <a:cs typeface="Calibri" panose="020F0502020204030204" pitchFamily="34" charset="0"/>
                        </a:rPr>
                        <a:t>Hypertension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latin typeface="+mj-lt"/>
                          <a:cs typeface="Calibri" panose="020F0502020204030204" pitchFamily="34" charset="0"/>
                        </a:rPr>
                        <a:t>76 (22)</a:t>
                      </a:r>
                      <a:endParaRPr lang="fr-FR" sz="12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latin typeface="+mj-lt"/>
                          <a:cs typeface="Calibri" panose="020F0502020204030204" pitchFamily="34" charset="0"/>
                        </a:rPr>
                        <a:t>45 (13)</a:t>
                      </a:r>
                      <a:endParaRPr lang="fr-FR" sz="12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7230908"/>
                  </a:ext>
                </a:extLst>
              </a:tr>
              <a:tr h="378289">
                <a:tc>
                  <a:txBody>
                    <a:bodyPr/>
                    <a:lstStyle/>
                    <a:p>
                      <a:r>
                        <a:rPr lang="fr-FR" sz="13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Hyperglycemia</a:t>
                      </a:r>
                      <a:endParaRPr lang="fr-FR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latin typeface="+mj-lt"/>
                          <a:cs typeface="Calibri" panose="020F0502020204030204" pitchFamily="34" charset="0"/>
                        </a:rPr>
                        <a:t>11 </a:t>
                      </a:r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fr-FR" sz="1200" b="1" dirty="0" smtClean="0">
                          <a:latin typeface="+mj-lt"/>
                          <a:cs typeface="Calibri" panose="020F0502020204030204" pitchFamily="34" charset="0"/>
                        </a:rPr>
                        <a:t>3)</a:t>
                      </a:r>
                      <a:endParaRPr lang="fr-FR" sz="12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latin typeface="+mj-lt"/>
                          <a:cs typeface="Calibri" panose="020F0502020204030204" pitchFamily="34" charset="0"/>
                        </a:rPr>
                        <a:t>1 (0)</a:t>
                      </a:r>
                      <a:endParaRPr lang="fr-FR" sz="12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0088883"/>
                  </a:ext>
                </a:extLst>
              </a:tr>
              <a:tr h="378289">
                <a:tc>
                  <a:txBody>
                    <a:bodyPr/>
                    <a:lstStyle/>
                    <a:p>
                      <a:r>
                        <a:rPr lang="fr-FR" sz="1300" b="0" dirty="0" err="1" smtClean="0">
                          <a:latin typeface="+mj-lt"/>
                          <a:cs typeface="Calibri" panose="020F0502020204030204" pitchFamily="34" charset="0"/>
                        </a:rPr>
                        <a:t>Cardiac</a:t>
                      </a:r>
                      <a:r>
                        <a:rPr lang="fr-FR" sz="1300" b="0" dirty="0" smtClean="0"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endParaRPr lang="fr-FR" sz="1300" b="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latin typeface="+mj-lt"/>
                          <a:cs typeface="Calibri" panose="020F0502020204030204" pitchFamily="34" charset="0"/>
                        </a:rPr>
                        <a:t>6 </a:t>
                      </a:r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fr-FR" sz="1200" b="1" dirty="0" smtClean="0">
                          <a:latin typeface="+mj-lt"/>
                          <a:cs typeface="Calibri" panose="020F0502020204030204" pitchFamily="34" charset="0"/>
                        </a:rPr>
                        <a:t>2)</a:t>
                      </a:r>
                      <a:endParaRPr lang="fr-FR" sz="12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latin typeface="+mj-lt"/>
                          <a:cs typeface="Calibri" panose="020F0502020204030204" pitchFamily="34" charset="0"/>
                        </a:rPr>
                        <a:t>5 (1)</a:t>
                      </a:r>
                      <a:endParaRPr lang="fr-FR" sz="12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239082"/>
                  </a:ext>
                </a:extLst>
              </a:tr>
              <a:tr h="378289">
                <a:tc>
                  <a:txBody>
                    <a:bodyPr/>
                    <a:lstStyle/>
                    <a:p>
                      <a:r>
                        <a:rPr lang="fr-FR" sz="1300" b="0" dirty="0" smtClean="0">
                          <a:latin typeface="+mj-lt"/>
                          <a:cs typeface="Calibri" panose="020F0502020204030204" pitchFamily="34" charset="0"/>
                        </a:rPr>
                        <a:t>Fatigue</a:t>
                      </a:r>
                      <a:endParaRPr lang="fr-FR" sz="1300" b="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latin typeface="+mj-lt"/>
                          <a:cs typeface="Calibri" panose="020F0502020204030204" pitchFamily="34" charset="0"/>
                        </a:rPr>
                        <a:t>10 (3)</a:t>
                      </a:r>
                      <a:endParaRPr lang="fr-FR" sz="12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latin typeface="+mj-lt"/>
                          <a:cs typeface="Calibri" panose="020F0502020204030204" pitchFamily="34" charset="0"/>
                        </a:rPr>
                        <a:t>15 (4)</a:t>
                      </a:r>
                      <a:endParaRPr lang="fr-FR" sz="12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346194"/>
                  </a:ext>
                </a:extLst>
              </a:tr>
              <a:tr h="378289">
                <a:tc>
                  <a:txBody>
                    <a:bodyPr/>
                    <a:lstStyle/>
                    <a:p>
                      <a:r>
                        <a:rPr lang="fr-FR" sz="1300" b="0" dirty="0" smtClean="0">
                          <a:latin typeface="+mj-lt"/>
                          <a:cs typeface="Calibri" panose="020F0502020204030204" pitchFamily="34" charset="0"/>
                        </a:rPr>
                        <a:t>Gastro intestinal</a:t>
                      </a:r>
                      <a:endParaRPr lang="fr-FR" sz="1300" b="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latin typeface="+mj-lt"/>
                          <a:cs typeface="Calibri" panose="020F0502020204030204" pitchFamily="34" charset="0"/>
                        </a:rPr>
                        <a:t>14 (4)</a:t>
                      </a:r>
                      <a:endParaRPr lang="fr-FR" sz="12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latin typeface="+mj-lt"/>
                          <a:cs typeface="Calibri" panose="020F0502020204030204" pitchFamily="34" charset="0"/>
                        </a:rPr>
                        <a:t>18 (5)</a:t>
                      </a:r>
                      <a:endParaRPr lang="fr-FR" sz="12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26734334"/>
                  </a:ext>
                </a:extLst>
              </a:tr>
              <a:tr h="378289">
                <a:tc>
                  <a:txBody>
                    <a:bodyPr/>
                    <a:lstStyle/>
                    <a:p>
                      <a:r>
                        <a:rPr lang="fr-FR" sz="1300" b="0" dirty="0" smtClean="0">
                          <a:latin typeface="+mj-lt"/>
                          <a:cs typeface="Calibri" panose="020F0502020204030204" pitchFamily="34" charset="0"/>
                        </a:rPr>
                        <a:t>Grade 5</a:t>
                      </a:r>
                      <a:endParaRPr lang="fr-FR" sz="1300" b="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latin typeface="+mj-lt"/>
                          <a:cs typeface="Calibri" panose="020F0502020204030204" pitchFamily="34" charset="0"/>
                        </a:rPr>
                        <a:t>7 </a:t>
                      </a:r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fr-FR" sz="1200" b="1" dirty="0" smtClean="0">
                          <a:latin typeface="+mj-lt"/>
                          <a:cs typeface="Calibri" panose="020F0502020204030204" pitchFamily="34" charset="0"/>
                        </a:rPr>
                        <a:t>2)</a:t>
                      </a:r>
                      <a:endParaRPr lang="fr-FR" sz="12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latin typeface="+mj-lt"/>
                          <a:cs typeface="Calibri" panose="020F0502020204030204" pitchFamily="34" charset="0"/>
                        </a:rPr>
                        <a:t>3 </a:t>
                      </a:r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fr-FR" sz="1200" b="1" dirty="0" smtClean="0">
                          <a:latin typeface="+mj-lt"/>
                          <a:cs typeface="Calibri" panose="020F0502020204030204" pitchFamily="34" charset="0"/>
                        </a:rPr>
                        <a:t>1)</a:t>
                      </a:r>
                      <a:endParaRPr lang="fr-FR" sz="12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0466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64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="" xmlns:a16="http://schemas.microsoft.com/office/drawing/2014/main" id="{FBADD39A-0675-2B64-A5EB-5266285533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/>
              <a:t>Novembre 2023</a:t>
            </a:r>
          </a:p>
        </p:txBody>
      </p:sp>
      <p:sp>
        <p:nvSpPr>
          <p:cNvPr id="15" name="Espace réservé du contenu 14">
            <a:extLst>
              <a:ext uri="{FF2B5EF4-FFF2-40B4-BE49-F238E27FC236}">
                <a16:creationId xmlns="" xmlns:a16="http://schemas.microsoft.com/office/drawing/2014/main" id="{A2060F21-642E-F9F9-8D49-27FC3A01B1C7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a-DK" dirty="0"/>
              <a:t>Hussain et al. JCO </a:t>
            </a:r>
            <a:r>
              <a:rPr lang="da-DK" dirty="0" smtClean="0"/>
              <a:t>2023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="" xmlns:a16="http://schemas.microsoft.com/office/drawing/2014/main" id="{4BD26F1E-D56A-C7EF-59E2-B96875357E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ARASENS : tolérance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231904" y="6493583"/>
            <a:ext cx="6960096" cy="392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1219170" fontAlgn="base">
              <a:spcAft>
                <a:spcPct val="0"/>
              </a:spcAft>
            </a:pPr>
            <a:endParaRPr lang="fr-FR" sz="1333" i="1" dirty="0">
              <a:solidFill>
                <a:prstClr val="black"/>
              </a:solidFill>
              <a:latin typeface="Arial"/>
              <a:cs typeface="Calibri" panose="020F0502020204030204" pitchFamily="34" charset="0"/>
            </a:endParaRPr>
          </a:p>
        </p:txBody>
      </p:sp>
      <p:graphicFrame>
        <p:nvGraphicFramePr>
          <p:cNvPr id="11" name="Tableau 4">
            <a:extLst>
              <a:ext uri="{FF2B5EF4-FFF2-40B4-BE49-F238E27FC236}">
                <a16:creationId xmlns="" xmlns:a16="http://schemas.microsoft.com/office/drawing/2014/main" id="{5FCD50E4-0F42-0DD9-1311-EE22D459936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16909" y="1044559"/>
          <a:ext cx="10128457" cy="47982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91849">
                  <a:extLst>
                    <a:ext uri="{9D8B030D-6E8A-4147-A177-3AD203B41FA5}">
                      <a16:colId xmlns="" xmlns:a16="http://schemas.microsoft.com/office/drawing/2014/main" val="2964750036"/>
                    </a:ext>
                  </a:extLst>
                </a:gridCol>
                <a:gridCol w="28183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18304">
                  <a:extLst>
                    <a:ext uri="{9D8B030D-6E8A-4147-A177-3AD203B41FA5}">
                      <a16:colId xmlns="" xmlns:a16="http://schemas.microsoft.com/office/drawing/2014/main" val="4221678456"/>
                    </a:ext>
                  </a:extLst>
                </a:gridCol>
              </a:tblGrid>
              <a:tr h="637118">
                <a:tc>
                  <a:txBody>
                    <a:bodyPr/>
                    <a:lstStyle/>
                    <a:p>
                      <a:r>
                        <a:rPr lang="fr-FR" sz="1300" dirty="0"/>
                        <a:t>Grade 3-4 </a:t>
                      </a:r>
                      <a:r>
                        <a:rPr lang="fr-FR" sz="1300" dirty="0" err="1"/>
                        <a:t>AEs</a:t>
                      </a:r>
                      <a:r>
                        <a:rPr lang="fr-FR" sz="1300" dirty="0"/>
                        <a:t> in &gt;2% of  </a:t>
                      </a:r>
                      <a:r>
                        <a:rPr lang="fr-FR" sz="1300" dirty="0" err="1"/>
                        <a:t>darolutamide-treated</a:t>
                      </a:r>
                      <a:r>
                        <a:rPr lang="fr-FR" sz="1300" dirty="0"/>
                        <a:t> patients, n (%)</a:t>
                      </a:r>
                      <a:endParaRPr lang="fr-FR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/>
                        <a:t>Darolutamide</a:t>
                      </a:r>
                      <a:r>
                        <a:rPr lang="fr-FR" sz="1200" dirty="0"/>
                        <a:t> + ADT + </a:t>
                      </a:r>
                      <a:r>
                        <a:rPr lang="fr-FR" sz="1200" dirty="0" err="1"/>
                        <a:t>docetaxel</a:t>
                      </a:r>
                      <a:r>
                        <a:rPr lang="fr-FR" sz="1200" dirty="0"/>
                        <a:t> (n=652)</a:t>
                      </a:r>
                      <a:endParaRPr lang="fr-FR" sz="1200" baseline="30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Placebo + ADT + </a:t>
                      </a:r>
                      <a:r>
                        <a:rPr lang="fr-FR" sz="1200" err="1"/>
                        <a:t>docetaxel</a:t>
                      </a:r>
                      <a:r>
                        <a:rPr lang="fr-FR" sz="1200"/>
                        <a:t> </a:t>
                      </a:r>
                      <a:r>
                        <a:rPr lang="fr-FR" sz="1200" smtClean="0"/>
                        <a:t/>
                      </a:r>
                      <a:br>
                        <a:rPr lang="fr-FR" sz="1200" smtClean="0"/>
                      </a:br>
                      <a:r>
                        <a:rPr lang="fr-FR" sz="1200" smtClean="0"/>
                        <a:t>(</a:t>
                      </a:r>
                      <a:r>
                        <a:rPr lang="fr-FR" sz="1200" dirty="0"/>
                        <a:t>n=650)</a:t>
                      </a:r>
                      <a:endParaRPr lang="fr-FR" sz="500" baseline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7275735"/>
                  </a:ext>
                </a:extLst>
              </a:tr>
              <a:tr h="378289">
                <a:tc>
                  <a:txBody>
                    <a:bodyPr/>
                    <a:lstStyle/>
                    <a:p>
                      <a:r>
                        <a:rPr lang="fr-FR" sz="1300" b="1" dirty="0" err="1"/>
                        <a:t>Any</a:t>
                      </a:r>
                      <a:r>
                        <a:rPr lang="fr-FR" sz="1300" b="1" dirty="0"/>
                        <a:t> AE</a:t>
                      </a:r>
                      <a:endParaRPr lang="fr-FR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431 (66.1)</a:t>
                      </a:r>
                      <a:endParaRPr lang="fr-FR" sz="1200" b="1" dirty="0"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413 (63.5)</a:t>
                      </a:r>
                      <a:endParaRPr lang="fr-FR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654031"/>
                  </a:ext>
                </a:extLst>
              </a:tr>
              <a:tr h="378289">
                <a:tc>
                  <a:txBody>
                    <a:bodyPr/>
                    <a:lstStyle/>
                    <a:p>
                      <a:r>
                        <a:rPr lang="fr-FR" sz="1300" b="0" dirty="0" err="1">
                          <a:latin typeface="+mj-lt"/>
                          <a:cs typeface="Calibri" panose="020F0502020204030204" pitchFamily="34" charset="0"/>
                        </a:rPr>
                        <a:t>Neutropenia</a:t>
                      </a:r>
                      <a:r>
                        <a:rPr lang="fr-FR" sz="1300" b="0" dirty="0">
                          <a:latin typeface="+mj-lt"/>
                          <a:cs typeface="Calibri" panose="020F0502020204030204" pitchFamily="34" charset="0"/>
                        </a:rPr>
                        <a:t>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220 (33.7)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222 (34.2)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8914403"/>
                  </a:ext>
                </a:extLst>
              </a:tr>
              <a:tr h="378289">
                <a:tc>
                  <a:txBody>
                    <a:bodyPr/>
                    <a:lstStyle/>
                    <a:p>
                      <a:r>
                        <a:rPr lang="fr-FR" sz="1300" b="0" dirty="0" err="1">
                          <a:latin typeface="+mj-lt"/>
                          <a:cs typeface="Calibri" panose="020F0502020204030204" pitchFamily="34" charset="0"/>
                        </a:rPr>
                        <a:t>Fabrile</a:t>
                      </a:r>
                      <a:r>
                        <a:rPr lang="fr-FR" sz="1300" b="0" dirty="0"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300" b="0" dirty="0" err="1">
                          <a:latin typeface="+mj-lt"/>
                          <a:cs typeface="Calibri" panose="020F0502020204030204" pitchFamily="34" charset="0"/>
                        </a:rPr>
                        <a:t>neutropenia</a:t>
                      </a:r>
                      <a:endParaRPr lang="fr-FR" sz="1300" b="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51 (7.8)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48 (7.4)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3475060"/>
                  </a:ext>
                </a:extLst>
              </a:tr>
              <a:tr h="378289">
                <a:tc>
                  <a:txBody>
                    <a:bodyPr/>
                    <a:lstStyle/>
                    <a:p>
                      <a:r>
                        <a:rPr lang="fr-FR" sz="1300" b="0" dirty="0">
                          <a:latin typeface="+mj-lt"/>
                          <a:cs typeface="Calibri" panose="020F0502020204030204" pitchFamily="34" charset="0"/>
                        </a:rPr>
                        <a:t>Hypertension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42 (6.4)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21 (3.2)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0079516"/>
                  </a:ext>
                </a:extLst>
              </a:tr>
              <a:tr h="378289">
                <a:tc>
                  <a:txBody>
                    <a:bodyPr/>
                    <a:lstStyle/>
                    <a:p>
                      <a:r>
                        <a:rPr lang="fr-FR" sz="1300" b="0" dirty="0" err="1">
                          <a:latin typeface="+mj-lt"/>
                          <a:cs typeface="Calibri" panose="020F0502020204030204" pitchFamily="34" charset="0"/>
                        </a:rPr>
                        <a:t>Anemia</a:t>
                      </a:r>
                      <a:endParaRPr lang="fr-FR" sz="1300" b="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31 (4.8)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33 (5.1)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7230908"/>
                  </a:ext>
                </a:extLst>
              </a:tr>
              <a:tr h="378289">
                <a:tc>
                  <a:txBody>
                    <a:bodyPr/>
                    <a:lstStyle/>
                    <a:p>
                      <a:r>
                        <a:rPr lang="fr-FR" sz="1300" b="0" dirty="0" err="1">
                          <a:latin typeface="+mj-lt"/>
                          <a:cs typeface="Calibri" panose="020F0502020204030204" pitchFamily="34" charset="0"/>
                        </a:rPr>
                        <a:t>Pneumonia</a:t>
                      </a:r>
                      <a:endParaRPr lang="fr-FR" sz="1300" b="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21 (3.2)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20 (3.1)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0088883"/>
                  </a:ext>
                </a:extLst>
              </a:tr>
              <a:tr h="378289">
                <a:tc>
                  <a:txBody>
                    <a:bodyPr/>
                    <a:lstStyle/>
                    <a:p>
                      <a:r>
                        <a:rPr lang="fr-FR" sz="1300" b="0" dirty="0" err="1">
                          <a:latin typeface="+mj-lt"/>
                          <a:cs typeface="Calibri" panose="020F0502020204030204" pitchFamily="34" charset="0"/>
                        </a:rPr>
                        <a:t>Hyperglycemia</a:t>
                      </a:r>
                      <a:endParaRPr lang="fr-FR" sz="1300" b="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18 (2.8)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24 (3.7)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239082"/>
                  </a:ext>
                </a:extLst>
              </a:tr>
              <a:tr h="378289">
                <a:tc>
                  <a:txBody>
                    <a:bodyPr/>
                    <a:lstStyle/>
                    <a:p>
                      <a:r>
                        <a:rPr lang="fr-FR" sz="1300" b="0" dirty="0" err="1">
                          <a:latin typeface="+mj-lt"/>
                          <a:cs typeface="Calibri" panose="020F0502020204030204" pitchFamily="34" charset="0"/>
                        </a:rPr>
                        <a:t>Increased</a:t>
                      </a:r>
                      <a:r>
                        <a:rPr lang="fr-FR" sz="1300" b="0" dirty="0">
                          <a:latin typeface="+mj-lt"/>
                          <a:cs typeface="Calibri" panose="020F0502020204030204" pitchFamily="34" charset="0"/>
                        </a:rPr>
                        <a:t>  alanine </a:t>
                      </a:r>
                      <a:r>
                        <a:rPr lang="fr-FR" sz="1300" b="0" dirty="0" err="1">
                          <a:latin typeface="+mj-lt"/>
                          <a:cs typeface="Calibri" panose="020F0502020204030204" pitchFamily="34" charset="0"/>
                        </a:rPr>
                        <a:t>aminotransferase</a:t>
                      </a:r>
                      <a:endParaRPr lang="fr-FR" sz="1300" b="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18 (2.8)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11 (1.7)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346194"/>
                  </a:ext>
                </a:extLst>
              </a:tr>
              <a:tr h="378289">
                <a:tc>
                  <a:txBody>
                    <a:bodyPr/>
                    <a:lstStyle/>
                    <a:p>
                      <a:r>
                        <a:rPr lang="fr-FR" sz="1300" b="0" dirty="0" err="1">
                          <a:latin typeface="+mj-lt"/>
                          <a:cs typeface="Calibri" panose="020F0502020204030204" pitchFamily="34" charset="0"/>
                        </a:rPr>
                        <a:t>Increased</a:t>
                      </a:r>
                      <a:r>
                        <a:rPr lang="fr-FR" sz="1300" b="0" dirty="0">
                          <a:latin typeface="+mj-lt"/>
                          <a:cs typeface="Calibri" panose="020F0502020204030204" pitchFamily="34" charset="0"/>
                        </a:rPr>
                        <a:t> aspartate </a:t>
                      </a:r>
                      <a:r>
                        <a:rPr lang="fr-FR" sz="1300" b="0" dirty="0" err="1">
                          <a:latin typeface="+mj-lt"/>
                          <a:cs typeface="Calibri" panose="020F0502020204030204" pitchFamily="34" charset="0"/>
                        </a:rPr>
                        <a:t>aminotransferase</a:t>
                      </a:r>
                      <a:endParaRPr lang="fr-FR" sz="1300" b="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17 (2.6)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7 (1.1)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26734334"/>
                  </a:ext>
                </a:extLst>
              </a:tr>
              <a:tr h="378289">
                <a:tc>
                  <a:txBody>
                    <a:bodyPr/>
                    <a:lstStyle/>
                    <a:p>
                      <a:r>
                        <a:rPr lang="fr-FR" sz="1300" b="0" dirty="0" err="1">
                          <a:latin typeface="+mj-lt"/>
                          <a:cs typeface="Calibri" panose="020F0502020204030204" pitchFamily="34" charset="0"/>
                        </a:rPr>
                        <a:t>Increased</a:t>
                      </a:r>
                      <a:r>
                        <a:rPr lang="fr-FR" sz="1300" b="0" dirty="0"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300" b="0" dirty="0" err="1">
                          <a:latin typeface="+mj-lt"/>
                          <a:cs typeface="Calibri" panose="020F0502020204030204" pitchFamily="34" charset="0"/>
                        </a:rPr>
                        <a:t>weight</a:t>
                      </a:r>
                      <a:endParaRPr lang="fr-FR" sz="1300" b="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14 (2.1)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8 (1.2)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0466976"/>
                  </a:ext>
                </a:extLst>
              </a:tr>
              <a:tr h="378289">
                <a:tc>
                  <a:txBody>
                    <a:bodyPr/>
                    <a:lstStyle/>
                    <a:p>
                      <a:r>
                        <a:rPr lang="fr-FR" sz="1300" b="0" dirty="0" err="1">
                          <a:latin typeface="+mj-lt"/>
                          <a:cs typeface="Calibri" panose="020F0502020204030204" pitchFamily="34" charset="0"/>
                        </a:rPr>
                        <a:t>Urinary</a:t>
                      </a:r>
                      <a:r>
                        <a:rPr lang="fr-FR" sz="1300" b="0" dirty="0">
                          <a:latin typeface="+mj-lt"/>
                          <a:cs typeface="Calibri" panose="020F0502020204030204" pitchFamily="34" charset="0"/>
                        </a:rPr>
                        <a:t> tract infection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13 (2.0)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12 (1.8)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7644234"/>
                  </a:ext>
                </a:extLst>
              </a:tr>
            </a:tbl>
          </a:graphicData>
        </a:graphic>
      </p:graphicFrame>
      <p:sp>
        <p:nvSpPr>
          <p:cNvPr id="9" name="Espace réservé du texte 12">
            <a:extLst>
              <a:ext uri="{FF2B5EF4-FFF2-40B4-BE49-F238E27FC236}">
                <a16:creationId xmlns="" xmlns:a16="http://schemas.microsoft.com/office/drawing/2014/main" id="{CAE3E3A0-BFD6-7D4F-98F3-9621BA464B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2776" y="626143"/>
            <a:ext cx="11259224" cy="341085"/>
          </a:xfrm>
        </p:spPr>
        <p:txBody>
          <a:bodyPr/>
          <a:lstStyle/>
          <a:p>
            <a:r>
              <a:rPr lang="fr-FR"/>
              <a:t>Effets secondaires Grade 3-4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293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C9DEFCA5-F068-1B04-AB6F-42B15631B6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18479" y="4039631"/>
            <a:ext cx="1411407" cy="242888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/>
          </p:nvPr>
        </p:nvSpPr>
        <p:spPr>
          <a:xfrm>
            <a:off x="1017816" y="6059886"/>
            <a:ext cx="7217535" cy="798113"/>
          </a:xfrm>
        </p:spPr>
        <p:txBody>
          <a:bodyPr/>
          <a:lstStyle/>
          <a:p>
            <a:r>
              <a:rPr lang="fr-FR" sz="1050" dirty="0"/>
              <a:t>EAU 2023 : A1183: </a:t>
            </a:r>
            <a:r>
              <a:rPr lang="fr-FR" sz="1050" dirty="0" err="1"/>
              <a:t>Efficacy</a:t>
            </a:r>
            <a:r>
              <a:rPr lang="fr-FR" sz="1050" dirty="0"/>
              <a:t> and </a:t>
            </a:r>
            <a:r>
              <a:rPr lang="fr-FR" sz="1050" dirty="0" err="1"/>
              <a:t>safety</a:t>
            </a:r>
            <a:r>
              <a:rPr lang="fr-FR" sz="1050" dirty="0"/>
              <a:t> of </a:t>
            </a:r>
            <a:r>
              <a:rPr lang="fr-FR" sz="1050" dirty="0" err="1"/>
              <a:t>darolutamide</a:t>
            </a:r>
            <a:r>
              <a:rPr lang="fr-FR" sz="1050" dirty="0"/>
              <a:t> (DARO) in combination </a:t>
            </a:r>
            <a:r>
              <a:rPr lang="fr-FR" sz="1050" dirty="0" err="1"/>
              <a:t>with</a:t>
            </a:r>
            <a:r>
              <a:rPr lang="fr-FR" sz="1050" dirty="0"/>
              <a:t> </a:t>
            </a:r>
            <a:r>
              <a:rPr lang="fr-FR" sz="1050" dirty="0" err="1"/>
              <a:t>androgen-deprivation</a:t>
            </a:r>
            <a:r>
              <a:rPr lang="fr-FR" sz="1050" dirty="0"/>
              <a:t> </a:t>
            </a:r>
            <a:r>
              <a:rPr lang="fr-FR" sz="1050" dirty="0" err="1"/>
              <a:t>therapy</a:t>
            </a:r>
            <a:r>
              <a:rPr lang="fr-FR" sz="1050" dirty="0"/>
              <a:t> (ADT) and </a:t>
            </a:r>
            <a:r>
              <a:rPr lang="fr-FR" sz="1050" dirty="0" err="1"/>
              <a:t>docetaxel</a:t>
            </a:r>
            <a:r>
              <a:rPr lang="fr-FR" sz="1050" dirty="0"/>
              <a:t> (DOC) in patients (pts) </a:t>
            </a:r>
            <a:r>
              <a:rPr lang="fr-FR" sz="1050" dirty="0" err="1"/>
              <a:t>with</a:t>
            </a:r>
            <a:r>
              <a:rPr lang="fr-FR" sz="1050" dirty="0"/>
              <a:t> </a:t>
            </a:r>
            <a:r>
              <a:rPr lang="fr-FR" sz="1050" dirty="0" err="1"/>
              <a:t>metastatic</a:t>
            </a:r>
            <a:r>
              <a:rPr lang="fr-FR" sz="1050" dirty="0"/>
              <a:t> hormone sensitive prostate cancer (</a:t>
            </a:r>
            <a:r>
              <a:rPr lang="fr-FR" sz="1050" dirty="0" err="1"/>
              <a:t>mHSPC</a:t>
            </a:r>
            <a:r>
              <a:rPr lang="fr-FR" sz="1050" dirty="0"/>
              <a:t>) by </a:t>
            </a:r>
            <a:r>
              <a:rPr lang="fr-FR" sz="1050" dirty="0" err="1"/>
              <a:t>metastatic</a:t>
            </a:r>
            <a:r>
              <a:rPr lang="fr-FR" sz="1050" dirty="0"/>
              <a:t> </a:t>
            </a:r>
            <a:r>
              <a:rPr lang="fr-FR" sz="1050" dirty="0" err="1"/>
              <a:t>burden</a:t>
            </a:r>
            <a:r>
              <a:rPr lang="fr-FR" sz="1050" dirty="0"/>
              <a:t>: </a:t>
            </a:r>
            <a:r>
              <a:rPr lang="fr-FR" sz="1050" dirty="0" err="1"/>
              <a:t>Subgroup</a:t>
            </a:r>
            <a:r>
              <a:rPr lang="fr-FR" sz="1050" dirty="0"/>
              <a:t> analyses of ARASENS</a:t>
            </a:r>
            <a:br>
              <a:rPr lang="fr-FR" sz="1050" dirty="0"/>
            </a:br>
            <a:endParaRPr lang="fr-FR" sz="105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28F53EBB-8E46-8A09-3783-C058076CFE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ARASENS : tolérance</a:t>
            </a:r>
          </a:p>
        </p:txBody>
      </p:sp>
      <p:graphicFrame>
        <p:nvGraphicFramePr>
          <p:cNvPr id="12" name="Tableau 4">
            <a:extLst>
              <a:ext uri="{FF2B5EF4-FFF2-40B4-BE49-F238E27FC236}">
                <a16:creationId xmlns="" xmlns:a16="http://schemas.microsoft.com/office/drawing/2014/main" id="{3E8063A6-BA7D-7CB1-113E-DD6F7D91F74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251435" y="1006121"/>
          <a:ext cx="10629882" cy="4693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0810">
                  <a:extLst>
                    <a:ext uri="{9D8B030D-6E8A-4147-A177-3AD203B41FA5}">
                      <a16:colId xmlns="" xmlns:a16="http://schemas.microsoft.com/office/drawing/2014/main" val="2964750036"/>
                    </a:ext>
                  </a:extLst>
                </a:gridCol>
                <a:gridCol w="10548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4884">
                  <a:extLst>
                    <a:ext uri="{9D8B030D-6E8A-4147-A177-3AD203B41FA5}">
                      <a16:colId xmlns="" xmlns:a16="http://schemas.microsoft.com/office/drawing/2014/main" val="4221678456"/>
                    </a:ext>
                  </a:extLst>
                </a:gridCol>
                <a:gridCol w="1054884">
                  <a:extLst>
                    <a:ext uri="{9D8B030D-6E8A-4147-A177-3AD203B41FA5}">
                      <a16:colId xmlns="" xmlns:a16="http://schemas.microsoft.com/office/drawing/2014/main" val="4120049507"/>
                    </a:ext>
                  </a:extLst>
                </a:gridCol>
                <a:gridCol w="1054884">
                  <a:extLst>
                    <a:ext uri="{9D8B030D-6E8A-4147-A177-3AD203B41FA5}">
                      <a16:colId xmlns="" xmlns:a16="http://schemas.microsoft.com/office/drawing/2014/main" val="123350644"/>
                    </a:ext>
                  </a:extLst>
                </a:gridCol>
                <a:gridCol w="1054884">
                  <a:extLst>
                    <a:ext uri="{9D8B030D-6E8A-4147-A177-3AD203B41FA5}">
                      <a16:colId xmlns="" xmlns:a16="http://schemas.microsoft.com/office/drawing/2014/main" val="1459001961"/>
                    </a:ext>
                  </a:extLst>
                </a:gridCol>
                <a:gridCol w="1054884">
                  <a:extLst>
                    <a:ext uri="{9D8B030D-6E8A-4147-A177-3AD203B41FA5}">
                      <a16:colId xmlns="" xmlns:a16="http://schemas.microsoft.com/office/drawing/2014/main" val="3908664045"/>
                    </a:ext>
                  </a:extLst>
                </a:gridCol>
                <a:gridCol w="1054884">
                  <a:extLst>
                    <a:ext uri="{9D8B030D-6E8A-4147-A177-3AD203B41FA5}">
                      <a16:colId xmlns="" xmlns:a16="http://schemas.microsoft.com/office/drawing/2014/main" val="2394504276"/>
                    </a:ext>
                  </a:extLst>
                </a:gridCol>
                <a:gridCol w="1054884">
                  <a:extLst>
                    <a:ext uri="{9D8B030D-6E8A-4147-A177-3AD203B41FA5}">
                      <a16:colId xmlns="" xmlns:a16="http://schemas.microsoft.com/office/drawing/2014/main" val="3551471624"/>
                    </a:ext>
                  </a:extLst>
                </a:gridCol>
              </a:tblGrid>
              <a:tr h="181013">
                <a:tc rowSpan="2">
                  <a:txBody>
                    <a:bodyPr/>
                    <a:lstStyle/>
                    <a:p>
                      <a:r>
                        <a:rPr lang="fr-FR" sz="1300" dirty="0" err="1"/>
                        <a:t>Docetaxel-related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TEAs</a:t>
                      </a:r>
                      <a:r>
                        <a:rPr lang="fr-FR" sz="1300" dirty="0"/>
                        <a:t>*, n (%)</a:t>
                      </a:r>
                      <a:endParaRPr lang="fr-FR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High volume</a:t>
                      </a:r>
                      <a:endParaRPr lang="fr-FR" sz="1200" baseline="30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aseline="0" dirty="0">
                        <a:solidFill>
                          <a:schemeClr val="bg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aseline="0" dirty="0">
                        <a:solidFill>
                          <a:schemeClr val="bg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aseline="0" dirty="0">
                        <a:solidFill>
                          <a:schemeClr val="bg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200" baseline="0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Low volume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aseline="0" dirty="0">
                        <a:solidFill>
                          <a:schemeClr val="bg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aseline="0" dirty="0">
                        <a:solidFill>
                          <a:schemeClr val="bg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aseline="0" dirty="0">
                        <a:solidFill>
                          <a:schemeClr val="bg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7275735"/>
                  </a:ext>
                </a:extLst>
              </a:tr>
              <a:tr h="181013">
                <a:tc vMerge="1">
                  <a:txBody>
                    <a:bodyPr/>
                    <a:lstStyle/>
                    <a:p>
                      <a:endParaRPr lang="fr-FR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baseline="0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DARO (n=498)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baseline="0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EAIR</a:t>
                      </a:r>
                      <a:br>
                        <a:rPr lang="fr-FR" sz="1200" b="1" baseline="0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</a:br>
                      <a:r>
                        <a:rPr lang="fr-FR" sz="1200" b="1" baseline="0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(100 PY)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baseline="0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Placebo (n=506)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baseline="0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EAIR</a:t>
                      </a:r>
                      <a:br>
                        <a:rPr lang="fr-FR" sz="1200" b="1" baseline="0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</a:br>
                      <a:r>
                        <a:rPr lang="fr-FR" sz="1200" b="1" baseline="0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(100 PY)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baseline="0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DARO (n=154)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baseline="0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EAIR</a:t>
                      </a:r>
                      <a:br>
                        <a:rPr lang="fr-FR" sz="1200" b="1" baseline="0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</a:br>
                      <a:r>
                        <a:rPr lang="fr-FR" sz="1200" b="1" baseline="0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(100 PY)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baseline="0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Placebo (n=144)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baseline="0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EAIR</a:t>
                      </a:r>
                      <a:br>
                        <a:rPr lang="fr-FR" sz="1200" b="1" baseline="0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</a:br>
                      <a:r>
                        <a:rPr lang="fr-FR" sz="1200" b="1" baseline="0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(100 PY)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1835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300" b="1" dirty="0" err="1">
                          <a:latin typeface="+mj-lt"/>
                        </a:rPr>
                        <a:t>Alopecia</a:t>
                      </a:r>
                      <a:endParaRPr lang="fr-FR" sz="13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</a:rPr>
                        <a:t>192 (38.6)</a:t>
                      </a:r>
                      <a:endParaRPr lang="fr-FR" sz="1200" b="1" dirty="0">
                        <a:highlight>
                          <a:srgbClr val="FFFF00"/>
                        </a:highlight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</a:rPr>
                        <a:t>15.3</a:t>
                      </a:r>
                      <a:endParaRPr lang="fr-FR" sz="12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202 (39.9)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23.1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72 (46.8)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15.2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62 (43.1)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18.9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654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300" b="1" dirty="0" err="1">
                          <a:latin typeface="+mj-lt"/>
                          <a:cs typeface="Calibri" panose="020F0502020204030204" pitchFamily="34" charset="0"/>
                        </a:rPr>
                        <a:t>Neutropenia</a:t>
                      </a:r>
                      <a:r>
                        <a:rPr lang="fr-FR" sz="1300" b="1" baseline="30000" dirty="0">
                          <a:latin typeface="+mj-lt"/>
                          <a:cs typeface="Calibri" panose="020F0502020204030204" pitchFamily="34" charset="0"/>
                        </a:rPr>
                        <a:t>†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170 (34.1)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NA</a:t>
                      </a:r>
                      <a:r>
                        <a:rPr lang="fr-FR" sz="1200" b="1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†</a:t>
                      </a:r>
                      <a:endParaRPr lang="fr-FR" sz="1200" b="1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170 (33.6)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NA</a:t>
                      </a:r>
                      <a:r>
                        <a:rPr lang="fr-FR" sz="1200" b="1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†</a:t>
                      </a:r>
                      <a:endParaRPr lang="fr-F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50 (32.5)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NA</a:t>
                      </a:r>
                      <a:r>
                        <a:rPr lang="fr-FR" sz="1200" b="1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†</a:t>
                      </a:r>
                      <a:endParaRPr lang="fr-F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52 (36.1)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NA</a:t>
                      </a:r>
                      <a:r>
                        <a:rPr lang="fr-FR" sz="1200" b="1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†</a:t>
                      </a:r>
                      <a:endParaRPr lang="fr-F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6525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300" b="1" baseline="0" dirty="0">
                          <a:latin typeface="+mj-lt"/>
                          <a:cs typeface="Calibri" panose="020F0502020204030204" pitchFamily="34" charset="0"/>
                        </a:rPr>
                        <a:t>Fatigue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166 (33.3)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13.2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165 (32.6)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18.9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50 (32.5)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10.6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49 (34.0)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15.0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6516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300" b="1" baseline="0" dirty="0" err="1">
                          <a:latin typeface="+mj-lt"/>
                          <a:cs typeface="Calibri" panose="020F0502020204030204" pitchFamily="34" charset="0"/>
                        </a:rPr>
                        <a:t>Anemia</a:t>
                      </a:r>
                      <a:endParaRPr lang="fr-FR" sz="1300" b="1" baseline="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140 (28.1)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11.1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132 (26.1)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15.1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41 (26.6)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8.7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31 (21.5)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9.5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98793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300" b="1" baseline="0" dirty="0" err="1">
                          <a:latin typeface="+mj-lt"/>
                          <a:cs typeface="Calibri" panose="020F0502020204030204" pitchFamily="34" charset="0"/>
                        </a:rPr>
                        <a:t>Peripheral</a:t>
                      </a:r>
                      <a:r>
                        <a:rPr lang="fr-FR" sz="1300" b="1" baseline="0" dirty="0"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300" b="1" baseline="0" dirty="0" err="1">
                          <a:latin typeface="+mj-lt"/>
                          <a:cs typeface="Calibri" panose="020F0502020204030204" pitchFamily="34" charset="0"/>
                        </a:rPr>
                        <a:t>edema</a:t>
                      </a:r>
                      <a:endParaRPr lang="fr-FR" sz="1300" b="1" baseline="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136 (27.3)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10.8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138 (27.3)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15.8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37 (24.0)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7.8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31 (21.5)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9.5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18454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300" b="1" baseline="0" dirty="0" err="1">
                          <a:latin typeface="+mj-lt"/>
                          <a:cs typeface="Calibri" panose="020F0502020204030204" pitchFamily="34" charset="0"/>
                        </a:rPr>
                        <a:t>Diarrhea</a:t>
                      </a:r>
                      <a:endParaRPr lang="fr-FR" sz="1300" b="1" baseline="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120 (24.1)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9.5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114 (22.5)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13.0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47 (30.5)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9.9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42 (29.2)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12.8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89087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300" b="1" baseline="0" dirty="0">
                          <a:latin typeface="+mj-lt"/>
                          <a:cs typeface="Calibri" panose="020F0502020204030204" pitchFamily="34" charset="0"/>
                        </a:rPr>
                        <a:t>Constipation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114 (22.9)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9.1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106 (20.9)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12.1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33 (21.4)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7.0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24 (16.7)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7.3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0341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300" b="1" baseline="0" dirty="0" err="1">
                          <a:latin typeface="+mj-lt"/>
                          <a:cs typeface="Calibri" panose="020F0502020204030204" pitchFamily="34" charset="0"/>
                        </a:rPr>
                        <a:t>Pyrexia</a:t>
                      </a:r>
                      <a:endParaRPr lang="fr-FR" sz="1300" b="1" baseline="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67 (13.5)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5.3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66 (13.0)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7.5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19 (12.3)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24 (16.7)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7.3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5641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300" b="1" baseline="0" dirty="0" err="1">
                          <a:latin typeface="+mj-lt"/>
                          <a:cs typeface="Calibri" panose="020F0502020204030204" pitchFamily="34" charset="0"/>
                        </a:rPr>
                        <a:t>Cough</a:t>
                      </a:r>
                      <a:endParaRPr lang="fr-FR" sz="1300" b="1" baseline="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56 (11.2)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4.5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53 (10.5)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6.1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28 (18.2)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5.9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20 (13.9)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6.1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1794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300" b="1" baseline="0" dirty="0" err="1">
                          <a:latin typeface="+mj-lt"/>
                          <a:cs typeface="Calibri" panose="020F0502020204030204" pitchFamily="34" charset="0"/>
                        </a:rPr>
                        <a:t>Insomnia</a:t>
                      </a:r>
                      <a:endParaRPr lang="fr-FR" sz="1300" b="1" baseline="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56 (11.2)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4.5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60 (11.9)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6.9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18 (11.7)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3.8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21 (14.6)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6.4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2877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300" b="1" baseline="0" dirty="0" err="1">
                          <a:latin typeface="+mj-lt"/>
                          <a:cs typeface="Calibri" panose="020F0502020204030204" pitchFamily="34" charset="0"/>
                        </a:rPr>
                        <a:t>Stomatitis</a:t>
                      </a:r>
                      <a:endParaRPr lang="fr-FR" sz="1300" b="1" baseline="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52 (10.4)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4.1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46 (9.1)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5.3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14 (9.1)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11 (7.6)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3.4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6240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300" b="1" baseline="0" dirty="0" err="1">
                          <a:latin typeface="+mj-lt"/>
                          <a:cs typeface="Calibri" panose="020F0502020204030204" pitchFamily="34" charset="0"/>
                        </a:rPr>
                        <a:t>Peripheral</a:t>
                      </a:r>
                      <a:r>
                        <a:rPr lang="fr-FR" sz="1300" b="1" baseline="0" dirty="0"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300" b="1" baseline="0" dirty="0" err="1">
                          <a:latin typeface="+mj-lt"/>
                          <a:cs typeface="Calibri" panose="020F0502020204030204" pitchFamily="34" charset="0"/>
                        </a:rPr>
                        <a:t>neuropathy</a:t>
                      </a:r>
                      <a:endParaRPr lang="fr-FR" sz="1300" b="1" baseline="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48 (9.6)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3.8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48 (9.5)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5.5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28 (18.2)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5.9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19 (13.2)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5.8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5260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300" b="1" baseline="0" dirty="0" err="1">
                          <a:latin typeface="+mj-lt"/>
                          <a:cs typeface="Calibri" panose="020F0502020204030204" pitchFamily="34" charset="0"/>
                        </a:rPr>
                        <a:t>Peripheral</a:t>
                      </a:r>
                      <a:r>
                        <a:rPr lang="fr-FR" sz="1300" b="1" baseline="0" dirty="0"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300" b="1" baseline="0" dirty="0" err="1">
                          <a:latin typeface="+mj-lt"/>
                          <a:cs typeface="Calibri" panose="020F0502020204030204" pitchFamily="34" charset="0"/>
                        </a:rPr>
                        <a:t>sensory</a:t>
                      </a:r>
                      <a:r>
                        <a:rPr lang="fr-FR" sz="1300" b="1" baseline="0" dirty="0"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300" b="1" baseline="0" dirty="0" err="1">
                          <a:latin typeface="+mj-lt"/>
                          <a:cs typeface="Calibri" panose="020F0502020204030204" pitchFamily="34" charset="0"/>
                        </a:rPr>
                        <a:t>neuropathy</a:t>
                      </a:r>
                      <a:endParaRPr lang="fr-FR" sz="1300" b="1" baseline="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52 (10.4)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4.1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50 (9.9)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5.7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13 (8.4)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2.7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j-lt"/>
                          <a:cs typeface="Calibri" panose="020F0502020204030204" pitchFamily="34" charset="0"/>
                        </a:rPr>
                        <a:t>17 (11.8)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5.2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0715414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7151A8B-24C6-8EE8-14D6-AE41DE23F96E}"/>
              </a:ext>
            </a:extLst>
          </p:cNvPr>
          <p:cNvSpPr/>
          <p:nvPr/>
        </p:nvSpPr>
        <p:spPr bwMode="auto">
          <a:xfrm>
            <a:off x="1219905" y="1743271"/>
            <a:ext cx="10629882" cy="1192695"/>
          </a:xfrm>
          <a:prstGeom prst="rect">
            <a:avLst/>
          </a:prstGeom>
          <a:noFill/>
          <a:ln w="57150" cap="flat" cmpd="sng" algn="ctr">
            <a:solidFill>
              <a:srgbClr val="FF7F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b="1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Espace réservé du texte 12">
            <a:extLst>
              <a:ext uri="{FF2B5EF4-FFF2-40B4-BE49-F238E27FC236}">
                <a16:creationId xmlns="" xmlns:a16="http://schemas.microsoft.com/office/drawing/2014/main" id="{CAE3E3A0-BFD6-7D4F-98F3-9621BA464B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2776" y="626143"/>
            <a:ext cx="11259224" cy="341085"/>
          </a:xfrm>
        </p:spPr>
        <p:txBody>
          <a:bodyPr/>
          <a:lstStyle/>
          <a:p>
            <a:r>
              <a:rPr lang="fr-FR"/>
              <a:t>Analyse en sous-groupes selon volume</a:t>
            </a:r>
            <a:endParaRPr lang="fr-FR" dirty="0"/>
          </a:p>
        </p:txBody>
      </p:sp>
      <p:sp>
        <p:nvSpPr>
          <p:cNvPr id="9" name="Espace réservé du texte 13">
            <a:extLst>
              <a:ext uri="{FF2B5EF4-FFF2-40B4-BE49-F238E27FC236}">
                <a16:creationId xmlns="" xmlns:a16="http://schemas.microsoft.com/office/drawing/2014/main" id="{FBADD39A-0675-2B64-A5EB-526628553303}"/>
              </a:ext>
            </a:extLst>
          </p:cNvPr>
          <p:cNvSpPr txBox="1">
            <a:spLocks/>
          </p:cNvSpPr>
          <p:nvPr/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1" i="0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>
                <a:solidFill>
                  <a:prstClr val="white"/>
                </a:solidFill>
              </a:rPr>
              <a:t>Novembre 2023</a:t>
            </a:r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6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16">
            <a:extLst>
              <a:ext uri="{FF2B5EF4-FFF2-40B4-BE49-F238E27FC236}">
                <a16:creationId xmlns="" xmlns:a16="http://schemas.microsoft.com/office/drawing/2014/main" id="{EA411E2D-33CF-9F17-7844-67A02D08DDE0}"/>
              </a:ext>
            </a:extLst>
          </p:cNvPr>
          <p:cNvGraphicFramePr/>
          <p:nvPr/>
        </p:nvGraphicFramePr>
        <p:xfrm>
          <a:off x="1510230" y="1143008"/>
          <a:ext cx="7237709" cy="4052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CCD5DCF9-96A8-9311-4FFF-6B676F091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sz="2800" dirty="0"/>
              <a:t>ARASENS : tolérance</a:t>
            </a:r>
          </a:p>
          <a:p>
            <a:endParaRPr lang="fr-FR" dirty="0"/>
          </a:p>
        </p:txBody>
      </p:sp>
      <p:sp>
        <p:nvSpPr>
          <p:cNvPr id="21" name="Rectangle à coins arrondis 10">
            <a:extLst>
              <a:ext uri="{FF2B5EF4-FFF2-40B4-BE49-F238E27FC236}">
                <a16:creationId xmlns="" xmlns:a16="http://schemas.microsoft.com/office/drawing/2014/main" id="{14E19089-866E-EF98-9B21-08A79886E0B2}"/>
              </a:ext>
            </a:extLst>
          </p:cNvPr>
          <p:cNvSpPr/>
          <p:nvPr/>
        </p:nvSpPr>
        <p:spPr>
          <a:xfrm>
            <a:off x="1352005" y="1029324"/>
            <a:ext cx="7395933" cy="4417888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3DB3C60-EAE2-7246-B3F4-4C9AA0CE838B}"/>
              </a:ext>
            </a:extLst>
          </p:cNvPr>
          <p:cNvSpPr/>
          <p:nvPr/>
        </p:nvSpPr>
        <p:spPr>
          <a:xfrm>
            <a:off x="3043646" y="4075620"/>
            <a:ext cx="613954" cy="679268"/>
          </a:xfrm>
          <a:prstGeom prst="rect">
            <a:avLst/>
          </a:prstGeom>
          <a:solidFill>
            <a:srgbClr val="0050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A3FADE0D-2C72-AE42-8DE2-6800A214B8CB}"/>
              </a:ext>
            </a:extLst>
          </p:cNvPr>
          <p:cNvSpPr/>
          <p:nvPr/>
        </p:nvSpPr>
        <p:spPr>
          <a:xfrm>
            <a:off x="5769429" y="4500161"/>
            <a:ext cx="613954" cy="256903"/>
          </a:xfrm>
          <a:prstGeom prst="rect">
            <a:avLst/>
          </a:prstGeom>
          <a:solidFill>
            <a:srgbClr val="0050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1136A457-813D-7743-A023-3C96CC2DFB8C}"/>
              </a:ext>
            </a:extLst>
          </p:cNvPr>
          <p:cNvSpPr/>
          <p:nvPr/>
        </p:nvSpPr>
        <p:spPr>
          <a:xfrm>
            <a:off x="3823064" y="4101745"/>
            <a:ext cx="613954" cy="661850"/>
          </a:xfrm>
          <a:prstGeom prst="rect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ABD58E22-76E2-844C-A0FD-E14705193C38}"/>
              </a:ext>
            </a:extLst>
          </p:cNvPr>
          <p:cNvSpPr/>
          <p:nvPr/>
        </p:nvSpPr>
        <p:spPr>
          <a:xfrm>
            <a:off x="6542316" y="4415253"/>
            <a:ext cx="613954" cy="343987"/>
          </a:xfrm>
          <a:prstGeom prst="rect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B07DFA75-0EB7-EE45-8259-E408D846E694}"/>
              </a:ext>
            </a:extLst>
          </p:cNvPr>
          <p:cNvSpPr txBox="1"/>
          <p:nvPr/>
        </p:nvSpPr>
        <p:spPr>
          <a:xfrm>
            <a:off x="2974647" y="3683244"/>
            <a:ext cx="93114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5086"/>
                </a:solidFill>
              </a:rPr>
              <a:t>19.9 %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6673DB09-D176-C743-90B5-8EF80E42A7F7}"/>
              </a:ext>
            </a:extLst>
          </p:cNvPr>
          <p:cNvSpPr txBox="1"/>
          <p:nvPr/>
        </p:nvSpPr>
        <p:spPr>
          <a:xfrm>
            <a:off x="3747190" y="3726479"/>
            <a:ext cx="831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7F4D"/>
                </a:solidFill>
              </a:rPr>
              <a:t>19.5 %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374F2C00-F352-854E-9DC4-B39269E5B870}"/>
              </a:ext>
            </a:extLst>
          </p:cNvPr>
          <p:cNvSpPr txBox="1"/>
          <p:nvPr/>
        </p:nvSpPr>
        <p:spPr>
          <a:xfrm>
            <a:off x="6479504" y="4016039"/>
            <a:ext cx="831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7F4D"/>
                </a:solidFill>
              </a:rPr>
              <a:t>10.3 %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C82B51AE-E605-7942-9338-452E42CBA63F}"/>
              </a:ext>
            </a:extLst>
          </p:cNvPr>
          <p:cNvSpPr/>
          <p:nvPr/>
        </p:nvSpPr>
        <p:spPr>
          <a:xfrm>
            <a:off x="1528020" y="1262287"/>
            <a:ext cx="449161" cy="2970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33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133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EACE1AED-562A-CA4A-88EE-E521B0209757}"/>
              </a:ext>
            </a:extLst>
          </p:cNvPr>
          <p:cNvSpPr/>
          <p:nvPr/>
        </p:nvSpPr>
        <p:spPr>
          <a:xfrm>
            <a:off x="2590849" y="4850230"/>
            <a:ext cx="24448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33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11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of patients with TEAEs leading to docetaxel dose reduction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03CD3777-E408-F041-9C3F-25541AD02C86}"/>
              </a:ext>
            </a:extLst>
          </p:cNvPr>
          <p:cNvSpPr/>
          <p:nvPr/>
        </p:nvSpPr>
        <p:spPr>
          <a:xfrm>
            <a:off x="5238254" y="4858939"/>
            <a:ext cx="24448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33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11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of patients with TEAEs leading to docetaxel discontinuation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="" xmlns:a16="http://schemas.microsoft.com/office/drawing/2014/main" id="{B4FCEC31-60CF-5340-8FB5-C5340314C88D}"/>
              </a:ext>
            </a:extLst>
          </p:cNvPr>
          <p:cNvSpPr txBox="1"/>
          <p:nvPr/>
        </p:nvSpPr>
        <p:spPr>
          <a:xfrm>
            <a:off x="5704441" y="4129251"/>
            <a:ext cx="831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5086"/>
                </a:solidFill>
              </a:rPr>
              <a:t>8.0 %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="" xmlns:a16="http://schemas.microsoft.com/office/drawing/2014/main" id="{DF68157D-2B75-054E-9059-997C4CDC1F67}"/>
              </a:ext>
            </a:extLst>
          </p:cNvPr>
          <p:cNvSpPr txBox="1"/>
          <p:nvPr/>
        </p:nvSpPr>
        <p:spPr>
          <a:xfrm>
            <a:off x="6348058" y="1258450"/>
            <a:ext cx="239752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50" b="1" dirty="0" err="1">
                <a:solidFill>
                  <a:srgbClr val="005086"/>
                </a:solidFill>
              </a:rPr>
              <a:t>Darolutamide</a:t>
            </a:r>
            <a:r>
              <a:rPr lang="fr-FR" sz="1050" b="1" dirty="0">
                <a:solidFill>
                  <a:srgbClr val="005086"/>
                </a:solidFill>
              </a:rPr>
              <a:t> + ADT + </a:t>
            </a:r>
            <a:r>
              <a:rPr lang="fr-FR" sz="1050" b="1" dirty="0" err="1">
                <a:solidFill>
                  <a:srgbClr val="005086"/>
                </a:solidFill>
              </a:rPr>
              <a:t>docetaxel</a:t>
            </a:r>
            <a:r>
              <a:rPr lang="fr-FR" sz="1050" b="1" dirty="0">
                <a:solidFill>
                  <a:srgbClr val="005086"/>
                </a:solidFill>
              </a:rPr>
              <a:t>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="" xmlns:a16="http://schemas.microsoft.com/office/drawing/2014/main" id="{AC4001DA-8DD8-9E4F-AB63-A11D6BC13FF6}"/>
              </a:ext>
            </a:extLst>
          </p:cNvPr>
          <p:cNvSpPr txBox="1"/>
          <p:nvPr/>
        </p:nvSpPr>
        <p:spPr>
          <a:xfrm>
            <a:off x="6362793" y="1516036"/>
            <a:ext cx="2593296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FF7F4D"/>
                </a:solidFill>
              </a:rPr>
              <a:t>Placebo + ADT + </a:t>
            </a:r>
            <a:r>
              <a:rPr lang="fr-FR" sz="1050" b="1" dirty="0" err="1">
                <a:solidFill>
                  <a:srgbClr val="FF7F4D"/>
                </a:solidFill>
              </a:rPr>
              <a:t>docetaxel</a:t>
            </a:r>
            <a:r>
              <a:rPr lang="fr-FR" sz="1050" b="1" dirty="0">
                <a:solidFill>
                  <a:srgbClr val="FF7F4D"/>
                </a:solidFill>
              </a:rPr>
              <a:t> </a:t>
            </a:r>
          </a:p>
        </p:txBody>
      </p:sp>
      <p:sp>
        <p:nvSpPr>
          <p:cNvPr id="38" name="Titre 1">
            <a:extLst>
              <a:ext uri="{FF2B5EF4-FFF2-40B4-BE49-F238E27FC236}">
                <a16:creationId xmlns="" xmlns:a16="http://schemas.microsoft.com/office/drawing/2014/main" id="{32EF5634-B8E1-794B-B170-1E26569BD4A5}"/>
              </a:ext>
            </a:extLst>
          </p:cNvPr>
          <p:cNvSpPr txBox="1">
            <a:spLocks/>
          </p:cNvSpPr>
          <p:nvPr/>
        </p:nvSpPr>
        <p:spPr>
          <a:xfrm>
            <a:off x="1118077" y="5668646"/>
            <a:ext cx="10835412" cy="320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700" i="1" dirty="0">
              <a:solidFill>
                <a:prstClr val="black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57AECF2E-F26F-F54E-A611-DC63F4EA671C}"/>
              </a:ext>
            </a:extLst>
          </p:cNvPr>
          <p:cNvSpPr/>
          <p:nvPr/>
        </p:nvSpPr>
        <p:spPr>
          <a:xfrm>
            <a:off x="6113417" y="1312818"/>
            <a:ext cx="195943" cy="124097"/>
          </a:xfrm>
          <a:prstGeom prst="rect">
            <a:avLst/>
          </a:prstGeom>
          <a:solidFill>
            <a:srgbClr val="005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E487E345-A9FC-934B-A100-B90F3F4A793C}"/>
              </a:ext>
            </a:extLst>
          </p:cNvPr>
          <p:cNvSpPr/>
          <p:nvPr/>
        </p:nvSpPr>
        <p:spPr>
          <a:xfrm>
            <a:off x="6122125" y="1569721"/>
            <a:ext cx="195943" cy="124097"/>
          </a:xfrm>
          <a:prstGeom prst="rect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Espace réservé du contenu 5">
            <a:extLst>
              <a:ext uri="{FF2B5EF4-FFF2-40B4-BE49-F238E27FC236}">
                <a16:creationId xmlns="" xmlns:a16="http://schemas.microsoft.com/office/drawing/2014/main" id="{AE665B11-D60D-8D57-D180-81D3A52059C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921754" y="1029322"/>
            <a:ext cx="3084576" cy="4799355"/>
          </a:xfrm>
          <a:prstGeom prst="rect">
            <a:avLst/>
          </a:prstGeom>
        </p:spPr>
        <p:txBody>
          <a:bodyPr anchor="ctr"/>
          <a:lstStyle/>
          <a:p>
            <a:r>
              <a:rPr lang="fr-FR" sz="1400" b="0" dirty="0"/>
              <a:t>The </a:t>
            </a:r>
            <a:r>
              <a:rPr lang="fr-FR" sz="1400" b="0" dirty="0" err="1"/>
              <a:t>most</a:t>
            </a:r>
            <a:r>
              <a:rPr lang="fr-FR" sz="1400" b="0" dirty="0"/>
              <a:t> </a:t>
            </a:r>
            <a:r>
              <a:rPr lang="fr-FR" sz="1400" b="0" dirty="0" err="1"/>
              <a:t>common</a:t>
            </a:r>
            <a:r>
              <a:rPr lang="fr-FR" sz="1400" b="0" dirty="0"/>
              <a:t> </a:t>
            </a:r>
            <a:r>
              <a:rPr lang="fr-FR" sz="1400" b="0" dirty="0" err="1"/>
              <a:t>TEAEs</a:t>
            </a:r>
            <a:r>
              <a:rPr lang="fr-FR" sz="1400" b="0" dirty="0"/>
              <a:t> </a:t>
            </a:r>
            <a:r>
              <a:rPr lang="fr-FR" sz="1400" b="0" dirty="0" err="1"/>
              <a:t>leading</a:t>
            </a:r>
            <a:r>
              <a:rPr lang="fr-FR" sz="1400" b="0" dirty="0"/>
              <a:t> to </a:t>
            </a:r>
            <a:r>
              <a:rPr lang="fr-FR" sz="1400" b="0" dirty="0" err="1"/>
              <a:t>docetaxel</a:t>
            </a:r>
            <a:r>
              <a:rPr lang="fr-FR" sz="1400" b="0" dirty="0"/>
              <a:t> dose </a:t>
            </a:r>
            <a:r>
              <a:rPr lang="fr-FR" sz="1400" b="0" dirty="0" err="1"/>
              <a:t>reduction</a:t>
            </a:r>
            <a:r>
              <a:rPr lang="fr-FR" sz="1400" b="0" dirty="0"/>
              <a:t> in the </a:t>
            </a:r>
            <a:r>
              <a:rPr lang="fr-FR" sz="1400" b="0" dirty="0" err="1"/>
              <a:t>darolutamide</a:t>
            </a:r>
            <a:r>
              <a:rPr lang="fr-FR" sz="1400" b="0" dirty="0"/>
              <a:t> and placebo groups </a:t>
            </a:r>
            <a:r>
              <a:rPr lang="fr-FR" sz="1400" b="0" dirty="0" err="1"/>
              <a:t>were</a:t>
            </a:r>
            <a:r>
              <a:rPr lang="fr-FR" sz="1400" b="0" dirty="0"/>
              <a:t>:</a:t>
            </a:r>
          </a:p>
          <a:p>
            <a:pPr lvl="1"/>
            <a:r>
              <a:rPr lang="fr-FR" sz="1200" dirty="0" err="1"/>
              <a:t>Decreased</a:t>
            </a:r>
            <a:r>
              <a:rPr lang="fr-FR" sz="1200" dirty="0"/>
              <a:t> </a:t>
            </a:r>
            <a:r>
              <a:rPr lang="fr-FR" sz="1200" dirty="0" err="1"/>
              <a:t>neutrophil</a:t>
            </a:r>
            <a:r>
              <a:rPr lang="fr-FR" sz="1200" dirty="0"/>
              <a:t> count (5.4%, 6.0%)</a:t>
            </a:r>
          </a:p>
          <a:p>
            <a:pPr lvl="1"/>
            <a:r>
              <a:rPr lang="fr-FR" sz="1200" dirty="0" err="1"/>
              <a:t>Febrile</a:t>
            </a:r>
            <a:r>
              <a:rPr lang="fr-FR" sz="1200" dirty="0"/>
              <a:t> </a:t>
            </a:r>
            <a:r>
              <a:rPr lang="fr-FR" sz="1200" dirty="0" err="1"/>
              <a:t>neutropenia</a:t>
            </a:r>
            <a:r>
              <a:rPr lang="fr-FR" sz="1200" dirty="0"/>
              <a:t> (3.7%, 3.8%)</a:t>
            </a:r>
          </a:p>
          <a:p>
            <a:pPr lvl="1"/>
            <a:r>
              <a:rPr lang="fr-FR" sz="1200" dirty="0" err="1"/>
              <a:t>Decreased</a:t>
            </a:r>
            <a:r>
              <a:rPr lang="fr-FR" sz="1200" dirty="0"/>
              <a:t> white </a:t>
            </a:r>
            <a:r>
              <a:rPr lang="fr-FR" sz="1200" dirty="0" err="1"/>
              <a:t>blood</a:t>
            </a:r>
            <a:r>
              <a:rPr lang="fr-FR" sz="1200" dirty="0"/>
              <a:t> </a:t>
            </a:r>
            <a:r>
              <a:rPr lang="fr-FR" sz="1200" dirty="0" err="1"/>
              <a:t>cell</a:t>
            </a:r>
            <a:r>
              <a:rPr lang="fr-FR" sz="1200" dirty="0"/>
              <a:t> count (3.2%, 3.4%)</a:t>
            </a:r>
          </a:p>
          <a:p>
            <a:pPr lvl="1"/>
            <a:r>
              <a:rPr lang="fr-FR" sz="1200" dirty="0" err="1"/>
              <a:t>Neutropenia</a:t>
            </a:r>
            <a:r>
              <a:rPr lang="fr-FR" sz="1200" dirty="0"/>
              <a:t> (1.8%, 2.2%)</a:t>
            </a:r>
          </a:p>
        </p:txBody>
      </p:sp>
      <p:sp>
        <p:nvSpPr>
          <p:cNvPr id="28" name="Espace réservé du texte 13">
            <a:extLst>
              <a:ext uri="{FF2B5EF4-FFF2-40B4-BE49-F238E27FC236}">
                <a16:creationId xmlns="" xmlns:a16="http://schemas.microsoft.com/office/drawing/2014/main" id="{FBADD39A-0675-2B64-A5EB-5266285533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35351" y="6554231"/>
            <a:ext cx="1411407" cy="242888"/>
          </a:xfrm>
        </p:spPr>
        <p:txBody>
          <a:bodyPr>
            <a:normAutofit/>
          </a:bodyPr>
          <a:lstStyle/>
          <a:p>
            <a:r>
              <a:rPr lang="fr-FR" dirty="0"/>
              <a:t>Novembre 2023</a:t>
            </a:r>
          </a:p>
        </p:txBody>
      </p:sp>
      <p:sp>
        <p:nvSpPr>
          <p:cNvPr id="33" name="Espace réservé du contenu 2"/>
          <p:cNvSpPr>
            <a:spLocks noGrp="1"/>
          </p:cNvSpPr>
          <p:nvPr>
            <p:ph sz="quarter" idx="16"/>
          </p:nvPr>
        </p:nvSpPr>
        <p:spPr>
          <a:xfrm>
            <a:off x="1017816" y="6059886"/>
            <a:ext cx="7217535" cy="798113"/>
          </a:xfrm>
        </p:spPr>
        <p:txBody>
          <a:bodyPr/>
          <a:lstStyle/>
          <a:p>
            <a:r>
              <a:rPr lang="fr-FR" sz="1050" dirty="0"/>
              <a:t>EAU 2023 : A1183: </a:t>
            </a:r>
            <a:r>
              <a:rPr lang="fr-FR" sz="1050" dirty="0" err="1"/>
              <a:t>Efficacy</a:t>
            </a:r>
            <a:r>
              <a:rPr lang="fr-FR" sz="1050" dirty="0"/>
              <a:t> and </a:t>
            </a:r>
            <a:r>
              <a:rPr lang="fr-FR" sz="1050" dirty="0" err="1"/>
              <a:t>safety</a:t>
            </a:r>
            <a:r>
              <a:rPr lang="fr-FR" sz="1050" dirty="0"/>
              <a:t> of </a:t>
            </a:r>
            <a:r>
              <a:rPr lang="fr-FR" sz="1050" dirty="0" err="1"/>
              <a:t>darolutamide</a:t>
            </a:r>
            <a:r>
              <a:rPr lang="fr-FR" sz="1050" dirty="0"/>
              <a:t> (DARO) in combination </a:t>
            </a:r>
            <a:r>
              <a:rPr lang="fr-FR" sz="1050" dirty="0" err="1"/>
              <a:t>with</a:t>
            </a:r>
            <a:r>
              <a:rPr lang="fr-FR" sz="1050" dirty="0"/>
              <a:t> </a:t>
            </a:r>
            <a:r>
              <a:rPr lang="fr-FR" sz="1050" dirty="0" err="1"/>
              <a:t>androgen-deprivation</a:t>
            </a:r>
            <a:r>
              <a:rPr lang="fr-FR" sz="1050" dirty="0"/>
              <a:t> </a:t>
            </a:r>
            <a:r>
              <a:rPr lang="fr-FR" sz="1050" dirty="0" err="1"/>
              <a:t>therapy</a:t>
            </a:r>
            <a:r>
              <a:rPr lang="fr-FR" sz="1050" dirty="0"/>
              <a:t> (ADT) and </a:t>
            </a:r>
            <a:r>
              <a:rPr lang="fr-FR" sz="1050" dirty="0" err="1"/>
              <a:t>docetaxel</a:t>
            </a:r>
            <a:r>
              <a:rPr lang="fr-FR" sz="1050" dirty="0"/>
              <a:t> (DOC) in patients (pts) </a:t>
            </a:r>
            <a:r>
              <a:rPr lang="fr-FR" sz="1050" dirty="0" err="1"/>
              <a:t>with</a:t>
            </a:r>
            <a:r>
              <a:rPr lang="fr-FR" sz="1050" dirty="0"/>
              <a:t> </a:t>
            </a:r>
            <a:r>
              <a:rPr lang="fr-FR" sz="1050" dirty="0" err="1"/>
              <a:t>metastatic</a:t>
            </a:r>
            <a:r>
              <a:rPr lang="fr-FR" sz="1050" dirty="0"/>
              <a:t> hormone sensitive prostate cancer (</a:t>
            </a:r>
            <a:r>
              <a:rPr lang="fr-FR" sz="1050" dirty="0" err="1"/>
              <a:t>mHSPC</a:t>
            </a:r>
            <a:r>
              <a:rPr lang="fr-FR" sz="1050" dirty="0"/>
              <a:t>) by </a:t>
            </a:r>
            <a:r>
              <a:rPr lang="fr-FR" sz="1050" dirty="0" err="1"/>
              <a:t>metastatic</a:t>
            </a:r>
            <a:r>
              <a:rPr lang="fr-FR" sz="1050" dirty="0"/>
              <a:t> </a:t>
            </a:r>
            <a:r>
              <a:rPr lang="fr-FR" sz="1050" dirty="0" err="1"/>
              <a:t>burden</a:t>
            </a:r>
            <a:r>
              <a:rPr lang="fr-FR" sz="1050" dirty="0"/>
              <a:t>: </a:t>
            </a:r>
            <a:r>
              <a:rPr lang="fr-FR" sz="1050" dirty="0" err="1"/>
              <a:t>Subgroup</a:t>
            </a:r>
            <a:r>
              <a:rPr lang="fr-FR" sz="1050" dirty="0"/>
              <a:t> analyses of ARASENS</a:t>
            </a:r>
            <a:br>
              <a:rPr lang="fr-FR" sz="1050" dirty="0"/>
            </a:b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391711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>
            <a:extLst>
              <a:ext uri="{FF2B5EF4-FFF2-40B4-BE49-F238E27FC236}">
                <a16:creationId xmlns="" xmlns:a16="http://schemas.microsoft.com/office/drawing/2014/main" id="{6FCDA615-1AF0-33C1-EC45-C9C808361A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sz="2800" b="1" dirty="0"/>
              <a:t>Triplet : Quels sont les patients qui en bénéficient ?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42131" t="60053" r="41465" b="17174"/>
          <a:stretch/>
        </p:blipFill>
        <p:spPr>
          <a:xfrm>
            <a:off x="8235351" y="1549798"/>
            <a:ext cx="3329260" cy="2599700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9993EAB4-CFC7-4182-AAB6-B9C76FB11968}"/>
              </a:ext>
            </a:extLst>
          </p:cNvPr>
          <p:cNvGrpSpPr/>
          <p:nvPr/>
        </p:nvGrpSpPr>
        <p:grpSpPr>
          <a:xfrm>
            <a:off x="1100944" y="862142"/>
            <a:ext cx="4170712" cy="2608422"/>
            <a:chOff x="6863465" y="1111481"/>
            <a:chExt cx="4623298" cy="2450576"/>
          </a:xfrm>
          <a:effectLst/>
        </p:grpSpPr>
        <p:pic>
          <p:nvPicPr>
            <p:cNvPr id="7" name="Picture 2">
              <a:extLst>
                <a:ext uri="{FF2B5EF4-FFF2-40B4-BE49-F238E27FC236}">
                  <a16:creationId xmlns="" xmlns:a16="http://schemas.microsoft.com/office/drawing/2014/main" id="{8160B979-4330-4FAB-9E69-E0ED51C5DD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096"/>
            <a:stretch/>
          </p:blipFill>
          <p:spPr bwMode="auto">
            <a:xfrm>
              <a:off x="6863465" y="1111481"/>
              <a:ext cx="4623298" cy="2110243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306CC316-FAB7-459D-ADB4-1C086AF93F6C}"/>
                </a:ext>
              </a:extLst>
            </p:cNvPr>
            <p:cNvSpPr/>
            <p:nvPr/>
          </p:nvSpPr>
          <p:spPr>
            <a:xfrm>
              <a:off x="10312398" y="1111481"/>
              <a:ext cx="1115953" cy="310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2973CBA6-7808-47C6-82CB-ADD93D324C05}"/>
                </a:ext>
              </a:extLst>
            </p:cNvPr>
            <p:cNvSpPr/>
            <p:nvPr/>
          </p:nvSpPr>
          <p:spPr>
            <a:xfrm>
              <a:off x="7022591" y="3389674"/>
              <a:ext cx="731521" cy="1723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Arial"/>
              </a:endParaRPr>
            </a:p>
          </p:txBody>
        </p:sp>
      </p:grp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/>
          <a:srcRect l="12409" t="33105" r="48297" b="22755"/>
          <a:stretch/>
        </p:blipFill>
        <p:spPr>
          <a:xfrm>
            <a:off x="3408865" y="3397523"/>
            <a:ext cx="3620194" cy="238335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l="42131" t="26535" r="41465" b="67700"/>
          <a:stretch/>
        </p:blipFill>
        <p:spPr>
          <a:xfrm>
            <a:off x="8276973" y="891711"/>
            <a:ext cx="3329260" cy="6580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Flèche vers le bas 14"/>
          <p:cNvSpPr/>
          <p:nvPr/>
        </p:nvSpPr>
        <p:spPr>
          <a:xfrm>
            <a:off x="8685210" y="3891732"/>
            <a:ext cx="288032" cy="360821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018177" y="4252553"/>
            <a:ext cx="1788354" cy="379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67" b="1" dirty="0">
                <a:solidFill>
                  <a:prstClr val="black"/>
                </a:solidFill>
              </a:rPr>
              <a:t>Haut volume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ED042314-3B1F-C166-2380-6A802664E9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0" t="4462" r="57082" b="6129"/>
          <a:stretch/>
        </p:blipFill>
        <p:spPr>
          <a:xfrm>
            <a:off x="8458617" y="4556536"/>
            <a:ext cx="1029249" cy="1009292"/>
          </a:xfrm>
          <a:prstGeom prst="rect">
            <a:avLst/>
          </a:prstGeom>
        </p:spPr>
      </p:pic>
      <p:sp>
        <p:nvSpPr>
          <p:cNvPr id="20" name="Rectangle à coins arrondis 10">
            <a:extLst>
              <a:ext uri="{FF2B5EF4-FFF2-40B4-BE49-F238E27FC236}">
                <a16:creationId xmlns="" xmlns:a16="http://schemas.microsoft.com/office/drawing/2014/main" id="{0177C021-7092-FA74-F92B-9EF4B05F7A44}"/>
              </a:ext>
            </a:extLst>
          </p:cNvPr>
          <p:cNvSpPr/>
          <p:nvPr/>
        </p:nvSpPr>
        <p:spPr>
          <a:xfrm>
            <a:off x="1100943" y="792869"/>
            <a:ext cx="4309257" cy="2494209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2" name="Espace réservé du contenu 2">
            <a:extLst>
              <a:ext uri="{FF2B5EF4-FFF2-40B4-BE49-F238E27FC236}">
                <a16:creationId xmlns="" xmlns:a16="http://schemas.microsoft.com/office/drawing/2014/main" id="{8BA5105F-7B7B-4116-9FB5-4F8D7E06C021}"/>
              </a:ext>
            </a:extLst>
          </p:cNvPr>
          <p:cNvSpPr txBox="1">
            <a:spLocks/>
          </p:cNvSpPr>
          <p:nvPr/>
        </p:nvSpPr>
        <p:spPr>
          <a:xfrm>
            <a:off x="1272778" y="626143"/>
            <a:ext cx="1241822" cy="333451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4445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6223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Karbon Regular" panose="00000500000000000000" pitchFamily="50" charset="0"/>
              <a:buChar char="–"/>
              <a:defRPr sz="1400" kern="1200">
                <a:solidFill>
                  <a:schemeClr val="accent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809625" indent="-1873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Karbon Regular" panose="00000500000000000000" pitchFamily="50" charset="0"/>
              <a:buChar char="–"/>
              <a:defRPr sz="1200" kern="1200">
                <a:solidFill>
                  <a:srgbClr val="6F6F6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987425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Karbon Regular" panose="00000500000000000000" pitchFamily="50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 fontAlgn="base">
              <a:spcAft>
                <a:spcPct val="0"/>
              </a:spcAft>
              <a:buClr>
                <a:srgbClr val="22B5B7"/>
              </a:buClr>
              <a:buFont typeface="Courier New" panose="02070309020205020404" pitchFamily="49" charset="0"/>
              <a:buNone/>
              <a:defRPr/>
            </a:pPr>
            <a:r>
              <a:rPr lang="fr-FR" b="1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F0302020204030204"/>
              </a:rPr>
              <a:t>PEACE-1</a:t>
            </a:r>
          </a:p>
        </p:txBody>
      </p:sp>
      <p:sp>
        <p:nvSpPr>
          <p:cNvPr id="21" name="Rectangle à coins arrondis 10">
            <a:extLst>
              <a:ext uri="{FF2B5EF4-FFF2-40B4-BE49-F238E27FC236}">
                <a16:creationId xmlns="" xmlns:a16="http://schemas.microsoft.com/office/drawing/2014/main" id="{151DB03C-B603-BC2A-DEBF-9B60B042A7E2}"/>
              </a:ext>
            </a:extLst>
          </p:cNvPr>
          <p:cNvSpPr/>
          <p:nvPr/>
        </p:nvSpPr>
        <p:spPr>
          <a:xfrm>
            <a:off x="2900960" y="3397523"/>
            <a:ext cx="4309257" cy="2494209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4" name="Espace réservé du contenu 2">
            <a:extLst>
              <a:ext uri="{FF2B5EF4-FFF2-40B4-BE49-F238E27FC236}">
                <a16:creationId xmlns="" xmlns:a16="http://schemas.microsoft.com/office/drawing/2014/main" id="{8BA5105F-7B7B-4116-9FB5-4F8D7E06C021}"/>
              </a:ext>
            </a:extLst>
          </p:cNvPr>
          <p:cNvSpPr txBox="1">
            <a:spLocks/>
          </p:cNvSpPr>
          <p:nvPr/>
        </p:nvSpPr>
        <p:spPr>
          <a:xfrm>
            <a:off x="1740204" y="3863961"/>
            <a:ext cx="1548792" cy="333451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4445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6223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Karbon Regular" panose="00000500000000000000" pitchFamily="50" charset="0"/>
              <a:buChar char="–"/>
              <a:defRPr sz="1400" kern="1200">
                <a:solidFill>
                  <a:schemeClr val="accent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809625" indent="-1873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Karbon Regular" panose="00000500000000000000" pitchFamily="50" charset="0"/>
              <a:buChar char="–"/>
              <a:defRPr sz="1200" kern="1200">
                <a:solidFill>
                  <a:srgbClr val="6F6F6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987425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Karbon Regular" panose="00000500000000000000" pitchFamily="50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377" fontAlgn="base">
              <a:spcAft>
                <a:spcPct val="0"/>
              </a:spcAft>
              <a:buClr>
                <a:srgbClr val="22B5B7"/>
              </a:buClr>
              <a:buFont typeface="Courier New" panose="02070309020205020404" pitchFamily="49" charset="0"/>
              <a:buNone/>
              <a:defRPr/>
            </a:pPr>
            <a:r>
              <a:rPr lang="fr-FR" b="1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F0302020204030204"/>
              </a:rPr>
              <a:t>ARASENS</a:t>
            </a:r>
          </a:p>
        </p:txBody>
      </p:sp>
      <p:sp>
        <p:nvSpPr>
          <p:cNvPr id="22" name="Rectangle à coins arrondis 10">
            <a:extLst>
              <a:ext uri="{FF2B5EF4-FFF2-40B4-BE49-F238E27FC236}">
                <a16:creationId xmlns="" xmlns:a16="http://schemas.microsoft.com/office/drawing/2014/main" id="{BC8ECDFA-030C-213B-D60D-4EA2B9724F72}"/>
              </a:ext>
            </a:extLst>
          </p:cNvPr>
          <p:cNvSpPr/>
          <p:nvPr/>
        </p:nvSpPr>
        <p:spPr>
          <a:xfrm>
            <a:off x="7569747" y="792869"/>
            <a:ext cx="4309257" cy="5098863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3" name="Espace réservé du texte 13">
            <a:extLst>
              <a:ext uri="{FF2B5EF4-FFF2-40B4-BE49-F238E27FC236}">
                <a16:creationId xmlns="" xmlns:a16="http://schemas.microsoft.com/office/drawing/2014/main" id="{FBADD39A-0675-2B64-A5EB-5266285533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/>
              <a:t>Novembre 2023</a:t>
            </a:r>
          </a:p>
        </p:txBody>
      </p:sp>
    </p:spTree>
    <p:extLst>
      <p:ext uri="{BB962C8B-B14F-4D97-AF65-F5344CB8AC3E}">
        <p14:creationId xmlns:p14="http://schemas.microsoft.com/office/powerpoint/2010/main" val="67335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12" grpId="0" animBg="1"/>
      <p:bldP spid="2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Novembre 2023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it-IT" dirty="0"/>
              <a:t>Gravis G, Eur Urol </a:t>
            </a:r>
            <a:r>
              <a:rPr lang="it-IT" dirty="0" smtClean="0"/>
              <a:t>2018 ; Francini </a:t>
            </a:r>
            <a:r>
              <a:rPr lang="it-IT" dirty="0"/>
              <a:t>E, Prostate 2018 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The outlier: </a:t>
            </a:r>
            <a:r>
              <a:rPr lang="en-US" dirty="0">
                <a:solidFill>
                  <a:srgbClr val="005086"/>
                </a:solidFill>
              </a:rPr>
              <a:t>M1 relapse and oligo </a:t>
            </a:r>
            <a:endParaRPr lang="fr-FR" dirty="0">
              <a:solidFill>
                <a:srgbClr val="005086"/>
              </a:solidFill>
            </a:endParaRPr>
          </a:p>
        </p:txBody>
      </p:sp>
      <p:pic>
        <p:nvPicPr>
          <p:cNvPr id="274436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 t="28412" r="5221" b="16385"/>
          <a:stretch/>
        </p:blipFill>
        <p:spPr bwMode="auto">
          <a:xfrm>
            <a:off x="6871543" y="1101451"/>
            <a:ext cx="4523106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 : coins arrondis 7"/>
          <p:cNvSpPr/>
          <p:nvPr/>
        </p:nvSpPr>
        <p:spPr>
          <a:xfrm>
            <a:off x="10238949" y="2093275"/>
            <a:ext cx="577849" cy="408623"/>
          </a:xfrm>
          <a:prstGeom prst="roundRect">
            <a:avLst/>
          </a:prstGeom>
          <a:ln w="38100">
            <a:solidFill>
              <a:srgbClr val="005086"/>
            </a:solidFill>
          </a:ln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 : coins arrondis 9"/>
          <p:cNvSpPr/>
          <p:nvPr/>
        </p:nvSpPr>
        <p:spPr>
          <a:xfrm>
            <a:off x="10115254" y="2885433"/>
            <a:ext cx="806320" cy="1975574"/>
          </a:xfrm>
          <a:prstGeom prst="roundRect">
            <a:avLst/>
          </a:prstGeom>
          <a:ln w="38100">
            <a:solidFill>
              <a:srgbClr val="FF7F4D"/>
            </a:solidFill>
          </a:ln>
        </p:spPr>
        <p:txBody>
          <a:bodyPr wrap="square" anchor="ctr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à coins arrondis 10">
            <a:extLst>
              <a:ext uri="{FF2B5EF4-FFF2-40B4-BE49-F238E27FC236}">
                <a16:creationId xmlns="" xmlns:a16="http://schemas.microsoft.com/office/drawing/2014/main" id="{72F133C3-23F9-009D-16EC-5D8EE80CFFF5}"/>
              </a:ext>
            </a:extLst>
          </p:cNvPr>
          <p:cNvSpPr/>
          <p:nvPr/>
        </p:nvSpPr>
        <p:spPr>
          <a:xfrm>
            <a:off x="1420694" y="1295400"/>
            <a:ext cx="4866398" cy="4286463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86" name="Graphique 85">
            <a:extLst>
              <a:ext uri="{FF2B5EF4-FFF2-40B4-BE49-F238E27FC236}">
                <a16:creationId xmlns="" xmlns:a16="http://schemas.microsoft.com/office/drawing/2014/main" id="{9D59F6BD-5BF5-ADEF-BA55-50EAEE569054}"/>
              </a:ext>
            </a:extLst>
          </p:cNvPr>
          <p:cNvGraphicFramePr/>
          <p:nvPr>
            <p:extLst/>
          </p:nvPr>
        </p:nvGraphicFramePr>
        <p:xfrm>
          <a:off x="1706365" y="1647118"/>
          <a:ext cx="4361061" cy="3792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7" name="Text Box 4">
            <a:extLst>
              <a:ext uri="{FF2B5EF4-FFF2-40B4-BE49-F238E27FC236}">
                <a16:creationId xmlns="" xmlns:a16="http://schemas.microsoft.com/office/drawing/2014/main" id="{2816FED1-B51A-0242-0D01-004F53188B8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116092" y="3612051"/>
            <a:ext cx="36626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 eaLnBrk="1" hangingPunct="1">
              <a:defRPr/>
            </a:pPr>
            <a:r>
              <a:rPr lang="da-DK" sz="1200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Distant </a:t>
            </a:r>
            <a:r>
              <a:rPr lang="da-DK" sz="1200" dirty="0" err="1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Recurrence</a:t>
            </a:r>
            <a:r>
              <a:rPr lang="da-DK" sz="1200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 (%)</a:t>
            </a:r>
          </a:p>
        </p:txBody>
      </p:sp>
      <p:sp>
        <p:nvSpPr>
          <p:cNvPr id="88" name="Text Box 4">
            <a:extLst>
              <a:ext uri="{FF2B5EF4-FFF2-40B4-BE49-F238E27FC236}">
                <a16:creationId xmlns="" xmlns:a16="http://schemas.microsoft.com/office/drawing/2014/main" id="{591828AC-517C-9EA5-0D9A-2C0B4020C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332" y="5138455"/>
            <a:ext cx="42162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 eaLnBrk="1" hangingPunct="1">
              <a:defRPr/>
            </a:pPr>
            <a:r>
              <a:rPr lang="da-DK" sz="1200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Months from ADT start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87EEC2B7-90E9-6626-402D-ED628439D242}"/>
              </a:ext>
            </a:extLst>
          </p:cNvPr>
          <p:cNvSpPr txBox="1"/>
          <p:nvPr/>
        </p:nvSpPr>
        <p:spPr>
          <a:xfrm>
            <a:off x="1730887" y="1101451"/>
            <a:ext cx="1774824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Overall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Survival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Forme libre 10"/>
          <p:cNvSpPr/>
          <p:nvPr/>
        </p:nvSpPr>
        <p:spPr>
          <a:xfrm>
            <a:off x="2110740" y="1752600"/>
            <a:ext cx="3832860" cy="1828800"/>
          </a:xfrm>
          <a:custGeom>
            <a:avLst/>
            <a:gdLst>
              <a:gd name="connsiteX0" fmla="*/ 3832860 w 3832860"/>
              <a:gd name="connsiteY0" fmla="*/ 1813560 h 1828800"/>
              <a:gd name="connsiteX1" fmla="*/ 3573780 w 3832860"/>
              <a:gd name="connsiteY1" fmla="*/ 1828800 h 1828800"/>
              <a:gd name="connsiteX2" fmla="*/ 3573780 w 3832860"/>
              <a:gd name="connsiteY2" fmla="*/ 1760220 h 1828800"/>
              <a:gd name="connsiteX3" fmla="*/ 3375660 w 3832860"/>
              <a:gd name="connsiteY3" fmla="*/ 1775460 h 1828800"/>
              <a:gd name="connsiteX4" fmla="*/ 3337560 w 3832860"/>
              <a:gd name="connsiteY4" fmla="*/ 1760220 h 1828800"/>
              <a:gd name="connsiteX5" fmla="*/ 3337560 w 3832860"/>
              <a:gd name="connsiteY5" fmla="*/ 1706880 h 1828800"/>
              <a:gd name="connsiteX6" fmla="*/ 3215640 w 3832860"/>
              <a:gd name="connsiteY6" fmla="*/ 1714500 h 1828800"/>
              <a:gd name="connsiteX7" fmla="*/ 3208020 w 3832860"/>
              <a:gd name="connsiteY7" fmla="*/ 1661160 h 1828800"/>
              <a:gd name="connsiteX8" fmla="*/ 3124200 w 3832860"/>
              <a:gd name="connsiteY8" fmla="*/ 1668780 h 1828800"/>
              <a:gd name="connsiteX9" fmla="*/ 3124200 w 3832860"/>
              <a:gd name="connsiteY9" fmla="*/ 1607820 h 1828800"/>
              <a:gd name="connsiteX10" fmla="*/ 3017520 w 3832860"/>
              <a:gd name="connsiteY10" fmla="*/ 1607820 h 1828800"/>
              <a:gd name="connsiteX11" fmla="*/ 3017520 w 3832860"/>
              <a:gd name="connsiteY11" fmla="*/ 1577340 h 1828800"/>
              <a:gd name="connsiteX12" fmla="*/ 2941320 w 3832860"/>
              <a:gd name="connsiteY12" fmla="*/ 1577340 h 1828800"/>
              <a:gd name="connsiteX13" fmla="*/ 2887980 w 3832860"/>
              <a:gd name="connsiteY13" fmla="*/ 1501140 h 1828800"/>
              <a:gd name="connsiteX14" fmla="*/ 2865120 w 3832860"/>
              <a:gd name="connsiteY14" fmla="*/ 1493520 h 1828800"/>
              <a:gd name="connsiteX15" fmla="*/ 2865120 w 3832860"/>
              <a:gd name="connsiteY15" fmla="*/ 1394460 h 1828800"/>
              <a:gd name="connsiteX16" fmla="*/ 2827020 w 3832860"/>
              <a:gd name="connsiteY16" fmla="*/ 1394460 h 1828800"/>
              <a:gd name="connsiteX17" fmla="*/ 2819400 w 3832860"/>
              <a:gd name="connsiteY17" fmla="*/ 1363980 h 1828800"/>
              <a:gd name="connsiteX18" fmla="*/ 2606040 w 3832860"/>
              <a:gd name="connsiteY18" fmla="*/ 1386840 h 1828800"/>
              <a:gd name="connsiteX19" fmla="*/ 2606040 w 3832860"/>
              <a:gd name="connsiteY19" fmla="*/ 1303020 h 1828800"/>
              <a:gd name="connsiteX20" fmla="*/ 2606040 w 3832860"/>
              <a:gd name="connsiteY20" fmla="*/ 1280160 h 1828800"/>
              <a:gd name="connsiteX21" fmla="*/ 2583180 w 3832860"/>
              <a:gd name="connsiteY21" fmla="*/ 1303020 h 1828800"/>
              <a:gd name="connsiteX22" fmla="*/ 2560320 w 3832860"/>
              <a:gd name="connsiteY22" fmla="*/ 1249680 h 1828800"/>
              <a:gd name="connsiteX23" fmla="*/ 2514600 w 3832860"/>
              <a:gd name="connsiteY23" fmla="*/ 1264920 h 1828800"/>
              <a:gd name="connsiteX24" fmla="*/ 2514600 w 3832860"/>
              <a:gd name="connsiteY24" fmla="*/ 1181100 h 1828800"/>
              <a:gd name="connsiteX25" fmla="*/ 2468880 w 3832860"/>
              <a:gd name="connsiteY25" fmla="*/ 1181100 h 1828800"/>
              <a:gd name="connsiteX26" fmla="*/ 2446020 w 3832860"/>
              <a:gd name="connsiteY26" fmla="*/ 1051560 h 1828800"/>
              <a:gd name="connsiteX27" fmla="*/ 2423160 w 3832860"/>
              <a:gd name="connsiteY27" fmla="*/ 1104900 h 1828800"/>
              <a:gd name="connsiteX28" fmla="*/ 2415540 w 3832860"/>
              <a:gd name="connsiteY28" fmla="*/ 1051560 h 1828800"/>
              <a:gd name="connsiteX29" fmla="*/ 2331720 w 3832860"/>
              <a:gd name="connsiteY29" fmla="*/ 1043940 h 1828800"/>
              <a:gd name="connsiteX30" fmla="*/ 2316480 w 3832860"/>
              <a:gd name="connsiteY30" fmla="*/ 982980 h 1828800"/>
              <a:gd name="connsiteX31" fmla="*/ 2286000 w 3832860"/>
              <a:gd name="connsiteY31" fmla="*/ 982980 h 1828800"/>
              <a:gd name="connsiteX32" fmla="*/ 2286000 w 3832860"/>
              <a:gd name="connsiteY32" fmla="*/ 906780 h 1828800"/>
              <a:gd name="connsiteX33" fmla="*/ 2110740 w 3832860"/>
              <a:gd name="connsiteY33" fmla="*/ 906780 h 1828800"/>
              <a:gd name="connsiteX34" fmla="*/ 2110740 w 3832860"/>
              <a:gd name="connsiteY34" fmla="*/ 891540 h 1828800"/>
              <a:gd name="connsiteX35" fmla="*/ 2049780 w 3832860"/>
              <a:gd name="connsiteY35" fmla="*/ 868680 h 1828800"/>
              <a:gd name="connsiteX36" fmla="*/ 2004060 w 3832860"/>
              <a:gd name="connsiteY36" fmla="*/ 807720 h 1828800"/>
              <a:gd name="connsiteX37" fmla="*/ 1882140 w 3832860"/>
              <a:gd name="connsiteY37" fmla="*/ 830580 h 1828800"/>
              <a:gd name="connsiteX38" fmla="*/ 1874520 w 3832860"/>
              <a:gd name="connsiteY38" fmla="*/ 784860 h 1828800"/>
              <a:gd name="connsiteX39" fmla="*/ 1821180 w 3832860"/>
              <a:gd name="connsiteY39" fmla="*/ 746760 h 1828800"/>
              <a:gd name="connsiteX40" fmla="*/ 1714500 w 3832860"/>
              <a:gd name="connsiteY40" fmla="*/ 746760 h 1828800"/>
              <a:gd name="connsiteX41" fmla="*/ 1638300 w 3832860"/>
              <a:gd name="connsiteY41" fmla="*/ 670560 h 1828800"/>
              <a:gd name="connsiteX42" fmla="*/ 1600200 w 3832860"/>
              <a:gd name="connsiteY42" fmla="*/ 685800 h 1828800"/>
              <a:gd name="connsiteX43" fmla="*/ 1577340 w 3832860"/>
              <a:gd name="connsiteY43" fmla="*/ 647700 h 1828800"/>
              <a:gd name="connsiteX44" fmla="*/ 1531620 w 3832860"/>
              <a:gd name="connsiteY44" fmla="*/ 647700 h 1828800"/>
              <a:gd name="connsiteX45" fmla="*/ 1516380 w 3832860"/>
              <a:gd name="connsiteY45" fmla="*/ 624840 h 1828800"/>
              <a:gd name="connsiteX46" fmla="*/ 1470660 w 3832860"/>
              <a:gd name="connsiteY46" fmla="*/ 624840 h 1828800"/>
              <a:gd name="connsiteX47" fmla="*/ 1463040 w 3832860"/>
              <a:gd name="connsiteY47" fmla="*/ 594360 h 1828800"/>
              <a:gd name="connsiteX48" fmla="*/ 1325880 w 3832860"/>
              <a:gd name="connsiteY48" fmla="*/ 601980 h 1828800"/>
              <a:gd name="connsiteX49" fmla="*/ 1242060 w 3832860"/>
              <a:gd name="connsiteY49" fmla="*/ 480060 h 1828800"/>
              <a:gd name="connsiteX50" fmla="*/ 1143000 w 3832860"/>
              <a:gd name="connsiteY50" fmla="*/ 449580 h 1828800"/>
              <a:gd name="connsiteX51" fmla="*/ 1112520 w 3832860"/>
              <a:gd name="connsiteY51" fmla="*/ 381000 h 1828800"/>
              <a:gd name="connsiteX52" fmla="*/ 1043940 w 3832860"/>
              <a:gd name="connsiteY52" fmla="*/ 381000 h 1828800"/>
              <a:gd name="connsiteX53" fmla="*/ 1013460 w 3832860"/>
              <a:gd name="connsiteY53" fmla="*/ 320040 h 1828800"/>
              <a:gd name="connsiteX54" fmla="*/ 960120 w 3832860"/>
              <a:gd name="connsiteY54" fmla="*/ 266700 h 1828800"/>
              <a:gd name="connsiteX55" fmla="*/ 922020 w 3832860"/>
              <a:gd name="connsiteY55" fmla="*/ 228600 h 1828800"/>
              <a:gd name="connsiteX56" fmla="*/ 815340 w 3832860"/>
              <a:gd name="connsiteY56" fmla="*/ 213360 h 1828800"/>
              <a:gd name="connsiteX57" fmla="*/ 792480 w 3832860"/>
              <a:gd name="connsiteY57" fmla="*/ 190500 h 1828800"/>
              <a:gd name="connsiteX58" fmla="*/ 739140 w 3832860"/>
              <a:gd name="connsiteY58" fmla="*/ 190500 h 1828800"/>
              <a:gd name="connsiteX59" fmla="*/ 693420 w 3832860"/>
              <a:gd name="connsiteY59" fmla="*/ 121920 h 1828800"/>
              <a:gd name="connsiteX60" fmla="*/ 563880 w 3832860"/>
              <a:gd name="connsiteY60" fmla="*/ 114300 h 1828800"/>
              <a:gd name="connsiteX61" fmla="*/ 495300 w 3832860"/>
              <a:gd name="connsiteY61" fmla="*/ 68580 h 1828800"/>
              <a:gd name="connsiteX62" fmla="*/ 304800 w 3832860"/>
              <a:gd name="connsiteY62" fmla="*/ 83820 h 1828800"/>
              <a:gd name="connsiteX63" fmla="*/ 297180 w 3832860"/>
              <a:gd name="connsiteY63" fmla="*/ 38100 h 1828800"/>
              <a:gd name="connsiteX64" fmla="*/ 0 w 3832860"/>
              <a:gd name="connsiteY6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832860" h="1828800">
                <a:moveTo>
                  <a:pt x="3832860" y="1813560"/>
                </a:moveTo>
                <a:lnTo>
                  <a:pt x="3573780" y="1828800"/>
                </a:lnTo>
                <a:lnTo>
                  <a:pt x="3573780" y="1760220"/>
                </a:lnTo>
                <a:lnTo>
                  <a:pt x="3375660" y="1775460"/>
                </a:lnTo>
                <a:lnTo>
                  <a:pt x="3337560" y="1760220"/>
                </a:lnTo>
                <a:lnTo>
                  <a:pt x="3337560" y="1706880"/>
                </a:lnTo>
                <a:lnTo>
                  <a:pt x="3215640" y="1714500"/>
                </a:lnTo>
                <a:lnTo>
                  <a:pt x="3208020" y="1661160"/>
                </a:lnTo>
                <a:lnTo>
                  <a:pt x="3124200" y="1668780"/>
                </a:lnTo>
                <a:lnTo>
                  <a:pt x="3124200" y="1607820"/>
                </a:lnTo>
                <a:lnTo>
                  <a:pt x="3017520" y="1607820"/>
                </a:lnTo>
                <a:lnTo>
                  <a:pt x="3017520" y="1577340"/>
                </a:lnTo>
                <a:lnTo>
                  <a:pt x="2941320" y="1577340"/>
                </a:lnTo>
                <a:lnTo>
                  <a:pt x="2887980" y="1501140"/>
                </a:lnTo>
                <a:lnTo>
                  <a:pt x="2865120" y="1493520"/>
                </a:lnTo>
                <a:lnTo>
                  <a:pt x="2865120" y="1394460"/>
                </a:lnTo>
                <a:lnTo>
                  <a:pt x="2827020" y="1394460"/>
                </a:lnTo>
                <a:lnTo>
                  <a:pt x="2819400" y="1363980"/>
                </a:lnTo>
                <a:lnTo>
                  <a:pt x="2606040" y="1386840"/>
                </a:lnTo>
                <a:lnTo>
                  <a:pt x="2606040" y="1303020"/>
                </a:lnTo>
                <a:lnTo>
                  <a:pt x="2606040" y="1280160"/>
                </a:lnTo>
                <a:lnTo>
                  <a:pt x="2583180" y="1303020"/>
                </a:lnTo>
                <a:lnTo>
                  <a:pt x="2560320" y="1249680"/>
                </a:lnTo>
                <a:lnTo>
                  <a:pt x="2514600" y="1264920"/>
                </a:lnTo>
                <a:lnTo>
                  <a:pt x="2514600" y="1181100"/>
                </a:lnTo>
                <a:lnTo>
                  <a:pt x="2468880" y="1181100"/>
                </a:lnTo>
                <a:lnTo>
                  <a:pt x="2446020" y="1051560"/>
                </a:lnTo>
                <a:lnTo>
                  <a:pt x="2423160" y="1104900"/>
                </a:lnTo>
                <a:lnTo>
                  <a:pt x="2415540" y="1051560"/>
                </a:lnTo>
                <a:lnTo>
                  <a:pt x="2331720" y="1043940"/>
                </a:lnTo>
                <a:lnTo>
                  <a:pt x="2316480" y="982980"/>
                </a:lnTo>
                <a:lnTo>
                  <a:pt x="2286000" y="982980"/>
                </a:lnTo>
                <a:lnTo>
                  <a:pt x="2286000" y="906780"/>
                </a:lnTo>
                <a:lnTo>
                  <a:pt x="2110740" y="906780"/>
                </a:lnTo>
                <a:lnTo>
                  <a:pt x="2110740" y="891540"/>
                </a:lnTo>
                <a:lnTo>
                  <a:pt x="2049780" y="868680"/>
                </a:lnTo>
                <a:lnTo>
                  <a:pt x="2004060" y="807720"/>
                </a:lnTo>
                <a:lnTo>
                  <a:pt x="1882140" y="830580"/>
                </a:lnTo>
                <a:lnTo>
                  <a:pt x="1874520" y="784860"/>
                </a:lnTo>
                <a:lnTo>
                  <a:pt x="1821180" y="746760"/>
                </a:lnTo>
                <a:lnTo>
                  <a:pt x="1714500" y="746760"/>
                </a:lnTo>
                <a:lnTo>
                  <a:pt x="1638300" y="670560"/>
                </a:lnTo>
                <a:lnTo>
                  <a:pt x="1600200" y="685800"/>
                </a:lnTo>
                <a:lnTo>
                  <a:pt x="1577340" y="647700"/>
                </a:lnTo>
                <a:lnTo>
                  <a:pt x="1531620" y="647700"/>
                </a:lnTo>
                <a:lnTo>
                  <a:pt x="1516380" y="624840"/>
                </a:lnTo>
                <a:lnTo>
                  <a:pt x="1470660" y="624840"/>
                </a:lnTo>
                <a:lnTo>
                  <a:pt x="1463040" y="594360"/>
                </a:lnTo>
                <a:lnTo>
                  <a:pt x="1325880" y="601980"/>
                </a:lnTo>
                <a:lnTo>
                  <a:pt x="1242060" y="480060"/>
                </a:lnTo>
                <a:lnTo>
                  <a:pt x="1143000" y="449580"/>
                </a:lnTo>
                <a:lnTo>
                  <a:pt x="1112520" y="381000"/>
                </a:lnTo>
                <a:lnTo>
                  <a:pt x="1043940" y="381000"/>
                </a:lnTo>
                <a:lnTo>
                  <a:pt x="1013460" y="320040"/>
                </a:lnTo>
                <a:lnTo>
                  <a:pt x="960120" y="266700"/>
                </a:lnTo>
                <a:lnTo>
                  <a:pt x="922020" y="228600"/>
                </a:lnTo>
                <a:lnTo>
                  <a:pt x="815340" y="213360"/>
                </a:lnTo>
                <a:lnTo>
                  <a:pt x="792480" y="190500"/>
                </a:lnTo>
                <a:lnTo>
                  <a:pt x="739140" y="190500"/>
                </a:lnTo>
                <a:lnTo>
                  <a:pt x="693420" y="121920"/>
                </a:lnTo>
                <a:lnTo>
                  <a:pt x="563880" y="114300"/>
                </a:lnTo>
                <a:lnTo>
                  <a:pt x="495300" y="68580"/>
                </a:lnTo>
                <a:lnTo>
                  <a:pt x="304800" y="83820"/>
                </a:lnTo>
                <a:lnTo>
                  <a:pt x="297180" y="3810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5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libre 4"/>
          <p:cNvSpPr/>
          <p:nvPr/>
        </p:nvSpPr>
        <p:spPr>
          <a:xfrm>
            <a:off x="2141220" y="1767840"/>
            <a:ext cx="3802380" cy="2362200"/>
          </a:xfrm>
          <a:custGeom>
            <a:avLst/>
            <a:gdLst>
              <a:gd name="connsiteX0" fmla="*/ 3802380 w 3802380"/>
              <a:gd name="connsiteY0" fmla="*/ 2362200 h 2362200"/>
              <a:gd name="connsiteX1" fmla="*/ 3604260 w 3802380"/>
              <a:gd name="connsiteY1" fmla="*/ 2362200 h 2362200"/>
              <a:gd name="connsiteX2" fmla="*/ 3581400 w 3802380"/>
              <a:gd name="connsiteY2" fmla="*/ 2316480 h 2362200"/>
              <a:gd name="connsiteX3" fmla="*/ 3291840 w 3802380"/>
              <a:gd name="connsiteY3" fmla="*/ 2293620 h 2362200"/>
              <a:gd name="connsiteX4" fmla="*/ 3284220 w 3802380"/>
              <a:gd name="connsiteY4" fmla="*/ 2202180 h 2362200"/>
              <a:gd name="connsiteX5" fmla="*/ 3162300 w 3802380"/>
              <a:gd name="connsiteY5" fmla="*/ 2202180 h 2362200"/>
              <a:gd name="connsiteX6" fmla="*/ 3162300 w 3802380"/>
              <a:gd name="connsiteY6" fmla="*/ 2148840 h 2362200"/>
              <a:gd name="connsiteX7" fmla="*/ 3025140 w 3802380"/>
              <a:gd name="connsiteY7" fmla="*/ 2141220 h 2362200"/>
              <a:gd name="connsiteX8" fmla="*/ 3025140 w 3802380"/>
              <a:gd name="connsiteY8" fmla="*/ 2087880 h 2362200"/>
              <a:gd name="connsiteX9" fmla="*/ 2926080 w 3802380"/>
              <a:gd name="connsiteY9" fmla="*/ 2087880 h 2362200"/>
              <a:gd name="connsiteX10" fmla="*/ 2857500 w 3802380"/>
              <a:gd name="connsiteY10" fmla="*/ 2004060 h 2362200"/>
              <a:gd name="connsiteX11" fmla="*/ 2720340 w 3802380"/>
              <a:gd name="connsiteY11" fmla="*/ 2004060 h 2362200"/>
              <a:gd name="connsiteX12" fmla="*/ 2712720 w 3802380"/>
              <a:gd name="connsiteY12" fmla="*/ 1965960 h 2362200"/>
              <a:gd name="connsiteX13" fmla="*/ 2712720 w 3802380"/>
              <a:gd name="connsiteY13" fmla="*/ 1958340 h 2362200"/>
              <a:gd name="connsiteX14" fmla="*/ 2659380 w 3802380"/>
              <a:gd name="connsiteY14" fmla="*/ 1958340 h 2362200"/>
              <a:gd name="connsiteX15" fmla="*/ 2659380 w 3802380"/>
              <a:gd name="connsiteY15" fmla="*/ 1920240 h 2362200"/>
              <a:gd name="connsiteX16" fmla="*/ 2438400 w 3802380"/>
              <a:gd name="connsiteY16" fmla="*/ 1920240 h 2362200"/>
              <a:gd name="connsiteX17" fmla="*/ 2446020 w 3802380"/>
              <a:gd name="connsiteY17" fmla="*/ 1874520 h 2362200"/>
              <a:gd name="connsiteX18" fmla="*/ 2385060 w 3802380"/>
              <a:gd name="connsiteY18" fmla="*/ 1882140 h 2362200"/>
              <a:gd name="connsiteX19" fmla="*/ 2377440 w 3802380"/>
              <a:gd name="connsiteY19" fmla="*/ 1836420 h 2362200"/>
              <a:gd name="connsiteX20" fmla="*/ 2255520 w 3802380"/>
              <a:gd name="connsiteY20" fmla="*/ 1844040 h 2362200"/>
              <a:gd name="connsiteX21" fmla="*/ 2247900 w 3802380"/>
              <a:gd name="connsiteY21" fmla="*/ 1805940 h 2362200"/>
              <a:gd name="connsiteX22" fmla="*/ 2179320 w 3802380"/>
              <a:gd name="connsiteY22" fmla="*/ 1813560 h 2362200"/>
              <a:gd name="connsiteX23" fmla="*/ 2133600 w 3802380"/>
              <a:gd name="connsiteY23" fmla="*/ 1752600 h 2362200"/>
              <a:gd name="connsiteX24" fmla="*/ 1783080 w 3802380"/>
              <a:gd name="connsiteY24" fmla="*/ 1752600 h 2362200"/>
              <a:gd name="connsiteX25" fmla="*/ 1668780 w 3802380"/>
              <a:gd name="connsiteY25" fmla="*/ 1546860 h 2362200"/>
              <a:gd name="connsiteX26" fmla="*/ 1569720 w 3802380"/>
              <a:gd name="connsiteY26" fmla="*/ 1470660 h 2362200"/>
              <a:gd name="connsiteX27" fmla="*/ 1508760 w 3802380"/>
              <a:gd name="connsiteY27" fmla="*/ 1394460 h 2362200"/>
              <a:gd name="connsiteX28" fmla="*/ 1440180 w 3802380"/>
              <a:gd name="connsiteY28" fmla="*/ 1143000 h 2362200"/>
              <a:gd name="connsiteX29" fmla="*/ 1363980 w 3802380"/>
              <a:gd name="connsiteY29" fmla="*/ 960120 h 2362200"/>
              <a:gd name="connsiteX30" fmla="*/ 1173480 w 3802380"/>
              <a:gd name="connsiteY30" fmla="*/ 899160 h 2362200"/>
              <a:gd name="connsiteX31" fmla="*/ 1097280 w 3802380"/>
              <a:gd name="connsiteY31" fmla="*/ 701040 h 2362200"/>
              <a:gd name="connsiteX32" fmla="*/ 937260 w 3802380"/>
              <a:gd name="connsiteY32" fmla="*/ 533400 h 2362200"/>
              <a:gd name="connsiteX33" fmla="*/ 861060 w 3802380"/>
              <a:gd name="connsiteY33" fmla="*/ 434340 h 2362200"/>
              <a:gd name="connsiteX34" fmla="*/ 830580 w 3802380"/>
              <a:gd name="connsiteY34" fmla="*/ 327660 h 2362200"/>
              <a:gd name="connsiteX35" fmla="*/ 769620 w 3802380"/>
              <a:gd name="connsiteY35" fmla="*/ 312420 h 2362200"/>
              <a:gd name="connsiteX36" fmla="*/ 754380 w 3802380"/>
              <a:gd name="connsiteY36" fmla="*/ 289560 h 2362200"/>
              <a:gd name="connsiteX37" fmla="*/ 716280 w 3802380"/>
              <a:gd name="connsiteY37" fmla="*/ 281940 h 2362200"/>
              <a:gd name="connsiteX38" fmla="*/ 662940 w 3802380"/>
              <a:gd name="connsiteY38" fmla="*/ 205740 h 2362200"/>
              <a:gd name="connsiteX39" fmla="*/ 617220 w 3802380"/>
              <a:gd name="connsiteY39" fmla="*/ 198120 h 2362200"/>
              <a:gd name="connsiteX40" fmla="*/ 563880 w 3802380"/>
              <a:gd name="connsiteY40" fmla="*/ 129540 h 2362200"/>
              <a:gd name="connsiteX41" fmla="*/ 388620 w 3802380"/>
              <a:gd name="connsiteY41" fmla="*/ 129540 h 2362200"/>
              <a:gd name="connsiteX42" fmla="*/ 365760 w 3802380"/>
              <a:gd name="connsiteY42" fmla="*/ 68580 h 2362200"/>
              <a:gd name="connsiteX43" fmla="*/ 198120 w 3802380"/>
              <a:gd name="connsiteY43" fmla="*/ 68580 h 2362200"/>
              <a:gd name="connsiteX44" fmla="*/ 198120 w 3802380"/>
              <a:gd name="connsiteY44" fmla="*/ 22860 h 2362200"/>
              <a:gd name="connsiteX45" fmla="*/ 0 w 3802380"/>
              <a:gd name="connsiteY45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802380" h="2362200">
                <a:moveTo>
                  <a:pt x="3802380" y="2362200"/>
                </a:moveTo>
                <a:lnTo>
                  <a:pt x="3604260" y="2362200"/>
                </a:lnTo>
                <a:lnTo>
                  <a:pt x="3581400" y="2316480"/>
                </a:lnTo>
                <a:lnTo>
                  <a:pt x="3291840" y="2293620"/>
                </a:lnTo>
                <a:lnTo>
                  <a:pt x="3284220" y="2202180"/>
                </a:lnTo>
                <a:lnTo>
                  <a:pt x="3162300" y="2202180"/>
                </a:lnTo>
                <a:lnTo>
                  <a:pt x="3162300" y="2148840"/>
                </a:lnTo>
                <a:lnTo>
                  <a:pt x="3025140" y="2141220"/>
                </a:lnTo>
                <a:lnTo>
                  <a:pt x="3025140" y="2087880"/>
                </a:lnTo>
                <a:lnTo>
                  <a:pt x="2926080" y="2087880"/>
                </a:lnTo>
                <a:lnTo>
                  <a:pt x="2857500" y="2004060"/>
                </a:lnTo>
                <a:lnTo>
                  <a:pt x="2720340" y="2004060"/>
                </a:lnTo>
                <a:lnTo>
                  <a:pt x="2712720" y="1965960"/>
                </a:lnTo>
                <a:lnTo>
                  <a:pt x="2712720" y="1958340"/>
                </a:lnTo>
                <a:lnTo>
                  <a:pt x="2659380" y="1958340"/>
                </a:lnTo>
                <a:lnTo>
                  <a:pt x="2659380" y="1920240"/>
                </a:lnTo>
                <a:lnTo>
                  <a:pt x="2438400" y="1920240"/>
                </a:lnTo>
                <a:lnTo>
                  <a:pt x="2446020" y="1874520"/>
                </a:lnTo>
                <a:lnTo>
                  <a:pt x="2385060" y="1882140"/>
                </a:lnTo>
                <a:lnTo>
                  <a:pt x="2377440" y="1836420"/>
                </a:lnTo>
                <a:lnTo>
                  <a:pt x="2255520" y="1844040"/>
                </a:lnTo>
                <a:lnTo>
                  <a:pt x="2247900" y="1805940"/>
                </a:lnTo>
                <a:lnTo>
                  <a:pt x="2179320" y="1813560"/>
                </a:lnTo>
                <a:lnTo>
                  <a:pt x="2133600" y="1752600"/>
                </a:lnTo>
                <a:lnTo>
                  <a:pt x="1783080" y="1752600"/>
                </a:lnTo>
                <a:lnTo>
                  <a:pt x="1668780" y="1546860"/>
                </a:lnTo>
                <a:lnTo>
                  <a:pt x="1569720" y="1470660"/>
                </a:lnTo>
                <a:lnTo>
                  <a:pt x="1508760" y="1394460"/>
                </a:lnTo>
                <a:lnTo>
                  <a:pt x="1440180" y="1143000"/>
                </a:lnTo>
                <a:lnTo>
                  <a:pt x="1363980" y="960120"/>
                </a:lnTo>
                <a:lnTo>
                  <a:pt x="1173480" y="899160"/>
                </a:lnTo>
                <a:lnTo>
                  <a:pt x="1097280" y="701040"/>
                </a:lnTo>
                <a:lnTo>
                  <a:pt x="937260" y="533400"/>
                </a:lnTo>
                <a:lnTo>
                  <a:pt x="861060" y="434340"/>
                </a:lnTo>
                <a:lnTo>
                  <a:pt x="830580" y="327660"/>
                </a:lnTo>
                <a:lnTo>
                  <a:pt x="769620" y="312420"/>
                </a:lnTo>
                <a:lnTo>
                  <a:pt x="754380" y="289560"/>
                </a:lnTo>
                <a:lnTo>
                  <a:pt x="716280" y="281940"/>
                </a:lnTo>
                <a:lnTo>
                  <a:pt x="662940" y="205740"/>
                </a:lnTo>
                <a:lnTo>
                  <a:pt x="617220" y="198120"/>
                </a:lnTo>
                <a:lnTo>
                  <a:pt x="563880" y="129540"/>
                </a:lnTo>
                <a:lnTo>
                  <a:pt x="388620" y="129540"/>
                </a:lnTo>
                <a:lnTo>
                  <a:pt x="365760" y="68580"/>
                </a:lnTo>
                <a:lnTo>
                  <a:pt x="198120" y="68580"/>
                </a:lnTo>
                <a:lnTo>
                  <a:pt x="198120" y="2286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/>
          <p:cNvSpPr/>
          <p:nvPr/>
        </p:nvSpPr>
        <p:spPr>
          <a:xfrm>
            <a:off x="2095500" y="1775460"/>
            <a:ext cx="3832860" cy="2491740"/>
          </a:xfrm>
          <a:custGeom>
            <a:avLst/>
            <a:gdLst>
              <a:gd name="connsiteX0" fmla="*/ 3832860 w 3832860"/>
              <a:gd name="connsiteY0" fmla="*/ 2484120 h 2491740"/>
              <a:gd name="connsiteX1" fmla="*/ 3611880 w 3832860"/>
              <a:gd name="connsiteY1" fmla="*/ 2491740 h 2491740"/>
              <a:gd name="connsiteX2" fmla="*/ 3627120 w 3832860"/>
              <a:gd name="connsiteY2" fmla="*/ 2400300 h 2491740"/>
              <a:gd name="connsiteX3" fmla="*/ 3322320 w 3832860"/>
              <a:gd name="connsiteY3" fmla="*/ 2407920 h 2491740"/>
              <a:gd name="connsiteX4" fmla="*/ 3322320 w 3832860"/>
              <a:gd name="connsiteY4" fmla="*/ 2301240 h 2491740"/>
              <a:gd name="connsiteX5" fmla="*/ 3322320 w 3832860"/>
              <a:gd name="connsiteY5" fmla="*/ 2324100 h 2491740"/>
              <a:gd name="connsiteX6" fmla="*/ 3246120 w 3832860"/>
              <a:gd name="connsiteY6" fmla="*/ 2324100 h 2491740"/>
              <a:gd name="connsiteX7" fmla="*/ 3238500 w 3832860"/>
              <a:gd name="connsiteY7" fmla="*/ 2240280 h 2491740"/>
              <a:gd name="connsiteX8" fmla="*/ 3116580 w 3832860"/>
              <a:gd name="connsiteY8" fmla="*/ 2240280 h 2491740"/>
              <a:gd name="connsiteX9" fmla="*/ 3116580 w 3832860"/>
              <a:gd name="connsiteY9" fmla="*/ 2171700 h 2491740"/>
              <a:gd name="connsiteX10" fmla="*/ 2887980 w 3832860"/>
              <a:gd name="connsiteY10" fmla="*/ 2179320 h 2491740"/>
              <a:gd name="connsiteX11" fmla="*/ 2887980 w 3832860"/>
              <a:gd name="connsiteY11" fmla="*/ 2110740 h 2491740"/>
              <a:gd name="connsiteX12" fmla="*/ 2865120 w 3832860"/>
              <a:gd name="connsiteY12" fmla="*/ 2103120 h 2491740"/>
              <a:gd name="connsiteX13" fmla="*/ 2849880 w 3832860"/>
              <a:gd name="connsiteY13" fmla="*/ 2042160 h 2491740"/>
              <a:gd name="connsiteX14" fmla="*/ 2705100 w 3832860"/>
              <a:gd name="connsiteY14" fmla="*/ 2049780 h 2491740"/>
              <a:gd name="connsiteX15" fmla="*/ 2674620 w 3832860"/>
              <a:gd name="connsiteY15" fmla="*/ 1988820 h 2491740"/>
              <a:gd name="connsiteX16" fmla="*/ 2567940 w 3832860"/>
              <a:gd name="connsiteY16" fmla="*/ 1988820 h 2491740"/>
              <a:gd name="connsiteX17" fmla="*/ 2522220 w 3832860"/>
              <a:gd name="connsiteY17" fmla="*/ 1935480 h 2491740"/>
              <a:gd name="connsiteX18" fmla="*/ 2453640 w 3832860"/>
              <a:gd name="connsiteY18" fmla="*/ 1859280 h 2491740"/>
              <a:gd name="connsiteX19" fmla="*/ 2263140 w 3832860"/>
              <a:gd name="connsiteY19" fmla="*/ 1866900 h 2491740"/>
              <a:gd name="connsiteX20" fmla="*/ 2263140 w 3832860"/>
              <a:gd name="connsiteY20" fmla="*/ 1821180 h 2491740"/>
              <a:gd name="connsiteX21" fmla="*/ 1950720 w 3832860"/>
              <a:gd name="connsiteY21" fmla="*/ 1821180 h 2491740"/>
              <a:gd name="connsiteX22" fmla="*/ 1905000 w 3832860"/>
              <a:gd name="connsiteY22" fmla="*/ 1767840 h 2491740"/>
              <a:gd name="connsiteX23" fmla="*/ 1866900 w 3832860"/>
              <a:gd name="connsiteY23" fmla="*/ 1706880 h 2491740"/>
              <a:gd name="connsiteX24" fmla="*/ 1844040 w 3832860"/>
              <a:gd name="connsiteY24" fmla="*/ 1668780 h 2491740"/>
              <a:gd name="connsiteX25" fmla="*/ 1813560 w 3832860"/>
              <a:gd name="connsiteY25" fmla="*/ 1584960 h 2491740"/>
              <a:gd name="connsiteX26" fmla="*/ 1714500 w 3832860"/>
              <a:gd name="connsiteY26" fmla="*/ 1577340 h 2491740"/>
              <a:gd name="connsiteX27" fmla="*/ 1607820 w 3832860"/>
              <a:gd name="connsiteY27" fmla="*/ 1531620 h 2491740"/>
              <a:gd name="connsiteX28" fmla="*/ 1607820 w 3832860"/>
              <a:gd name="connsiteY28" fmla="*/ 1424940 h 2491740"/>
              <a:gd name="connsiteX29" fmla="*/ 1531620 w 3832860"/>
              <a:gd name="connsiteY29" fmla="*/ 1424940 h 2491740"/>
              <a:gd name="connsiteX30" fmla="*/ 1501140 w 3832860"/>
              <a:gd name="connsiteY30" fmla="*/ 1333500 h 2491740"/>
              <a:gd name="connsiteX31" fmla="*/ 1424940 w 3832860"/>
              <a:gd name="connsiteY31" fmla="*/ 1249680 h 2491740"/>
              <a:gd name="connsiteX32" fmla="*/ 1394460 w 3832860"/>
              <a:gd name="connsiteY32" fmla="*/ 1181100 h 2491740"/>
              <a:gd name="connsiteX33" fmla="*/ 1386840 w 3832860"/>
              <a:gd name="connsiteY33" fmla="*/ 1097280 h 2491740"/>
              <a:gd name="connsiteX34" fmla="*/ 1363980 w 3832860"/>
              <a:gd name="connsiteY34" fmla="*/ 1066800 h 2491740"/>
              <a:gd name="connsiteX35" fmla="*/ 1348740 w 3832860"/>
              <a:gd name="connsiteY35" fmla="*/ 1005840 h 2491740"/>
              <a:gd name="connsiteX36" fmla="*/ 1333500 w 3832860"/>
              <a:gd name="connsiteY36" fmla="*/ 1036320 h 2491740"/>
              <a:gd name="connsiteX37" fmla="*/ 1318260 w 3832860"/>
              <a:gd name="connsiteY37" fmla="*/ 990600 h 2491740"/>
              <a:gd name="connsiteX38" fmla="*/ 1272540 w 3832860"/>
              <a:gd name="connsiteY38" fmla="*/ 982980 h 2491740"/>
              <a:gd name="connsiteX39" fmla="*/ 1264920 w 3832860"/>
              <a:gd name="connsiteY39" fmla="*/ 944880 h 2491740"/>
              <a:gd name="connsiteX40" fmla="*/ 1196340 w 3832860"/>
              <a:gd name="connsiteY40" fmla="*/ 922020 h 2491740"/>
              <a:gd name="connsiteX41" fmla="*/ 1203960 w 3832860"/>
              <a:gd name="connsiteY41" fmla="*/ 830580 h 2491740"/>
              <a:gd name="connsiteX42" fmla="*/ 1135380 w 3832860"/>
              <a:gd name="connsiteY42" fmla="*/ 716280 h 2491740"/>
              <a:gd name="connsiteX43" fmla="*/ 1028700 w 3832860"/>
              <a:gd name="connsiteY43" fmla="*/ 708660 h 2491740"/>
              <a:gd name="connsiteX44" fmla="*/ 1021080 w 3832860"/>
              <a:gd name="connsiteY44" fmla="*/ 624840 h 2491740"/>
              <a:gd name="connsiteX45" fmla="*/ 990600 w 3832860"/>
              <a:gd name="connsiteY45" fmla="*/ 632460 h 2491740"/>
              <a:gd name="connsiteX46" fmla="*/ 960120 w 3832860"/>
              <a:gd name="connsiteY46" fmla="*/ 624840 h 2491740"/>
              <a:gd name="connsiteX47" fmla="*/ 960120 w 3832860"/>
              <a:gd name="connsiteY47" fmla="*/ 419100 h 2491740"/>
              <a:gd name="connsiteX48" fmla="*/ 853440 w 3832860"/>
              <a:gd name="connsiteY48" fmla="*/ 426720 h 2491740"/>
              <a:gd name="connsiteX49" fmla="*/ 830580 w 3832860"/>
              <a:gd name="connsiteY49" fmla="*/ 373380 h 2491740"/>
              <a:gd name="connsiteX50" fmla="*/ 678180 w 3832860"/>
              <a:gd name="connsiteY50" fmla="*/ 373380 h 2491740"/>
              <a:gd name="connsiteX51" fmla="*/ 632460 w 3832860"/>
              <a:gd name="connsiteY51" fmla="*/ 289560 h 2491740"/>
              <a:gd name="connsiteX52" fmla="*/ 533400 w 3832860"/>
              <a:gd name="connsiteY52" fmla="*/ 281940 h 2491740"/>
              <a:gd name="connsiteX53" fmla="*/ 518160 w 3832860"/>
              <a:gd name="connsiteY53" fmla="*/ 236220 h 2491740"/>
              <a:gd name="connsiteX54" fmla="*/ 388620 w 3832860"/>
              <a:gd name="connsiteY54" fmla="*/ 236220 h 2491740"/>
              <a:gd name="connsiteX55" fmla="*/ 358140 w 3832860"/>
              <a:gd name="connsiteY55" fmla="*/ 198120 h 2491740"/>
              <a:gd name="connsiteX56" fmla="*/ 236220 w 3832860"/>
              <a:gd name="connsiteY56" fmla="*/ 205740 h 2491740"/>
              <a:gd name="connsiteX57" fmla="*/ 220980 w 3832860"/>
              <a:gd name="connsiteY57" fmla="*/ 160020 h 2491740"/>
              <a:gd name="connsiteX58" fmla="*/ 190500 w 3832860"/>
              <a:gd name="connsiteY58" fmla="*/ 144780 h 2491740"/>
              <a:gd name="connsiteX59" fmla="*/ 152400 w 3832860"/>
              <a:gd name="connsiteY59" fmla="*/ 68580 h 2491740"/>
              <a:gd name="connsiteX60" fmla="*/ 30480 w 3832860"/>
              <a:gd name="connsiteY60" fmla="*/ 68580 h 2491740"/>
              <a:gd name="connsiteX61" fmla="*/ 0 w 3832860"/>
              <a:gd name="connsiteY61" fmla="*/ 0 h 24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32860" h="2491740">
                <a:moveTo>
                  <a:pt x="3832860" y="2484120"/>
                </a:moveTo>
                <a:lnTo>
                  <a:pt x="3611880" y="2491740"/>
                </a:lnTo>
                <a:lnTo>
                  <a:pt x="3627120" y="2400300"/>
                </a:lnTo>
                <a:lnTo>
                  <a:pt x="3322320" y="2407920"/>
                </a:lnTo>
                <a:lnTo>
                  <a:pt x="3322320" y="2301240"/>
                </a:lnTo>
                <a:lnTo>
                  <a:pt x="3322320" y="2324100"/>
                </a:lnTo>
                <a:lnTo>
                  <a:pt x="3246120" y="2324100"/>
                </a:lnTo>
                <a:lnTo>
                  <a:pt x="3238500" y="2240280"/>
                </a:lnTo>
                <a:lnTo>
                  <a:pt x="3116580" y="2240280"/>
                </a:lnTo>
                <a:lnTo>
                  <a:pt x="3116580" y="2171700"/>
                </a:lnTo>
                <a:lnTo>
                  <a:pt x="2887980" y="2179320"/>
                </a:lnTo>
                <a:lnTo>
                  <a:pt x="2887980" y="2110740"/>
                </a:lnTo>
                <a:lnTo>
                  <a:pt x="2865120" y="2103120"/>
                </a:lnTo>
                <a:lnTo>
                  <a:pt x="2849880" y="2042160"/>
                </a:lnTo>
                <a:lnTo>
                  <a:pt x="2705100" y="2049780"/>
                </a:lnTo>
                <a:lnTo>
                  <a:pt x="2674620" y="1988820"/>
                </a:lnTo>
                <a:lnTo>
                  <a:pt x="2567940" y="1988820"/>
                </a:lnTo>
                <a:lnTo>
                  <a:pt x="2522220" y="1935480"/>
                </a:lnTo>
                <a:lnTo>
                  <a:pt x="2453640" y="1859280"/>
                </a:lnTo>
                <a:lnTo>
                  <a:pt x="2263140" y="1866900"/>
                </a:lnTo>
                <a:lnTo>
                  <a:pt x="2263140" y="1821180"/>
                </a:lnTo>
                <a:lnTo>
                  <a:pt x="1950720" y="1821180"/>
                </a:lnTo>
                <a:lnTo>
                  <a:pt x="1905000" y="1767840"/>
                </a:lnTo>
                <a:lnTo>
                  <a:pt x="1866900" y="1706880"/>
                </a:lnTo>
                <a:lnTo>
                  <a:pt x="1844040" y="1668780"/>
                </a:lnTo>
                <a:lnTo>
                  <a:pt x="1813560" y="1584960"/>
                </a:lnTo>
                <a:lnTo>
                  <a:pt x="1714500" y="1577340"/>
                </a:lnTo>
                <a:lnTo>
                  <a:pt x="1607820" y="1531620"/>
                </a:lnTo>
                <a:lnTo>
                  <a:pt x="1607820" y="1424940"/>
                </a:lnTo>
                <a:lnTo>
                  <a:pt x="1531620" y="1424940"/>
                </a:lnTo>
                <a:lnTo>
                  <a:pt x="1501140" y="1333500"/>
                </a:lnTo>
                <a:lnTo>
                  <a:pt x="1424940" y="1249680"/>
                </a:lnTo>
                <a:lnTo>
                  <a:pt x="1394460" y="1181100"/>
                </a:lnTo>
                <a:lnTo>
                  <a:pt x="1386840" y="1097280"/>
                </a:lnTo>
                <a:lnTo>
                  <a:pt x="1363980" y="1066800"/>
                </a:lnTo>
                <a:lnTo>
                  <a:pt x="1348740" y="1005840"/>
                </a:lnTo>
                <a:lnTo>
                  <a:pt x="1333500" y="1036320"/>
                </a:lnTo>
                <a:lnTo>
                  <a:pt x="1318260" y="990600"/>
                </a:lnTo>
                <a:lnTo>
                  <a:pt x="1272540" y="982980"/>
                </a:lnTo>
                <a:lnTo>
                  <a:pt x="1264920" y="944880"/>
                </a:lnTo>
                <a:lnTo>
                  <a:pt x="1196340" y="922020"/>
                </a:lnTo>
                <a:lnTo>
                  <a:pt x="1203960" y="830580"/>
                </a:lnTo>
                <a:lnTo>
                  <a:pt x="1135380" y="716280"/>
                </a:lnTo>
                <a:lnTo>
                  <a:pt x="1028700" y="708660"/>
                </a:lnTo>
                <a:lnTo>
                  <a:pt x="1021080" y="624840"/>
                </a:lnTo>
                <a:lnTo>
                  <a:pt x="990600" y="632460"/>
                </a:lnTo>
                <a:lnTo>
                  <a:pt x="960120" y="624840"/>
                </a:lnTo>
                <a:lnTo>
                  <a:pt x="960120" y="419100"/>
                </a:lnTo>
                <a:lnTo>
                  <a:pt x="853440" y="426720"/>
                </a:lnTo>
                <a:lnTo>
                  <a:pt x="830580" y="373380"/>
                </a:lnTo>
                <a:lnTo>
                  <a:pt x="678180" y="373380"/>
                </a:lnTo>
                <a:lnTo>
                  <a:pt x="632460" y="289560"/>
                </a:lnTo>
                <a:lnTo>
                  <a:pt x="533400" y="281940"/>
                </a:lnTo>
                <a:lnTo>
                  <a:pt x="518160" y="236220"/>
                </a:lnTo>
                <a:lnTo>
                  <a:pt x="388620" y="236220"/>
                </a:lnTo>
                <a:lnTo>
                  <a:pt x="358140" y="198120"/>
                </a:lnTo>
                <a:lnTo>
                  <a:pt x="236220" y="205740"/>
                </a:lnTo>
                <a:lnTo>
                  <a:pt x="220980" y="160020"/>
                </a:lnTo>
                <a:lnTo>
                  <a:pt x="190500" y="144780"/>
                </a:lnTo>
                <a:lnTo>
                  <a:pt x="152400" y="68580"/>
                </a:lnTo>
                <a:lnTo>
                  <a:pt x="30480" y="6858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2141220" y="1760220"/>
            <a:ext cx="3771900" cy="2621280"/>
          </a:xfrm>
          <a:custGeom>
            <a:avLst/>
            <a:gdLst>
              <a:gd name="connsiteX0" fmla="*/ 3771900 w 3771900"/>
              <a:gd name="connsiteY0" fmla="*/ 2613660 h 2621280"/>
              <a:gd name="connsiteX1" fmla="*/ 3520440 w 3771900"/>
              <a:gd name="connsiteY1" fmla="*/ 2621280 h 2621280"/>
              <a:gd name="connsiteX2" fmla="*/ 3474720 w 3771900"/>
              <a:gd name="connsiteY2" fmla="*/ 2583180 h 2621280"/>
              <a:gd name="connsiteX3" fmla="*/ 3398520 w 3771900"/>
              <a:gd name="connsiteY3" fmla="*/ 2590800 h 2621280"/>
              <a:gd name="connsiteX4" fmla="*/ 3413760 w 3771900"/>
              <a:gd name="connsiteY4" fmla="*/ 2537460 h 2621280"/>
              <a:gd name="connsiteX5" fmla="*/ 3276600 w 3771900"/>
              <a:gd name="connsiteY5" fmla="*/ 2552700 h 2621280"/>
              <a:gd name="connsiteX6" fmla="*/ 3200400 w 3771900"/>
              <a:gd name="connsiteY6" fmla="*/ 2522220 h 2621280"/>
              <a:gd name="connsiteX7" fmla="*/ 2994660 w 3771900"/>
              <a:gd name="connsiteY7" fmla="*/ 2438400 h 2621280"/>
              <a:gd name="connsiteX8" fmla="*/ 2971800 w 3771900"/>
              <a:gd name="connsiteY8" fmla="*/ 2392680 h 2621280"/>
              <a:gd name="connsiteX9" fmla="*/ 2903220 w 3771900"/>
              <a:gd name="connsiteY9" fmla="*/ 2400300 h 2621280"/>
              <a:gd name="connsiteX10" fmla="*/ 2903220 w 3771900"/>
              <a:gd name="connsiteY10" fmla="*/ 2339340 h 2621280"/>
              <a:gd name="connsiteX11" fmla="*/ 2735580 w 3771900"/>
              <a:gd name="connsiteY11" fmla="*/ 2331720 h 2621280"/>
              <a:gd name="connsiteX12" fmla="*/ 2697480 w 3771900"/>
              <a:gd name="connsiteY12" fmla="*/ 2301240 h 2621280"/>
              <a:gd name="connsiteX13" fmla="*/ 2583180 w 3771900"/>
              <a:gd name="connsiteY13" fmla="*/ 2286000 h 2621280"/>
              <a:gd name="connsiteX14" fmla="*/ 2369820 w 3771900"/>
              <a:gd name="connsiteY14" fmla="*/ 2225040 h 2621280"/>
              <a:gd name="connsiteX15" fmla="*/ 2278380 w 3771900"/>
              <a:gd name="connsiteY15" fmla="*/ 2080260 h 2621280"/>
              <a:gd name="connsiteX16" fmla="*/ 2209800 w 3771900"/>
              <a:gd name="connsiteY16" fmla="*/ 2057400 h 2621280"/>
              <a:gd name="connsiteX17" fmla="*/ 2110740 w 3771900"/>
              <a:gd name="connsiteY17" fmla="*/ 2057400 h 2621280"/>
              <a:gd name="connsiteX18" fmla="*/ 1965960 w 3771900"/>
              <a:gd name="connsiteY18" fmla="*/ 1973580 h 2621280"/>
              <a:gd name="connsiteX19" fmla="*/ 1920240 w 3771900"/>
              <a:gd name="connsiteY19" fmla="*/ 1950720 h 2621280"/>
              <a:gd name="connsiteX20" fmla="*/ 1882140 w 3771900"/>
              <a:gd name="connsiteY20" fmla="*/ 1927860 h 2621280"/>
              <a:gd name="connsiteX21" fmla="*/ 1783080 w 3771900"/>
              <a:gd name="connsiteY21" fmla="*/ 1874520 h 2621280"/>
              <a:gd name="connsiteX22" fmla="*/ 1760220 w 3771900"/>
              <a:gd name="connsiteY22" fmla="*/ 1813560 h 2621280"/>
              <a:gd name="connsiteX23" fmla="*/ 1691640 w 3771900"/>
              <a:gd name="connsiteY23" fmla="*/ 1798320 h 2621280"/>
              <a:gd name="connsiteX24" fmla="*/ 1524000 w 3771900"/>
              <a:gd name="connsiteY24" fmla="*/ 1775460 h 2621280"/>
              <a:gd name="connsiteX25" fmla="*/ 1455420 w 3771900"/>
              <a:gd name="connsiteY25" fmla="*/ 1668780 h 2621280"/>
              <a:gd name="connsiteX26" fmla="*/ 1386840 w 3771900"/>
              <a:gd name="connsiteY26" fmla="*/ 1562100 h 2621280"/>
              <a:gd name="connsiteX27" fmla="*/ 1303020 w 3771900"/>
              <a:gd name="connsiteY27" fmla="*/ 1531620 h 2621280"/>
              <a:gd name="connsiteX28" fmla="*/ 1257300 w 3771900"/>
              <a:gd name="connsiteY28" fmla="*/ 1508760 h 2621280"/>
              <a:gd name="connsiteX29" fmla="*/ 1219200 w 3771900"/>
              <a:gd name="connsiteY29" fmla="*/ 1516380 h 2621280"/>
              <a:gd name="connsiteX30" fmla="*/ 1158240 w 3771900"/>
              <a:gd name="connsiteY30" fmla="*/ 1424940 h 2621280"/>
              <a:gd name="connsiteX31" fmla="*/ 1120140 w 3771900"/>
              <a:gd name="connsiteY31" fmla="*/ 1348740 h 2621280"/>
              <a:gd name="connsiteX32" fmla="*/ 1082040 w 3771900"/>
              <a:gd name="connsiteY32" fmla="*/ 1295400 h 2621280"/>
              <a:gd name="connsiteX33" fmla="*/ 1028700 w 3771900"/>
              <a:gd name="connsiteY33" fmla="*/ 1219200 h 2621280"/>
              <a:gd name="connsiteX34" fmla="*/ 998220 w 3771900"/>
              <a:gd name="connsiteY34" fmla="*/ 1181100 h 2621280"/>
              <a:gd name="connsiteX35" fmla="*/ 952500 w 3771900"/>
              <a:gd name="connsiteY35" fmla="*/ 1203960 h 2621280"/>
              <a:gd name="connsiteX36" fmla="*/ 929640 w 3771900"/>
              <a:gd name="connsiteY36" fmla="*/ 1036320 h 2621280"/>
              <a:gd name="connsiteX37" fmla="*/ 845820 w 3771900"/>
              <a:gd name="connsiteY37" fmla="*/ 1059180 h 2621280"/>
              <a:gd name="connsiteX38" fmla="*/ 822960 w 3771900"/>
              <a:gd name="connsiteY38" fmla="*/ 952500 h 2621280"/>
              <a:gd name="connsiteX39" fmla="*/ 762000 w 3771900"/>
              <a:gd name="connsiteY39" fmla="*/ 906780 h 2621280"/>
              <a:gd name="connsiteX40" fmla="*/ 678180 w 3771900"/>
              <a:gd name="connsiteY40" fmla="*/ 792480 h 2621280"/>
              <a:gd name="connsiteX41" fmla="*/ 632460 w 3771900"/>
              <a:gd name="connsiteY41" fmla="*/ 693420 h 2621280"/>
              <a:gd name="connsiteX42" fmla="*/ 632460 w 3771900"/>
              <a:gd name="connsiteY42" fmla="*/ 617220 h 2621280"/>
              <a:gd name="connsiteX43" fmla="*/ 586740 w 3771900"/>
              <a:gd name="connsiteY43" fmla="*/ 563880 h 2621280"/>
              <a:gd name="connsiteX44" fmla="*/ 563880 w 3771900"/>
              <a:gd name="connsiteY44" fmla="*/ 541020 h 2621280"/>
              <a:gd name="connsiteX45" fmla="*/ 502920 w 3771900"/>
              <a:gd name="connsiteY45" fmla="*/ 388620 h 2621280"/>
              <a:gd name="connsiteX46" fmla="*/ 441960 w 3771900"/>
              <a:gd name="connsiteY46" fmla="*/ 350520 h 2621280"/>
              <a:gd name="connsiteX47" fmla="*/ 411480 w 3771900"/>
              <a:gd name="connsiteY47" fmla="*/ 213360 h 2621280"/>
              <a:gd name="connsiteX48" fmla="*/ 350520 w 3771900"/>
              <a:gd name="connsiteY48" fmla="*/ 198120 h 2621280"/>
              <a:gd name="connsiteX49" fmla="*/ 289560 w 3771900"/>
              <a:gd name="connsiteY49" fmla="*/ 121920 h 2621280"/>
              <a:gd name="connsiteX50" fmla="*/ 152400 w 3771900"/>
              <a:gd name="connsiteY50" fmla="*/ 91440 h 2621280"/>
              <a:gd name="connsiteX51" fmla="*/ 83820 w 3771900"/>
              <a:gd name="connsiteY51" fmla="*/ 22860 h 2621280"/>
              <a:gd name="connsiteX52" fmla="*/ 0 w 3771900"/>
              <a:gd name="connsiteY52" fmla="*/ 0 h 262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771900" h="2621280">
                <a:moveTo>
                  <a:pt x="3771900" y="2613660"/>
                </a:moveTo>
                <a:lnTo>
                  <a:pt x="3520440" y="2621280"/>
                </a:lnTo>
                <a:lnTo>
                  <a:pt x="3474720" y="2583180"/>
                </a:lnTo>
                <a:lnTo>
                  <a:pt x="3398520" y="2590800"/>
                </a:lnTo>
                <a:lnTo>
                  <a:pt x="3413760" y="2537460"/>
                </a:lnTo>
                <a:lnTo>
                  <a:pt x="3276600" y="2552700"/>
                </a:lnTo>
                <a:lnTo>
                  <a:pt x="3200400" y="2522220"/>
                </a:lnTo>
                <a:lnTo>
                  <a:pt x="2994660" y="2438400"/>
                </a:lnTo>
                <a:lnTo>
                  <a:pt x="2971800" y="2392680"/>
                </a:lnTo>
                <a:lnTo>
                  <a:pt x="2903220" y="2400300"/>
                </a:lnTo>
                <a:lnTo>
                  <a:pt x="2903220" y="2339340"/>
                </a:lnTo>
                <a:lnTo>
                  <a:pt x="2735580" y="2331720"/>
                </a:lnTo>
                <a:lnTo>
                  <a:pt x="2697480" y="2301240"/>
                </a:lnTo>
                <a:lnTo>
                  <a:pt x="2583180" y="2286000"/>
                </a:lnTo>
                <a:lnTo>
                  <a:pt x="2369820" y="2225040"/>
                </a:lnTo>
                <a:lnTo>
                  <a:pt x="2278380" y="2080260"/>
                </a:lnTo>
                <a:lnTo>
                  <a:pt x="2209800" y="2057400"/>
                </a:lnTo>
                <a:lnTo>
                  <a:pt x="2110740" y="2057400"/>
                </a:lnTo>
                <a:lnTo>
                  <a:pt x="1965960" y="1973580"/>
                </a:lnTo>
                <a:lnTo>
                  <a:pt x="1920240" y="1950720"/>
                </a:lnTo>
                <a:lnTo>
                  <a:pt x="1882140" y="1927860"/>
                </a:lnTo>
                <a:lnTo>
                  <a:pt x="1783080" y="1874520"/>
                </a:lnTo>
                <a:lnTo>
                  <a:pt x="1760220" y="1813560"/>
                </a:lnTo>
                <a:lnTo>
                  <a:pt x="1691640" y="1798320"/>
                </a:lnTo>
                <a:lnTo>
                  <a:pt x="1524000" y="1775460"/>
                </a:lnTo>
                <a:lnTo>
                  <a:pt x="1455420" y="1668780"/>
                </a:lnTo>
                <a:lnTo>
                  <a:pt x="1386840" y="1562100"/>
                </a:lnTo>
                <a:lnTo>
                  <a:pt x="1303020" y="1531620"/>
                </a:lnTo>
                <a:lnTo>
                  <a:pt x="1257300" y="1508760"/>
                </a:lnTo>
                <a:lnTo>
                  <a:pt x="1219200" y="1516380"/>
                </a:lnTo>
                <a:lnTo>
                  <a:pt x="1158240" y="1424940"/>
                </a:lnTo>
                <a:lnTo>
                  <a:pt x="1120140" y="1348740"/>
                </a:lnTo>
                <a:lnTo>
                  <a:pt x="1082040" y="1295400"/>
                </a:lnTo>
                <a:lnTo>
                  <a:pt x="1028700" y="1219200"/>
                </a:lnTo>
                <a:lnTo>
                  <a:pt x="998220" y="1181100"/>
                </a:lnTo>
                <a:lnTo>
                  <a:pt x="952500" y="1203960"/>
                </a:lnTo>
                <a:lnTo>
                  <a:pt x="929640" y="1036320"/>
                </a:lnTo>
                <a:lnTo>
                  <a:pt x="845820" y="1059180"/>
                </a:lnTo>
                <a:lnTo>
                  <a:pt x="822960" y="952500"/>
                </a:lnTo>
                <a:lnTo>
                  <a:pt x="762000" y="906780"/>
                </a:lnTo>
                <a:lnTo>
                  <a:pt x="678180" y="792480"/>
                </a:lnTo>
                <a:lnTo>
                  <a:pt x="632460" y="693420"/>
                </a:lnTo>
                <a:lnTo>
                  <a:pt x="632460" y="617220"/>
                </a:lnTo>
                <a:lnTo>
                  <a:pt x="586740" y="563880"/>
                </a:lnTo>
                <a:lnTo>
                  <a:pt x="563880" y="541020"/>
                </a:lnTo>
                <a:lnTo>
                  <a:pt x="502920" y="388620"/>
                </a:lnTo>
                <a:lnTo>
                  <a:pt x="441960" y="350520"/>
                </a:lnTo>
                <a:lnTo>
                  <a:pt x="411480" y="213360"/>
                </a:lnTo>
                <a:lnTo>
                  <a:pt x="350520" y="198120"/>
                </a:lnTo>
                <a:lnTo>
                  <a:pt x="289560" y="121920"/>
                </a:lnTo>
                <a:lnTo>
                  <a:pt x="152400" y="91440"/>
                </a:lnTo>
                <a:lnTo>
                  <a:pt x="83820" y="2286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133276" y="3000362"/>
            <a:ext cx="66380" cy="55257"/>
          </a:xfrm>
          <a:prstGeom prst="ellipse">
            <a:avLst/>
          </a:prstGeom>
          <a:solidFill>
            <a:schemeClr val="accent2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5764531" y="4381500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4259580" y="3770906"/>
            <a:ext cx="45719" cy="75645"/>
          </a:xfrm>
          <a:prstGeom prst="ellipse">
            <a:avLst/>
          </a:prstGeom>
          <a:solidFill>
            <a:schemeClr val="accent2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3329494" y="3266927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4572000" y="3961128"/>
            <a:ext cx="45719" cy="75645"/>
          </a:xfrm>
          <a:prstGeom prst="ellipse">
            <a:avLst/>
          </a:prstGeom>
          <a:solidFill>
            <a:schemeClr val="accent2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4991100" y="4059525"/>
            <a:ext cx="45719" cy="75645"/>
          </a:xfrm>
          <a:prstGeom prst="ellipse">
            <a:avLst/>
          </a:prstGeom>
          <a:solidFill>
            <a:schemeClr val="accent2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5231929" y="4229377"/>
            <a:ext cx="45719" cy="75645"/>
          </a:xfrm>
          <a:prstGeom prst="ellipse">
            <a:avLst/>
          </a:prstGeom>
          <a:solidFill>
            <a:schemeClr val="accent2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5468466" y="4274820"/>
            <a:ext cx="45719" cy="75645"/>
          </a:xfrm>
          <a:prstGeom prst="ellipse">
            <a:avLst/>
          </a:prstGeom>
          <a:solidFill>
            <a:schemeClr val="accent2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5749291" y="4342839"/>
            <a:ext cx="45719" cy="75645"/>
          </a:xfrm>
          <a:prstGeom prst="ellipse">
            <a:avLst/>
          </a:prstGeom>
          <a:solidFill>
            <a:schemeClr val="accent2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3344734" y="3247066"/>
            <a:ext cx="45719" cy="75645"/>
          </a:xfrm>
          <a:prstGeom prst="ellipse">
            <a:avLst/>
          </a:prstGeom>
          <a:solidFill>
            <a:schemeClr val="accent2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3131078" y="2983507"/>
            <a:ext cx="45719" cy="75645"/>
          </a:xfrm>
          <a:prstGeom prst="ellipse">
            <a:avLst/>
          </a:prstGeom>
          <a:solidFill>
            <a:schemeClr val="accent2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5242560" y="3961128"/>
            <a:ext cx="45719" cy="75645"/>
          </a:xfrm>
          <a:prstGeom prst="ellipse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5115265" y="3923305"/>
            <a:ext cx="45719" cy="75645"/>
          </a:xfrm>
          <a:prstGeom prst="ellipse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4802845" y="3788048"/>
            <a:ext cx="45719" cy="75645"/>
          </a:xfrm>
          <a:prstGeom prst="ellipse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4259579" y="3574115"/>
            <a:ext cx="45719" cy="75645"/>
          </a:xfrm>
          <a:prstGeom prst="ellipse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4429877" y="3634520"/>
            <a:ext cx="45719" cy="75645"/>
          </a:xfrm>
          <a:prstGeom prst="ellipse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2849880" y="2121565"/>
            <a:ext cx="45719" cy="75645"/>
          </a:xfrm>
          <a:prstGeom prst="ellipse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2256436" y="1876337"/>
            <a:ext cx="45719" cy="75645"/>
          </a:xfrm>
          <a:prstGeom prst="ellipse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5867401" y="3551197"/>
            <a:ext cx="45719" cy="75645"/>
          </a:xfrm>
          <a:prstGeom prst="ellipse">
            <a:avLst/>
          </a:prstGeom>
          <a:solidFill>
            <a:srgbClr val="005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5764530" y="3536292"/>
            <a:ext cx="45719" cy="75645"/>
          </a:xfrm>
          <a:prstGeom prst="ellipse">
            <a:avLst/>
          </a:prstGeom>
          <a:solidFill>
            <a:srgbClr val="005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5547103" y="3457301"/>
            <a:ext cx="45719" cy="75645"/>
          </a:xfrm>
          <a:prstGeom prst="ellipse">
            <a:avLst/>
          </a:prstGeom>
          <a:solidFill>
            <a:srgbClr val="005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5196840" y="3391177"/>
            <a:ext cx="45719" cy="75645"/>
          </a:xfrm>
          <a:prstGeom prst="ellipse">
            <a:avLst/>
          </a:prstGeom>
          <a:solidFill>
            <a:srgbClr val="005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5470904" y="3498469"/>
            <a:ext cx="45719" cy="75645"/>
          </a:xfrm>
          <a:prstGeom prst="ellipse">
            <a:avLst/>
          </a:prstGeom>
          <a:solidFill>
            <a:srgbClr val="005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5123399" y="3292469"/>
            <a:ext cx="45719" cy="75645"/>
          </a:xfrm>
          <a:prstGeom prst="ellipse">
            <a:avLst/>
          </a:prstGeom>
          <a:solidFill>
            <a:srgbClr val="005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4779985" y="3100801"/>
            <a:ext cx="45719" cy="75645"/>
          </a:xfrm>
          <a:prstGeom prst="ellipse">
            <a:avLst/>
          </a:prstGeom>
          <a:solidFill>
            <a:srgbClr val="005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4840944" y="3081463"/>
            <a:ext cx="45719" cy="75645"/>
          </a:xfrm>
          <a:prstGeom prst="ellipse">
            <a:avLst/>
          </a:prstGeom>
          <a:solidFill>
            <a:srgbClr val="005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4932382" y="3102041"/>
            <a:ext cx="45719" cy="75645"/>
          </a:xfrm>
          <a:prstGeom prst="ellipse">
            <a:avLst/>
          </a:prstGeom>
          <a:solidFill>
            <a:srgbClr val="005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4456432" y="2770443"/>
            <a:ext cx="45719" cy="75645"/>
          </a:xfrm>
          <a:prstGeom prst="ellipse">
            <a:avLst/>
          </a:prstGeom>
          <a:solidFill>
            <a:srgbClr val="005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4305299" y="2623490"/>
            <a:ext cx="45719" cy="75645"/>
          </a:xfrm>
          <a:prstGeom prst="ellipse">
            <a:avLst/>
          </a:prstGeom>
          <a:solidFill>
            <a:srgbClr val="005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4678368" y="2979973"/>
            <a:ext cx="45719" cy="75645"/>
          </a:xfrm>
          <a:prstGeom prst="ellipse">
            <a:avLst/>
          </a:prstGeom>
          <a:solidFill>
            <a:srgbClr val="005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4205288" y="2631109"/>
            <a:ext cx="45719" cy="75645"/>
          </a:xfrm>
          <a:prstGeom prst="ellipse">
            <a:avLst/>
          </a:prstGeom>
          <a:solidFill>
            <a:srgbClr val="005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4121153" y="2563083"/>
            <a:ext cx="45719" cy="75645"/>
          </a:xfrm>
          <a:prstGeom prst="ellipse">
            <a:avLst/>
          </a:prstGeom>
          <a:solidFill>
            <a:srgbClr val="005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3815659" y="2445034"/>
            <a:ext cx="45719" cy="75645"/>
          </a:xfrm>
          <a:prstGeom prst="ellipse">
            <a:avLst/>
          </a:prstGeom>
          <a:solidFill>
            <a:srgbClr val="005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3985958" y="2487438"/>
            <a:ext cx="45719" cy="75645"/>
          </a:xfrm>
          <a:prstGeom prst="ellipse">
            <a:avLst/>
          </a:prstGeom>
          <a:solidFill>
            <a:srgbClr val="005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3736084" y="2422527"/>
            <a:ext cx="45719" cy="75645"/>
          </a:xfrm>
          <a:prstGeom prst="ellipse">
            <a:avLst/>
          </a:prstGeom>
          <a:solidFill>
            <a:srgbClr val="005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3502307" y="2305110"/>
            <a:ext cx="45719" cy="75645"/>
          </a:xfrm>
          <a:prstGeom prst="ellipse">
            <a:avLst/>
          </a:prstGeom>
          <a:solidFill>
            <a:srgbClr val="005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3344734" y="2233811"/>
            <a:ext cx="45719" cy="75645"/>
          </a:xfrm>
          <a:prstGeom prst="ellipse">
            <a:avLst/>
          </a:prstGeom>
          <a:solidFill>
            <a:srgbClr val="005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3109277" y="2037906"/>
            <a:ext cx="45719" cy="75645"/>
          </a:xfrm>
          <a:prstGeom prst="ellipse">
            <a:avLst/>
          </a:prstGeom>
          <a:solidFill>
            <a:srgbClr val="005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2872739" y="1913345"/>
            <a:ext cx="45719" cy="75645"/>
          </a:xfrm>
          <a:prstGeom prst="ellipse">
            <a:avLst/>
          </a:prstGeom>
          <a:solidFill>
            <a:srgbClr val="005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3266738" y="2197563"/>
            <a:ext cx="45719" cy="75645"/>
          </a:xfrm>
          <a:prstGeom prst="ellipse">
            <a:avLst/>
          </a:prstGeom>
          <a:solidFill>
            <a:srgbClr val="005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3443255" y="2305110"/>
            <a:ext cx="45719" cy="75645"/>
          </a:xfrm>
          <a:prstGeom prst="ellipse">
            <a:avLst/>
          </a:prstGeom>
          <a:solidFill>
            <a:srgbClr val="005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2776841" y="1828626"/>
            <a:ext cx="45719" cy="75645"/>
          </a:xfrm>
          <a:prstGeom prst="ellipse">
            <a:avLst/>
          </a:prstGeom>
          <a:solidFill>
            <a:srgbClr val="005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2681590" y="1828626"/>
            <a:ext cx="45719" cy="75645"/>
          </a:xfrm>
          <a:prstGeom prst="ellipse">
            <a:avLst/>
          </a:prstGeom>
          <a:solidFill>
            <a:srgbClr val="005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2576816" y="1800692"/>
            <a:ext cx="45719" cy="75645"/>
          </a:xfrm>
          <a:prstGeom prst="ellipse">
            <a:avLst/>
          </a:prstGeom>
          <a:solidFill>
            <a:srgbClr val="005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4" name="Ellipse 63"/>
          <p:cNvSpPr/>
          <p:nvPr/>
        </p:nvSpPr>
        <p:spPr>
          <a:xfrm>
            <a:off x="2508237" y="1801045"/>
            <a:ext cx="45719" cy="75645"/>
          </a:xfrm>
          <a:prstGeom prst="ellipse">
            <a:avLst/>
          </a:prstGeom>
          <a:solidFill>
            <a:srgbClr val="005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5" name="Ellipse 64"/>
          <p:cNvSpPr/>
          <p:nvPr/>
        </p:nvSpPr>
        <p:spPr>
          <a:xfrm>
            <a:off x="2318690" y="1744980"/>
            <a:ext cx="45719" cy="75645"/>
          </a:xfrm>
          <a:prstGeom prst="ellipse">
            <a:avLst/>
          </a:prstGeom>
          <a:solidFill>
            <a:srgbClr val="005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6" name="Ellipse 65"/>
          <p:cNvSpPr/>
          <p:nvPr/>
        </p:nvSpPr>
        <p:spPr>
          <a:xfrm>
            <a:off x="3574643" y="2885433"/>
            <a:ext cx="45719" cy="7564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7" name="Ellipse 66"/>
          <p:cNvSpPr/>
          <p:nvPr/>
        </p:nvSpPr>
        <p:spPr>
          <a:xfrm>
            <a:off x="4983277" y="3224778"/>
            <a:ext cx="45719" cy="75645"/>
          </a:xfrm>
          <a:prstGeom prst="ellipse">
            <a:avLst/>
          </a:prstGeom>
          <a:solidFill>
            <a:srgbClr val="005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4963936" y="3727127"/>
            <a:ext cx="45719" cy="7564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70" name="Ellipse 69"/>
          <p:cNvSpPr/>
          <p:nvPr/>
        </p:nvSpPr>
        <p:spPr>
          <a:xfrm>
            <a:off x="3967008" y="3490654"/>
            <a:ext cx="45719" cy="7564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3488503" y="2757591"/>
            <a:ext cx="45719" cy="7564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72" name="Ellipse 71"/>
          <p:cNvSpPr/>
          <p:nvPr/>
        </p:nvSpPr>
        <p:spPr>
          <a:xfrm>
            <a:off x="4371383" y="3528339"/>
            <a:ext cx="45719" cy="7564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73" name="Text Box 4">
            <a:extLst>
              <a:ext uri="{FF2B5EF4-FFF2-40B4-BE49-F238E27FC236}">
                <a16:creationId xmlns="" xmlns:a16="http://schemas.microsoft.com/office/drawing/2014/main" id="{591828AC-517C-9EA5-0D9A-2C0B4020C3B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422247" y="3174146"/>
            <a:ext cx="42162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 eaLnBrk="1" hangingPunct="1">
              <a:defRPr/>
            </a:pPr>
            <a:r>
              <a:rPr lang="da-DK" sz="1200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Proportion alive (OS)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175907" y="4036773"/>
            <a:ext cx="1958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05086"/>
                </a:solidFill>
                <a:sym typeface="Wingdings" panose="05000000000000000000" pitchFamily="2" charset="2"/>
              </a:rPr>
              <a:t> </a:t>
            </a:r>
            <a:r>
              <a:rPr lang="fr-FR" sz="1100" dirty="0">
                <a:solidFill>
                  <a:srgbClr val="005086"/>
                </a:solidFill>
              </a:rPr>
              <a:t>PLT/LV</a:t>
            </a:r>
          </a:p>
          <a:p>
            <a:r>
              <a:rPr lang="fr-FR" sz="1100" dirty="0">
                <a:solidFill>
                  <a:srgbClr val="820000"/>
                </a:solidFill>
                <a:sym typeface="Wingdings" panose="05000000000000000000" pitchFamily="2" charset="2"/>
              </a:rPr>
              <a:t> </a:t>
            </a:r>
            <a:r>
              <a:rPr lang="fr-FR" sz="1100" dirty="0">
                <a:solidFill>
                  <a:srgbClr val="820000"/>
                </a:solidFill>
              </a:rPr>
              <a:t>PLT/HV</a:t>
            </a:r>
          </a:p>
          <a:p>
            <a:r>
              <a:rPr lang="fr-FR" sz="11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 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</a:rPr>
              <a:t>DN/LV</a:t>
            </a:r>
          </a:p>
          <a:p>
            <a:r>
              <a:rPr lang="fr-FR" sz="1100" dirty="0">
                <a:solidFill>
                  <a:srgbClr val="FF7F4D"/>
                </a:solidFill>
                <a:sym typeface="Wingdings" panose="05000000000000000000" pitchFamily="2" charset="2"/>
              </a:rPr>
              <a:t> </a:t>
            </a:r>
            <a:r>
              <a:rPr lang="fr-FR" sz="1100" dirty="0">
                <a:solidFill>
                  <a:srgbClr val="FF7F4D"/>
                </a:solidFill>
              </a:rPr>
              <a:t>DN/HV</a:t>
            </a:r>
          </a:p>
        </p:txBody>
      </p:sp>
      <p:cxnSp>
        <p:nvCxnSpPr>
          <p:cNvPr id="4" name="Connecteur droit avec flèche 3"/>
          <p:cNvCxnSpPr>
            <a:cxnSpLocks/>
          </p:cNvCxnSpPr>
          <p:nvPr/>
        </p:nvCxnSpPr>
        <p:spPr>
          <a:xfrm flipH="1">
            <a:off x="4759327" y="767527"/>
            <a:ext cx="989964" cy="2267773"/>
          </a:xfrm>
          <a:prstGeom prst="straightConnector1">
            <a:avLst/>
          </a:prstGeom>
          <a:ln w="38100">
            <a:solidFill>
              <a:srgbClr val="005086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54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/>
          <a:srcRect l="51222" t="32621" r="13730" b="22913"/>
          <a:stretch/>
        </p:blipFill>
        <p:spPr>
          <a:xfrm>
            <a:off x="3484324" y="3397523"/>
            <a:ext cx="3463822" cy="2470828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CF560742-3FB5-5DE9-7893-BCE918F5B1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sz="2800" b="1" dirty="0"/>
              <a:t>Triplet : Quels sont les patients qui n’en bénéficient pas ?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42131" t="60053" r="41465" b="17174"/>
          <a:stretch/>
        </p:blipFill>
        <p:spPr>
          <a:xfrm>
            <a:off x="8059745" y="1549798"/>
            <a:ext cx="3329260" cy="25997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l="42131" t="26535" r="41465" b="67700"/>
          <a:stretch/>
        </p:blipFill>
        <p:spPr>
          <a:xfrm>
            <a:off x="8059745" y="891711"/>
            <a:ext cx="3329260" cy="6580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Flèche vers le bas 14"/>
          <p:cNvSpPr/>
          <p:nvPr/>
        </p:nvSpPr>
        <p:spPr>
          <a:xfrm>
            <a:off x="9580359" y="3863961"/>
            <a:ext cx="288032" cy="38245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858653" y="4246418"/>
            <a:ext cx="1731445" cy="379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67" b="1" dirty="0">
                <a:solidFill>
                  <a:prstClr val="black"/>
                </a:solidFill>
              </a:rPr>
              <a:t>Bas volume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="" xmlns:a16="http://schemas.microsoft.com/office/drawing/2014/main" id="{FFEBCDEA-AE41-4FBC-A7B9-8B03BA8635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68" b="12174"/>
          <a:stretch/>
        </p:blipFill>
        <p:spPr bwMode="auto">
          <a:xfrm>
            <a:off x="1156360" y="959594"/>
            <a:ext cx="4059875" cy="221478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572FFA4E-BA0C-3915-5353-CD96B58002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171" t="5106" r="2571" b="5485"/>
          <a:stretch/>
        </p:blipFill>
        <p:spPr>
          <a:xfrm>
            <a:off x="9236064" y="4730557"/>
            <a:ext cx="976623" cy="957685"/>
          </a:xfrm>
          <a:prstGeom prst="rect">
            <a:avLst/>
          </a:prstGeom>
        </p:spPr>
      </p:pic>
      <p:sp>
        <p:nvSpPr>
          <p:cNvPr id="9" name="Rectangle à coins arrondis 10">
            <a:extLst>
              <a:ext uri="{FF2B5EF4-FFF2-40B4-BE49-F238E27FC236}">
                <a16:creationId xmlns="" xmlns:a16="http://schemas.microsoft.com/office/drawing/2014/main" id="{41A019AC-9FBC-7F67-1D20-99E8F70A6CFF}"/>
              </a:ext>
            </a:extLst>
          </p:cNvPr>
          <p:cNvSpPr/>
          <p:nvPr/>
        </p:nvSpPr>
        <p:spPr>
          <a:xfrm>
            <a:off x="1100943" y="792869"/>
            <a:ext cx="4309257" cy="2494209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="" xmlns:a16="http://schemas.microsoft.com/office/drawing/2014/main" id="{3B8956CF-CE14-A299-AEC0-39E634E8858C}"/>
              </a:ext>
            </a:extLst>
          </p:cNvPr>
          <p:cNvSpPr txBox="1">
            <a:spLocks/>
          </p:cNvSpPr>
          <p:nvPr/>
        </p:nvSpPr>
        <p:spPr>
          <a:xfrm>
            <a:off x="1272778" y="626143"/>
            <a:ext cx="1241822" cy="333451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4445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6223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Karbon Regular" panose="00000500000000000000" pitchFamily="50" charset="0"/>
              <a:buChar char="–"/>
              <a:defRPr sz="1400" kern="1200">
                <a:solidFill>
                  <a:schemeClr val="accent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809625" indent="-1873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Karbon Regular" panose="00000500000000000000" pitchFamily="50" charset="0"/>
              <a:buChar char="–"/>
              <a:defRPr sz="1200" kern="1200">
                <a:solidFill>
                  <a:srgbClr val="6F6F6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987425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Karbon Regular" panose="00000500000000000000" pitchFamily="50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 fontAlgn="base">
              <a:spcAft>
                <a:spcPct val="0"/>
              </a:spcAft>
              <a:buClr>
                <a:srgbClr val="22B5B7"/>
              </a:buClr>
              <a:buFont typeface="Courier New" panose="02070309020205020404" pitchFamily="49" charset="0"/>
              <a:buNone/>
              <a:defRPr/>
            </a:pPr>
            <a:r>
              <a:rPr lang="fr-FR" b="1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F0302020204030204"/>
              </a:rPr>
              <a:t>PEACE-1</a:t>
            </a:r>
          </a:p>
        </p:txBody>
      </p:sp>
      <p:sp>
        <p:nvSpPr>
          <p:cNvPr id="20" name="Rectangle à coins arrondis 10">
            <a:extLst>
              <a:ext uri="{FF2B5EF4-FFF2-40B4-BE49-F238E27FC236}">
                <a16:creationId xmlns="" xmlns:a16="http://schemas.microsoft.com/office/drawing/2014/main" id="{E9E035A0-6322-B45A-B7F3-D436C4D6F899}"/>
              </a:ext>
            </a:extLst>
          </p:cNvPr>
          <p:cNvSpPr/>
          <p:nvPr/>
        </p:nvSpPr>
        <p:spPr>
          <a:xfrm>
            <a:off x="2900960" y="3397523"/>
            <a:ext cx="4309257" cy="2494209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2" name="Espace réservé du contenu 2">
            <a:extLst>
              <a:ext uri="{FF2B5EF4-FFF2-40B4-BE49-F238E27FC236}">
                <a16:creationId xmlns="" xmlns:a16="http://schemas.microsoft.com/office/drawing/2014/main" id="{B5229208-1AC8-1B42-5E53-088E4DEF9A5F}"/>
              </a:ext>
            </a:extLst>
          </p:cNvPr>
          <p:cNvSpPr txBox="1">
            <a:spLocks/>
          </p:cNvSpPr>
          <p:nvPr/>
        </p:nvSpPr>
        <p:spPr>
          <a:xfrm>
            <a:off x="1740204" y="3863961"/>
            <a:ext cx="1548792" cy="333451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4445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6223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Karbon Regular" panose="00000500000000000000" pitchFamily="50" charset="0"/>
              <a:buChar char="–"/>
              <a:defRPr sz="1400" kern="1200">
                <a:solidFill>
                  <a:schemeClr val="accent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809625" indent="-1873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Karbon Regular" panose="00000500000000000000" pitchFamily="50" charset="0"/>
              <a:buChar char="–"/>
              <a:defRPr sz="1200" kern="1200">
                <a:solidFill>
                  <a:srgbClr val="6F6F6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987425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Karbon Regular" panose="00000500000000000000" pitchFamily="50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377" fontAlgn="base">
              <a:spcAft>
                <a:spcPct val="0"/>
              </a:spcAft>
              <a:buClr>
                <a:srgbClr val="22B5B7"/>
              </a:buClr>
              <a:buFont typeface="Courier New" panose="02070309020205020404" pitchFamily="49" charset="0"/>
              <a:buNone/>
              <a:defRPr/>
            </a:pPr>
            <a:r>
              <a:rPr lang="fr-FR" b="1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F0302020204030204"/>
              </a:rPr>
              <a:t>ARASENS</a:t>
            </a:r>
          </a:p>
        </p:txBody>
      </p:sp>
      <p:sp>
        <p:nvSpPr>
          <p:cNvPr id="23" name="Rectangle à coins arrondis 10">
            <a:extLst>
              <a:ext uri="{FF2B5EF4-FFF2-40B4-BE49-F238E27FC236}">
                <a16:creationId xmlns="" xmlns:a16="http://schemas.microsoft.com/office/drawing/2014/main" id="{8FE8CD65-6C3D-3D9E-EE2C-F4E14BFE12D3}"/>
              </a:ext>
            </a:extLst>
          </p:cNvPr>
          <p:cNvSpPr/>
          <p:nvPr/>
        </p:nvSpPr>
        <p:spPr>
          <a:xfrm>
            <a:off x="7569747" y="792869"/>
            <a:ext cx="4309257" cy="5098863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8" name="Espace réservé du texte 13">
            <a:extLst>
              <a:ext uri="{FF2B5EF4-FFF2-40B4-BE49-F238E27FC236}">
                <a16:creationId xmlns="" xmlns:a16="http://schemas.microsoft.com/office/drawing/2014/main" id="{FBADD39A-0675-2B64-A5EB-5266285533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/>
              <a:t>Novembre 2023</a:t>
            </a:r>
          </a:p>
        </p:txBody>
      </p:sp>
    </p:spTree>
    <p:extLst>
      <p:ext uri="{BB962C8B-B14F-4D97-AF65-F5344CB8AC3E}">
        <p14:creationId xmlns:p14="http://schemas.microsoft.com/office/powerpoint/2010/main" val="287560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10" grpId="0" animBg="1"/>
      <p:bldP spid="20" grpId="0" animBg="1"/>
      <p:bldP spid="2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0">
            <a:extLst>
              <a:ext uri="{FF2B5EF4-FFF2-40B4-BE49-F238E27FC236}">
                <a16:creationId xmlns="" xmlns:a16="http://schemas.microsoft.com/office/drawing/2014/main" id="{DADB5050-6EFD-0459-3A53-47999705D84D}"/>
              </a:ext>
            </a:extLst>
          </p:cNvPr>
          <p:cNvSpPr/>
          <p:nvPr/>
        </p:nvSpPr>
        <p:spPr>
          <a:xfrm>
            <a:off x="2362200" y="3518707"/>
            <a:ext cx="5749636" cy="2473384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42131" t="60053" r="41465" b="17174"/>
          <a:stretch/>
        </p:blipFill>
        <p:spPr>
          <a:xfrm>
            <a:off x="8724029" y="1495697"/>
            <a:ext cx="3032876" cy="236826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l="42131" t="26535" r="41465" b="67700"/>
          <a:stretch/>
        </p:blipFill>
        <p:spPr>
          <a:xfrm>
            <a:off x="8724029" y="874486"/>
            <a:ext cx="3032876" cy="59950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Flèche vers le bas 14"/>
          <p:cNvSpPr/>
          <p:nvPr/>
        </p:nvSpPr>
        <p:spPr>
          <a:xfrm>
            <a:off x="10763169" y="3688163"/>
            <a:ext cx="288032" cy="351596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331225" y="4039759"/>
            <a:ext cx="2590932" cy="6669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67" b="1" dirty="0">
                <a:solidFill>
                  <a:prstClr val="black"/>
                </a:solidFill>
              </a:rPr>
              <a:t>Bas volume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67" b="1" dirty="0">
                <a:solidFill>
                  <a:prstClr val="black"/>
                </a:solidFill>
              </a:rPr>
              <a:t>+ effets secondaires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="" xmlns:a16="http://schemas.microsoft.com/office/drawing/2014/main" id="{980710E6-6A52-48CD-807F-CC30F9627E7C}"/>
              </a:ext>
            </a:extLst>
          </p:cNvPr>
          <p:cNvGrpSpPr/>
          <p:nvPr/>
        </p:nvGrpSpPr>
        <p:grpSpPr>
          <a:xfrm>
            <a:off x="1183250" y="1163904"/>
            <a:ext cx="4803379" cy="2152957"/>
            <a:chOff x="2283328" y="1389364"/>
            <a:chExt cx="7760566" cy="3946566"/>
          </a:xfrm>
        </p:grpSpPr>
        <p:pic>
          <p:nvPicPr>
            <p:cNvPr id="25" name="Image 24">
              <a:extLst>
                <a:ext uri="{FF2B5EF4-FFF2-40B4-BE49-F238E27FC236}">
                  <a16:creationId xmlns="" xmlns:a16="http://schemas.microsoft.com/office/drawing/2014/main" id="{2AD9AE4A-028F-44BD-B5B7-0C9B22C06E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5" r="11258"/>
            <a:stretch/>
          </p:blipFill>
          <p:spPr>
            <a:xfrm>
              <a:off x="2283328" y="1389364"/>
              <a:ext cx="6870958" cy="3946566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C321B3B3-36D8-408C-AC2D-283BABD473F3}"/>
                </a:ext>
              </a:extLst>
            </p:cNvPr>
            <p:cNvSpPr/>
            <p:nvPr/>
          </p:nvSpPr>
          <p:spPr>
            <a:xfrm>
              <a:off x="8206451" y="1389364"/>
              <a:ext cx="1837443" cy="568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Arial"/>
              </a:endParaRPr>
            </a:p>
          </p:txBody>
        </p:sp>
      </p:grpSp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572FFA4E-BA0C-3915-5353-CD96B58002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171" t="5106" r="2571" b="5485"/>
          <a:stretch/>
        </p:blipFill>
        <p:spPr>
          <a:xfrm>
            <a:off x="10560093" y="4803105"/>
            <a:ext cx="774514" cy="759495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91C8DD89-5A40-3DF2-21B1-AC0C047DC9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sz="2800" b="1" dirty="0"/>
              <a:t>Triplet : Quels sont les patients pour qui le triplet peut être délétère ?</a:t>
            </a:r>
            <a:endParaRPr lang="fr-FR" dirty="0"/>
          </a:p>
        </p:txBody>
      </p:sp>
      <p:sp>
        <p:nvSpPr>
          <p:cNvPr id="9" name="Rectangle à coins arrondis 10">
            <a:extLst>
              <a:ext uri="{FF2B5EF4-FFF2-40B4-BE49-F238E27FC236}">
                <a16:creationId xmlns="" xmlns:a16="http://schemas.microsoft.com/office/drawing/2014/main" id="{E9550877-2262-B87A-8D1D-A94893CCDD1A}"/>
              </a:ext>
            </a:extLst>
          </p:cNvPr>
          <p:cNvSpPr/>
          <p:nvPr/>
        </p:nvSpPr>
        <p:spPr>
          <a:xfrm>
            <a:off x="1100943" y="1094162"/>
            <a:ext cx="4560482" cy="2349674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="" xmlns:a16="http://schemas.microsoft.com/office/drawing/2014/main" id="{9AF20BD3-486C-D06E-C634-EC54BC0C4D3B}"/>
              </a:ext>
            </a:extLst>
          </p:cNvPr>
          <p:cNvSpPr txBox="1">
            <a:spLocks/>
          </p:cNvSpPr>
          <p:nvPr/>
        </p:nvSpPr>
        <p:spPr>
          <a:xfrm>
            <a:off x="1272778" y="927435"/>
            <a:ext cx="1241822" cy="333451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4445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6223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Karbon Regular" panose="00000500000000000000" pitchFamily="50" charset="0"/>
              <a:buChar char="–"/>
              <a:defRPr sz="1400" kern="1200">
                <a:solidFill>
                  <a:schemeClr val="accent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809625" indent="-1873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Karbon Regular" panose="00000500000000000000" pitchFamily="50" charset="0"/>
              <a:buChar char="–"/>
              <a:defRPr sz="1200" kern="1200">
                <a:solidFill>
                  <a:srgbClr val="6F6F6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987425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Karbon Regular" panose="00000500000000000000" pitchFamily="50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 fontAlgn="base">
              <a:spcAft>
                <a:spcPct val="0"/>
              </a:spcAft>
              <a:buClr>
                <a:srgbClr val="22B5B7"/>
              </a:buClr>
              <a:buFont typeface="Courier New" panose="02070309020205020404" pitchFamily="49" charset="0"/>
              <a:buNone/>
              <a:defRPr/>
            </a:pPr>
            <a:r>
              <a:rPr lang="fr-FR" b="1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F0302020204030204"/>
              </a:rPr>
              <a:t>PEACE-1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23F90229-CBBE-936D-A5D3-9D6AC9CB54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061" y="3570429"/>
            <a:ext cx="5051823" cy="2370471"/>
          </a:xfrm>
          <a:prstGeom prst="rect">
            <a:avLst/>
          </a:prstGeom>
        </p:spPr>
      </p:pic>
      <p:sp>
        <p:nvSpPr>
          <p:cNvPr id="18" name="Espace réservé du contenu 2">
            <a:extLst>
              <a:ext uri="{FF2B5EF4-FFF2-40B4-BE49-F238E27FC236}">
                <a16:creationId xmlns="" xmlns:a16="http://schemas.microsoft.com/office/drawing/2014/main" id="{7D6CC545-BA61-7851-E87D-C213A74DC3D5}"/>
              </a:ext>
            </a:extLst>
          </p:cNvPr>
          <p:cNvSpPr txBox="1">
            <a:spLocks/>
          </p:cNvSpPr>
          <p:nvPr/>
        </p:nvSpPr>
        <p:spPr>
          <a:xfrm>
            <a:off x="1405125" y="3863961"/>
            <a:ext cx="1342432" cy="333451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4445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6223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Karbon Regular" panose="00000500000000000000" pitchFamily="50" charset="0"/>
              <a:buChar char="–"/>
              <a:defRPr sz="1400" kern="1200">
                <a:solidFill>
                  <a:schemeClr val="accent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809625" indent="-1873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Karbon Regular" panose="00000500000000000000" pitchFamily="50" charset="0"/>
              <a:buChar char="–"/>
              <a:defRPr sz="1200" kern="1200">
                <a:solidFill>
                  <a:srgbClr val="6F6F6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987425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Karbon Regular" panose="00000500000000000000" pitchFamily="50" charset="0"/>
              <a:buChar char="–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377" fontAlgn="base">
              <a:spcAft>
                <a:spcPct val="0"/>
              </a:spcAft>
              <a:buClr>
                <a:srgbClr val="22B5B7"/>
              </a:buClr>
              <a:buFont typeface="Courier New" panose="02070309020205020404" pitchFamily="49" charset="0"/>
              <a:buNone/>
              <a:defRPr/>
            </a:pPr>
            <a:r>
              <a:rPr lang="fr-FR" b="1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F0302020204030204"/>
              </a:rPr>
              <a:t>ARASENS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798127" y="3570793"/>
            <a:ext cx="2007127" cy="1326790"/>
          </a:xfrm>
          <a:prstGeom prst="rect">
            <a:avLst/>
          </a:prstGeom>
          <a:noFill/>
          <a:ln w="57150" cap="flat" cmpd="sng" algn="ctr">
            <a:solidFill>
              <a:srgbClr val="FF7F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b="1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" name="Rectangle à coins arrondis 10">
            <a:extLst>
              <a:ext uri="{FF2B5EF4-FFF2-40B4-BE49-F238E27FC236}">
                <a16:creationId xmlns="" xmlns:a16="http://schemas.microsoft.com/office/drawing/2014/main" id="{159A478C-5CF8-9090-1B6D-273FB3F0BCA6}"/>
              </a:ext>
            </a:extLst>
          </p:cNvPr>
          <p:cNvSpPr/>
          <p:nvPr/>
        </p:nvSpPr>
        <p:spPr>
          <a:xfrm>
            <a:off x="8319654" y="775506"/>
            <a:ext cx="3669885" cy="4916011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1" name="Espace réservé du texte 13">
            <a:extLst>
              <a:ext uri="{FF2B5EF4-FFF2-40B4-BE49-F238E27FC236}">
                <a16:creationId xmlns="" xmlns:a16="http://schemas.microsoft.com/office/drawing/2014/main" id="{FBADD39A-0675-2B64-A5EB-5266285533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/>
              <a:t>Novembre 2023</a:t>
            </a:r>
          </a:p>
        </p:txBody>
      </p:sp>
    </p:spTree>
    <p:extLst>
      <p:ext uri="{BB962C8B-B14F-4D97-AF65-F5344CB8AC3E}">
        <p14:creationId xmlns:p14="http://schemas.microsoft.com/office/powerpoint/2010/main" val="371641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9" grpId="0" animBg="1"/>
      <p:bldP spid="10" grpId="0" animBg="1"/>
      <p:bldP spid="18" grpId="0" animBg="1"/>
      <p:bldP spid="2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rme libre : forme 23">
            <a:extLst>
              <a:ext uri="{FF2B5EF4-FFF2-40B4-BE49-F238E27FC236}">
                <a16:creationId xmlns="" xmlns:a16="http://schemas.microsoft.com/office/drawing/2014/main" id="{D42AA940-5201-2B65-ABE6-D13383C93CCE}"/>
              </a:ext>
            </a:extLst>
          </p:cNvPr>
          <p:cNvSpPr/>
          <p:nvPr/>
        </p:nvSpPr>
        <p:spPr>
          <a:xfrm>
            <a:off x="7308294" y="2195961"/>
            <a:ext cx="3069104" cy="2361826"/>
          </a:xfrm>
          <a:custGeom>
            <a:avLst/>
            <a:gdLst>
              <a:gd name="connsiteX0" fmla="*/ 0 w 4211782"/>
              <a:gd name="connsiteY0" fmla="*/ 581891 h 581891"/>
              <a:gd name="connsiteX1" fmla="*/ 0 w 4211782"/>
              <a:gd name="connsiteY1" fmla="*/ 0 h 581891"/>
              <a:gd name="connsiteX2" fmla="*/ 4211782 w 4211782"/>
              <a:gd name="connsiteY2" fmla="*/ 0 h 581891"/>
              <a:gd name="connsiteX3" fmla="*/ 4211782 w 4211782"/>
              <a:gd name="connsiteY3" fmla="*/ 568037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1782" h="581891">
                <a:moveTo>
                  <a:pt x="0" y="581891"/>
                </a:moveTo>
                <a:lnTo>
                  <a:pt x="0" y="0"/>
                </a:lnTo>
                <a:lnTo>
                  <a:pt x="4211782" y="0"/>
                </a:lnTo>
                <a:lnTo>
                  <a:pt x="4211782" y="568037"/>
                </a:ln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="" xmlns:a16="http://schemas.microsoft.com/office/drawing/2014/main" id="{CB789668-B7FB-E074-E639-E8A2670B442F}"/>
              </a:ext>
            </a:extLst>
          </p:cNvPr>
          <p:cNvSpPr/>
          <p:nvPr/>
        </p:nvSpPr>
        <p:spPr>
          <a:xfrm>
            <a:off x="2343055" y="2195961"/>
            <a:ext cx="3069104" cy="2361826"/>
          </a:xfrm>
          <a:custGeom>
            <a:avLst/>
            <a:gdLst>
              <a:gd name="connsiteX0" fmla="*/ 0 w 4211782"/>
              <a:gd name="connsiteY0" fmla="*/ 581891 h 581891"/>
              <a:gd name="connsiteX1" fmla="*/ 0 w 4211782"/>
              <a:gd name="connsiteY1" fmla="*/ 0 h 581891"/>
              <a:gd name="connsiteX2" fmla="*/ 4211782 w 4211782"/>
              <a:gd name="connsiteY2" fmla="*/ 0 h 581891"/>
              <a:gd name="connsiteX3" fmla="*/ 4211782 w 4211782"/>
              <a:gd name="connsiteY3" fmla="*/ 568037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1782" h="581891">
                <a:moveTo>
                  <a:pt x="0" y="581891"/>
                </a:moveTo>
                <a:lnTo>
                  <a:pt x="0" y="0"/>
                </a:lnTo>
                <a:lnTo>
                  <a:pt x="4211782" y="0"/>
                </a:lnTo>
                <a:lnTo>
                  <a:pt x="4211782" y="568037"/>
                </a:ln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9" name="Forme libre : forme 38">
            <a:extLst>
              <a:ext uri="{FF2B5EF4-FFF2-40B4-BE49-F238E27FC236}">
                <a16:creationId xmlns="" xmlns:a16="http://schemas.microsoft.com/office/drawing/2014/main" id="{B5CBED7B-0AB9-840F-9FFE-1BFFCE727575}"/>
              </a:ext>
            </a:extLst>
          </p:cNvPr>
          <p:cNvSpPr/>
          <p:nvPr/>
        </p:nvSpPr>
        <p:spPr>
          <a:xfrm>
            <a:off x="3918180" y="1073727"/>
            <a:ext cx="4889435" cy="706582"/>
          </a:xfrm>
          <a:custGeom>
            <a:avLst/>
            <a:gdLst>
              <a:gd name="connsiteX0" fmla="*/ 0 w 4211782"/>
              <a:gd name="connsiteY0" fmla="*/ 581891 h 581891"/>
              <a:gd name="connsiteX1" fmla="*/ 0 w 4211782"/>
              <a:gd name="connsiteY1" fmla="*/ 0 h 581891"/>
              <a:gd name="connsiteX2" fmla="*/ 4211782 w 4211782"/>
              <a:gd name="connsiteY2" fmla="*/ 0 h 581891"/>
              <a:gd name="connsiteX3" fmla="*/ 4211782 w 4211782"/>
              <a:gd name="connsiteY3" fmla="*/ 568037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1782" h="581891">
                <a:moveTo>
                  <a:pt x="0" y="581891"/>
                </a:moveTo>
                <a:lnTo>
                  <a:pt x="0" y="0"/>
                </a:lnTo>
                <a:lnTo>
                  <a:pt x="4211782" y="0"/>
                </a:lnTo>
                <a:lnTo>
                  <a:pt x="4211782" y="568037"/>
                </a:ln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7745901" y="1900544"/>
            <a:ext cx="2215585" cy="648708"/>
          </a:xfrm>
          <a:prstGeom prst="round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867">
              <a:solidFill>
                <a:prstClr val="white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798353" y="1865321"/>
            <a:ext cx="2215585" cy="661280"/>
          </a:xfrm>
          <a:prstGeom prst="round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867">
              <a:solidFill>
                <a:prstClr val="white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5906671" y="144167"/>
            <a:ext cx="1116000" cy="1116000"/>
          </a:xfrm>
          <a:prstGeom prst="ellipse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867">
              <a:solidFill>
                <a:prstClr val="white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846363" y="512339"/>
            <a:ext cx="123661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67" b="1" dirty="0" err="1">
                <a:solidFill>
                  <a:prstClr val="white"/>
                </a:solidFill>
              </a:rPr>
              <a:t>CPHSm</a:t>
            </a:r>
            <a:endParaRPr lang="fr-FR" sz="1867" b="1" dirty="0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904659" y="2006133"/>
            <a:ext cx="200297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67" b="1" dirty="0">
                <a:solidFill>
                  <a:prstClr val="white"/>
                </a:solidFill>
              </a:rPr>
              <a:t>Haut volume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852207" y="2035070"/>
            <a:ext cx="200297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67" b="1" dirty="0">
                <a:solidFill>
                  <a:prstClr val="white"/>
                </a:solidFill>
              </a:rPr>
              <a:t>Bas volume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372927" y="554069"/>
            <a:ext cx="439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i="1" dirty="0">
                <a:solidFill>
                  <a:prstClr val="black"/>
                </a:solidFill>
              </a:rPr>
              <a:t>Est-ce un </a:t>
            </a:r>
            <a:r>
              <a:rPr lang="fr-FR" i="1" dirty="0" err="1">
                <a:solidFill>
                  <a:prstClr val="black"/>
                </a:solidFill>
              </a:rPr>
              <a:t>CPHSm</a:t>
            </a:r>
            <a:r>
              <a:rPr lang="fr-FR" i="1" dirty="0">
                <a:solidFill>
                  <a:prstClr val="black"/>
                </a:solidFill>
              </a:rPr>
              <a:t> haut volume ?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003743" y="1337162"/>
            <a:ext cx="101019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67" dirty="0">
                <a:solidFill>
                  <a:prstClr val="black"/>
                </a:solidFill>
              </a:rPr>
              <a:t>OUI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670762" y="1337162"/>
            <a:ext cx="101019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67" dirty="0">
                <a:solidFill>
                  <a:prstClr val="black"/>
                </a:solidFill>
              </a:rPr>
              <a:t>NON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547569" y="2723265"/>
            <a:ext cx="24001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i="1" dirty="0">
                <a:solidFill>
                  <a:prstClr val="black"/>
                </a:solidFill>
              </a:rPr>
              <a:t>Le patient est-il fit pour une chimio ?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393602" y="4023135"/>
            <a:ext cx="101019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67" dirty="0">
                <a:solidFill>
                  <a:prstClr val="black"/>
                </a:solidFill>
              </a:rPr>
              <a:t>OUI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325127" y="4023135"/>
            <a:ext cx="101019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67" dirty="0">
                <a:solidFill>
                  <a:prstClr val="black"/>
                </a:solidFill>
              </a:rPr>
              <a:t>NON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708400" y="4023135"/>
            <a:ext cx="101019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67" dirty="0">
                <a:solidFill>
                  <a:prstClr val="black"/>
                </a:solidFill>
              </a:rPr>
              <a:t>OUI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393906" y="4023135"/>
            <a:ext cx="101019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67" dirty="0">
                <a:solidFill>
                  <a:prstClr val="black"/>
                </a:solidFill>
              </a:rPr>
              <a:t>NON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852207" y="2632649"/>
            <a:ext cx="261782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i="1" dirty="0">
                <a:solidFill>
                  <a:prstClr val="black"/>
                </a:solidFill>
              </a:rPr>
              <a:t>Le patient peut-il recevoir une irradiation locale ?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267755" y="4661970"/>
            <a:ext cx="242300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67" b="1" dirty="0">
                <a:solidFill>
                  <a:srgbClr val="FF7F4D"/>
                </a:solidFill>
              </a:rPr>
              <a:t>HT + CHIMIO + NHT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67" b="1" dirty="0">
                <a:solidFill>
                  <a:prstClr val="black"/>
                </a:solidFill>
              </a:rPr>
              <a:t>Ou HT + NHT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533591" y="4856029"/>
            <a:ext cx="165789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67" b="1" dirty="0">
                <a:solidFill>
                  <a:prstClr val="black"/>
                </a:solidFill>
              </a:rPr>
              <a:t>HT + NHT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464428" y="4881617"/>
            <a:ext cx="177092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67" b="1" dirty="0">
                <a:solidFill>
                  <a:prstClr val="black"/>
                </a:solidFill>
              </a:rPr>
              <a:t>HT + NHT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736574" y="4730340"/>
            <a:ext cx="2792548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67" b="1" dirty="0">
                <a:solidFill>
                  <a:prstClr val="black"/>
                </a:solidFill>
              </a:rPr>
              <a:t>HT + NHT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67" b="1" dirty="0">
                <a:solidFill>
                  <a:prstClr val="black"/>
                </a:solidFill>
              </a:rPr>
              <a:t>+/- RT prostatique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1217620" y="4608370"/>
            <a:ext cx="2529999" cy="802225"/>
          </a:xfrm>
          <a:prstGeom prst="roundRect">
            <a:avLst/>
          </a:prstGeom>
          <a:noFill/>
          <a:ln w="28575">
            <a:solidFill>
              <a:srgbClr val="002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867">
              <a:solidFill>
                <a:prstClr val="white"/>
              </a:solidFill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4483969" y="4608370"/>
            <a:ext cx="1757136" cy="874975"/>
          </a:xfrm>
          <a:prstGeom prst="roundRect">
            <a:avLst/>
          </a:prstGeom>
          <a:noFill/>
          <a:ln w="28575">
            <a:solidFill>
              <a:srgbClr val="002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867">
              <a:solidFill>
                <a:prstClr val="white"/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6471321" y="4633958"/>
            <a:ext cx="1757136" cy="874975"/>
          </a:xfrm>
          <a:prstGeom prst="roundRect">
            <a:avLst/>
          </a:prstGeom>
          <a:noFill/>
          <a:ln w="28575">
            <a:solidFill>
              <a:srgbClr val="002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867">
              <a:solidFill>
                <a:prstClr val="white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8900016" y="4657186"/>
            <a:ext cx="2465665" cy="813285"/>
          </a:xfrm>
          <a:prstGeom prst="roundRect">
            <a:avLst>
              <a:gd name="adj" fmla="val 12006"/>
            </a:avLst>
          </a:prstGeom>
          <a:noFill/>
          <a:ln w="28575">
            <a:solidFill>
              <a:srgbClr val="002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867">
              <a:solidFill>
                <a:prstClr val="white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AA9EB12-43F5-9AE5-056D-46D1535E6DB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17816" y="6059886"/>
            <a:ext cx="6072528" cy="798113"/>
          </a:xfrm>
        </p:spPr>
        <p:txBody>
          <a:bodyPr/>
          <a:lstStyle/>
          <a:p>
            <a:r>
              <a:rPr lang="fr-FR" dirty="0"/>
              <a:t>Avis d’experts G. </a:t>
            </a:r>
            <a:r>
              <a:rPr lang="fr-FR" dirty="0" err="1"/>
              <a:t>Pignot</a:t>
            </a:r>
            <a:r>
              <a:rPr lang="fr-FR" dirty="0"/>
              <a:t> / G. Gravis (d’après : Morgan A et al. JCO 2022)</a:t>
            </a:r>
          </a:p>
          <a:p>
            <a:endParaRPr lang="fr-FR" dirty="0"/>
          </a:p>
        </p:txBody>
      </p:sp>
      <p:sp>
        <p:nvSpPr>
          <p:cNvPr id="30" name="Espace réservé du texte 13">
            <a:extLst>
              <a:ext uri="{FF2B5EF4-FFF2-40B4-BE49-F238E27FC236}">
                <a16:creationId xmlns="" xmlns:a16="http://schemas.microsoft.com/office/drawing/2014/main" id="{FBADD39A-0675-2B64-A5EB-5266285533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/>
              <a:t>Novembre 2023</a:t>
            </a:r>
          </a:p>
        </p:txBody>
      </p:sp>
    </p:spTree>
    <p:extLst>
      <p:ext uri="{BB962C8B-B14F-4D97-AF65-F5344CB8AC3E}">
        <p14:creationId xmlns:p14="http://schemas.microsoft.com/office/powerpoint/2010/main" val="91053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="" xmlns:a16="http://schemas.microsoft.com/office/drawing/2014/main" id="{45F41CD2-9BCE-1DF8-857B-38AFDEFD51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b="1" dirty="0"/>
              <a:t>Faut-il plutôt « désescalader » ?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243" y="699716"/>
            <a:ext cx="7987895" cy="526769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9" name="Espace réservé du texte 13">
            <a:extLst>
              <a:ext uri="{FF2B5EF4-FFF2-40B4-BE49-F238E27FC236}">
                <a16:creationId xmlns="" xmlns:a16="http://schemas.microsoft.com/office/drawing/2014/main" id="{FBADD39A-0675-2B64-A5EB-5266285533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/>
              <a:t>Novembre 2023</a:t>
            </a:r>
          </a:p>
        </p:txBody>
      </p:sp>
    </p:spTree>
    <p:extLst>
      <p:ext uri="{BB962C8B-B14F-4D97-AF65-F5344CB8AC3E}">
        <p14:creationId xmlns:p14="http://schemas.microsoft.com/office/powerpoint/2010/main" val="129140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contenu 22">
            <a:extLst>
              <a:ext uri="{FF2B5EF4-FFF2-40B4-BE49-F238E27FC236}">
                <a16:creationId xmlns="" xmlns:a16="http://schemas.microsoft.com/office/drawing/2014/main" id="{F8727365-FC05-6087-FC3E-D0DBB81E3DEB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G. Gravis, et al.,  ESMO® 2022, Abs #1361MO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="" xmlns:a16="http://schemas.microsoft.com/office/drawing/2014/main" id="{771F30E0-67C3-9837-2EE2-36BBE0FF85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Faut-il plutôt « désescalader » ?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="" xmlns:a16="http://schemas.microsoft.com/office/drawing/2014/main" id="{631CB6E3-55B1-7559-4666-442571DAE1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Valeur pronostique du PSA à 8 mois dans PEACE-1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1816039" y="2101959"/>
            <a:ext cx="5227438" cy="2820005"/>
            <a:chOff x="545330" y="2328402"/>
            <a:chExt cx="5355740" cy="3291879"/>
          </a:xfrm>
        </p:grpSpPr>
        <p:graphicFrame>
          <p:nvGraphicFramePr>
            <p:cNvPr id="9" name="Graphique 8"/>
            <p:cNvGraphicFramePr/>
            <p:nvPr>
              <p:extLst/>
            </p:nvPr>
          </p:nvGraphicFramePr>
          <p:xfrm>
            <a:off x="595611" y="2485881"/>
            <a:ext cx="5305459" cy="29847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 rot="16200000">
              <a:off x="-785472" y="3659204"/>
              <a:ext cx="2913867" cy="252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ctr"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a-DK" sz="1000" dirty="0">
                  <a:solidFill>
                    <a:prstClr val="black"/>
                  </a:solidFill>
                  <a:latin typeface="Century Gothic" panose="020F0302020204030204"/>
                  <a:cs typeface="Arial"/>
                </a:rPr>
                <a:t>Survie sans progression radiologique</a:t>
              </a: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693806" y="5332860"/>
              <a:ext cx="3306655" cy="287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ctr"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a-DK" sz="1000" dirty="0">
                  <a:solidFill>
                    <a:prstClr val="black"/>
                  </a:solidFill>
                  <a:latin typeface="Century Gothic" panose="020F0302020204030204"/>
                  <a:cs typeface="Arial"/>
                </a:rPr>
                <a:t>Délai à partir du PSA à 8 mois (années)</a:t>
              </a:r>
            </a:p>
          </p:txBody>
        </p:sp>
      </p:grpSp>
      <p:graphicFrame>
        <p:nvGraphicFramePr>
          <p:cNvPr id="12" name="Tableau 11"/>
          <p:cNvGraphicFramePr>
            <a:graphicFrameLocks noGrp="1"/>
          </p:cNvGraphicFramePr>
          <p:nvPr>
            <p:extLst/>
          </p:nvPr>
        </p:nvGraphicFramePr>
        <p:xfrm>
          <a:off x="4735232" y="1511905"/>
          <a:ext cx="3663540" cy="95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0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65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65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4200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fr-FR" sz="11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PSA à 8 mois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fr-FR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200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fr-FR" sz="1100" b="1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800" b="1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≤0.2 </a:t>
                      </a:r>
                      <a:r>
                        <a:rPr lang="fr-FR" sz="800" b="1" dirty="0" err="1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ng</a:t>
                      </a:r>
                      <a:r>
                        <a:rPr lang="fr-FR" sz="800" b="1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/</a:t>
                      </a:r>
                      <a:r>
                        <a:rPr lang="fr-FR" sz="800" b="1" dirty="0" err="1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mL</a:t>
                      </a:r>
                      <a:r>
                        <a:rPr lang="fr-FR" sz="800" b="1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(n=243)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800" b="1" i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&gt;0.2 </a:t>
                      </a:r>
                      <a:r>
                        <a:rPr lang="fr-FR" sz="800" b="1" i="0" dirty="0" err="1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ng</a:t>
                      </a:r>
                      <a:r>
                        <a:rPr lang="fr-FR" sz="800" b="1" i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/</a:t>
                      </a:r>
                      <a:r>
                        <a:rPr lang="fr-FR" sz="800" b="1" i="0" dirty="0" err="1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mL</a:t>
                      </a:r>
                      <a:r>
                        <a:rPr lang="fr-FR" sz="800" b="1" i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(n=198)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383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048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Médiane, a (95% CI)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NE (4,7-NE)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2,2 (1,6-2,9)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701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Valeur</a:t>
                      </a:r>
                      <a:r>
                        <a:rPr lang="fr-FR" sz="1100" b="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p</a:t>
                      </a:r>
                      <a:endParaRPr lang="fr-FR" sz="11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&lt;0,0001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3" name="Connecteur droit 12"/>
          <p:cNvCxnSpPr/>
          <p:nvPr/>
        </p:nvCxnSpPr>
        <p:spPr>
          <a:xfrm>
            <a:off x="2211328" y="4988902"/>
            <a:ext cx="4861645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048245" y="5029898"/>
            <a:ext cx="628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b="1">
                <a:solidFill>
                  <a:prstClr val="black"/>
                </a:solidFill>
              </a:rPr>
              <a:t>243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b="1">
                <a:solidFill>
                  <a:prstClr val="black"/>
                </a:solidFill>
              </a:rPr>
              <a:t>198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959121" y="5029898"/>
            <a:ext cx="628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b="1">
                <a:solidFill>
                  <a:prstClr val="black"/>
                </a:solidFill>
              </a:rPr>
              <a:t>219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b="1">
                <a:solidFill>
                  <a:prstClr val="black"/>
                </a:solidFill>
              </a:rPr>
              <a:t>136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602621" y="5029898"/>
            <a:ext cx="628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b="1">
                <a:solidFill>
                  <a:prstClr val="black"/>
                </a:solidFill>
              </a:rPr>
              <a:t>39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b="1">
                <a:solidFill>
                  <a:prstClr val="black"/>
                </a:solidFill>
              </a:rPr>
              <a:t>12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691745" y="5029898"/>
            <a:ext cx="628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b="1">
                <a:solidFill>
                  <a:prstClr val="black"/>
                </a:solidFill>
              </a:rPr>
              <a:t>80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b="1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780870" y="5029898"/>
            <a:ext cx="628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b="1">
                <a:solidFill>
                  <a:prstClr val="black"/>
                </a:solidFill>
              </a:rPr>
              <a:t>131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b="1">
                <a:solidFill>
                  <a:prstClr val="black"/>
                </a:solidFill>
              </a:rPr>
              <a:t>61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869996" y="5029898"/>
            <a:ext cx="628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b="1">
                <a:solidFill>
                  <a:prstClr val="black"/>
                </a:solidFill>
              </a:rPr>
              <a:t>182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b="1">
                <a:solidFill>
                  <a:prstClr val="black"/>
                </a:solidFill>
              </a:rPr>
              <a:t>100</a:t>
            </a:r>
          </a:p>
        </p:txBody>
      </p:sp>
      <p:sp>
        <p:nvSpPr>
          <p:cNvPr id="20" name="Forme libre 19"/>
          <p:cNvSpPr/>
          <p:nvPr/>
        </p:nvSpPr>
        <p:spPr>
          <a:xfrm>
            <a:off x="2415151" y="2316134"/>
            <a:ext cx="4579495" cy="1446551"/>
          </a:xfrm>
          <a:custGeom>
            <a:avLst/>
            <a:gdLst>
              <a:gd name="connsiteX0" fmla="*/ 0 w 4579495"/>
              <a:gd name="connsiteY0" fmla="*/ 0 h 1446551"/>
              <a:gd name="connsiteX1" fmla="*/ 0 w 4579495"/>
              <a:gd name="connsiteY1" fmla="*/ 0 h 1446551"/>
              <a:gd name="connsiteX2" fmla="*/ 239842 w 4579495"/>
              <a:gd name="connsiteY2" fmla="*/ 194872 h 1446551"/>
              <a:gd name="connsiteX3" fmla="*/ 269823 w 4579495"/>
              <a:gd name="connsiteY3" fmla="*/ 232347 h 1446551"/>
              <a:gd name="connsiteX4" fmla="*/ 322288 w 4579495"/>
              <a:gd name="connsiteY4" fmla="*/ 277318 h 1446551"/>
              <a:gd name="connsiteX5" fmla="*/ 374754 w 4579495"/>
              <a:gd name="connsiteY5" fmla="*/ 329783 h 1446551"/>
              <a:gd name="connsiteX6" fmla="*/ 419724 w 4579495"/>
              <a:gd name="connsiteY6" fmla="*/ 367259 h 1446551"/>
              <a:gd name="connsiteX7" fmla="*/ 434715 w 4579495"/>
              <a:gd name="connsiteY7" fmla="*/ 382249 h 1446551"/>
              <a:gd name="connsiteX8" fmla="*/ 457200 w 4579495"/>
              <a:gd name="connsiteY8" fmla="*/ 389744 h 1446551"/>
              <a:gd name="connsiteX9" fmla="*/ 479685 w 4579495"/>
              <a:gd name="connsiteY9" fmla="*/ 404734 h 1446551"/>
              <a:gd name="connsiteX10" fmla="*/ 539646 w 4579495"/>
              <a:gd name="connsiteY10" fmla="*/ 434715 h 1446551"/>
              <a:gd name="connsiteX11" fmla="*/ 562131 w 4579495"/>
              <a:gd name="connsiteY11" fmla="*/ 449705 h 1446551"/>
              <a:gd name="connsiteX12" fmla="*/ 592111 w 4579495"/>
              <a:gd name="connsiteY12" fmla="*/ 457200 h 1446551"/>
              <a:gd name="connsiteX13" fmla="*/ 607102 w 4579495"/>
              <a:gd name="connsiteY13" fmla="*/ 472190 h 1446551"/>
              <a:gd name="connsiteX14" fmla="*/ 667062 w 4579495"/>
              <a:gd name="connsiteY14" fmla="*/ 539646 h 1446551"/>
              <a:gd name="connsiteX15" fmla="*/ 712033 w 4579495"/>
              <a:gd name="connsiteY15" fmla="*/ 569626 h 1446551"/>
              <a:gd name="connsiteX16" fmla="*/ 757003 w 4579495"/>
              <a:gd name="connsiteY16" fmla="*/ 584616 h 1446551"/>
              <a:gd name="connsiteX17" fmla="*/ 779488 w 4579495"/>
              <a:gd name="connsiteY17" fmla="*/ 592111 h 1446551"/>
              <a:gd name="connsiteX18" fmla="*/ 794479 w 4579495"/>
              <a:gd name="connsiteY18" fmla="*/ 607102 h 1446551"/>
              <a:gd name="connsiteX19" fmla="*/ 816964 w 4579495"/>
              <a:gd name="connsiteY19" fmla="*/ 614597 h 1446551"/>
              <a:gd name="connsiteX20" fmla="*/ 899410 w 4579495"/>
              <a:gd name="connsiteY20" fmla="*/ 629587 h 1446551"/>
              <a:gd name="connsiteX21" fmla="*/ 966865 w 4579495"/>
              <a:gd name="connsiteY21" fmla="*/ 644577 h 1446551"/>
              <a:gd name="connsiteX22" fmla="*/ 1011836 w 4579495"/>
              <a:gd name="connsiteY22" fmla="*/ 667062 h 1446551"/>
              <a:gd name="connsiteX23" fmla="*/ 1049311 w 4579495"/>
              <a:gd name="connsiteY23" fmla="*/ 689547 h 1446551"/>
              <a:gd name="connsiteX24" fmla="*/ 1094282 w 4579495"/>
              <a:gd name="connsiteY24" fmla="*/ 719528 h 1446551"/>
              <a:gd name="connsiteX25" fmla="*/ 1146747 w 4579495"/>
              <a:gd name="connsiteY25" fmla="*/ 734518 h 1446551"/>
              <a:gd name="connsiteX26" fmla="*/ 1161738 w 4579495"/>
              <a:gd name="connsiteY26" fmla="*/ 749508 h 1446551"/>
              <a:gd name="connsiteX27" fmla="*/ 1206708 w 4579495"/>
              <a:gd name="connsiteY27" fmla="*/ 764498 h 1446551"/>
              <a:gd name="connsiteX28" fmla="*/ 1221698 w 4579495"/>
              <a:gd name="connsiteY28" fmla="*/ 786983 h 1446551"/>
              <a:gd name="connsiteX29" fmla="*/ 1251679 w 4579495"/>
              <a:gd name="connsiteY29" fmla="*/ 794479 h 1446551"/>
              <a:gd name="connsiteX30" fmla="*/ 1349115 w 4579495"/>
              <a:gd name="connsiteY30" fmla="*/ 816964 h 1446551"/>
              <a:gd name="connsiteX31" fmla="*/ 1401580 w 4579495"/>
              <a:gd name="connsiteY31" fmla="*/ 839449 h 1446551"/>
              <a:gd name="connsiteX32" fmla="*/ 1439056 w 4579495"/>
              <a:gd name="connsiteY32" fmla="*/ 876924 h 1446551"/>
              <a:gd name="connsiteX33" fmla="*/ 1454046 w 4579495"/>
              <a:gd name="connsiteY33" fmla="*/ 891915 h 1446551"/>
              <a:gd name="connsiteX34" fmla="*/ 1514006 w 4579495"/>
              <a:gd name="connsiteY34" fmla="*/ 906905 h 1446551"/>
              <a:gd name="connsiteX35" fmla="*/ 1581462 w 4579495"/>
              <a:gd name="connsiteY35" fmla="*/ 929390 h 1446551"/>
              <a:gd name="connsiteX36" fmla="*/ 1626433 w 4579495"/>
              <a:gd name="connsiteY36" fmla="*/ 944380 h 1446551"/>
              <a:gd name="connsiteX37" fmla="*/ 1671403 w 4579495"/>
              <a:gd name="connsiteY37" fmla="*/ 959370 h 1446551"/>
              <a:gd name="connsiteX38" fmla="*/ 1693888 w 4579495"/>
              <a:gd name="connsiteY38" fmla="*/ 966865 h 1446551"/>
              <a:gd name="connsiteX39" fmla="*/ 1723869 w 4579495"/>
              <a:gd name="connsiteY39" fmla="*/ 974361 h 1446551"/>
              <a:gd name="connsiteX40" fmla="*/ 1761344 w 4579495"/>
              <a:gd name="connsiteY40" fmla="*/ 981856 h 1446551"/>
              <a:gd name="connsiteX41" fmla="*/ 1866275 w 4579495"/>
              <a:gd name="connsiteY41" fmla="*/ 989351 h 1446551"/>
              <a:gd name="connsiteX42" fmla="*/ 1956216 w 4579495"/>
              <a:gd name="connsiteY42" fmla="*/ 996846 h 1446551"/>
              <a:gd name="connsiteX43" fmla="*/ 2016177 w 4579495"/>
              <a:gd name="connsiteY43" fmla="*/ 1011836 h 1446551"/>
              <a:gd name="connsiteX44" fmla="*/ 2061147 w 4579495"/>
              <a:gd name="connsiteY44" fmla="*/ 1026826 h 1446551"/>
              <a:gd name="connsiteX45" fmla="*/ 2083633 w 4579495"/>
              <a:gd name="connsiteY45" fmla="*/ 1034321 h 1446551"/>
              <a:gd name="connsiteX46" fmla="*/ 2113613 w 4579495"/>
              <a:gd name="connsiteY46" fmla="*/ 1041816 h 1446551"/>
              <a:gd name="connsiteX47" fmla="*/ 2158583 w 4579495"/>
              <a:gd name="connsiteY47" fmla="*/ 1056806 h 1446551"/>
              <a:gd name="connsiteX48" fmla="*/ 2181069 w 4579495"/>
              <a:gd name="connsiteY48" fmla="*/ 1064302 h 1446551"/>
              <a:gd name="connsiteX49" fmla="*/ 2233534 w 4579495"/>
              <a:gd name="connsiteY49" fmla="*/ 1071797 h 1446551"/>
              <a:gd name="connsiteX50" fmla="*/ 2278505 w 4579495"/>
              <a:gd name="connsiteY50" fmla="*/ 1086787 h 1446551"/>
              <a:gd name="connsiteX51" fmla="*/ 2375941 w 4579495"/>
              <a:gd name="connsiteY51" fmla="*/ 1101777 h 1446551"/>
              <a:gd name="connsiteX52" fmla="*/ 2420911 w 4579495"/>
              <a:gd name="connsiteY52" fmla="*/ 1124262 h 1446551"/>
              <a:gd name="connsiteX53" fmla="*/ 2450892 w 4579495"/>
              <a:gd name="connsiteY53" fmla="*/ 1131757 h 1446551"/>
              <a:gd name="connsiteX54" fmla="*/ 2518347 w 4579495"/>
              <a:gd name="connsiteY54" fmla="*/ 1146747 h 1446551"/>
              <a:gd name="connsiteX55" fmla="*/ 2585803 w 4579495"/>
              <a:gd name="connsiteY55" fmla="*/ 1146747 h 1446551"/>
              <a:gd name="connsiteX56" fmla="*/ 2915587 w 4579495"/>
              <a:gd name="connsiteY56" fmla="*/ 1146747 h 1446551"/>
              <a:gd name="connsiteX57" fmla="*/ 2915587 w 4579495"/>
              <a:gd name="connsiteY57" fmla="*/ 1199213 h 1446551"/>
              <a:gd name="connsiteX58" fmla="*/ 3028013 w 4579495"/>
              <a:gd name="connsiteY58" fmla="*/ 1199213 h 1446551"/>
              <a:gd name="connsiteX59" fmla="*/ 3028013 w 4579495"/>
              <a:gd name="connsiteY59" fmla="*/ 1199213 h 1446551"/>
              <a:gd name="connsiteX60" fmla="*/ 3028013 w 4579495"/>
              <a:gd name="connsiteY60" fmla="*/ 1199213 h 1446551"/>
              <a:gd name="connsiteX61" fmla="*/ 3028013 w 4579495"/>
              <a:gd name="connsiteY61" fmla="*/ 1244183 h 1446551"/>
              <a:gd name="connsiteX62" fmla="*/ 3222885 w 4579495"/>
              <a:gd name="connsiteY62" fmla="*/ 1244183 h 1446551"/>
              <a:gd name="connsiteX63" fmla="*/ 3222885 w 4579495"/>
              <a:gd name="connsiteY63" fmla="*/ 1289154 h 1446551"/>
              <a:gd name="connsiteX64" fmla="*/ 3485213 w 4579495"/>
              <a:gd name="connsiteY64" fmla="*/ 1289154 h 1446551"/>
              <a:gd name="connsiteX65" fmla="*/ 3485213 w 4579495"/>
              <a:gd name="connsiteY65" fmla="*/ 1289154 h 1446551"/>
              <a:gd name="connsiteX66" fmla="*/ 3485213 w 4579495"/>
              <a:gd name="connsiteY66" fmla="*/ 1349115 h 1446551"/>
              <a:gd name="connsiteX67" fmla="*/ 3680085 w 4579495"/>
              <a:gd name="connsiteY67" fmla="*/ 1349115 h 1446551"/>
              <a:gd name="connsiteX68" fmla="*/ 3680085 w 4579495"/>
              <a:gd name="connsiteY68" fmla="*/ 1394085 h 1446551"/>
              <a:gd name="connsiteX69" fmla="*/ 4414603 w 4579495"/>
              <a:gd name="connsiteY69" fmla="*/ 1394085 h 1446551"/>
              <a:gd name="connsiteX70" fmla="*/ 4414603 w 4579495"/>
              <a:gd name="connsiteY70" fmla="*/ 1446551 h 1446551"/>
              <a:gd name="connsiteX71" fmla="*/ 4579495 w 4579495"/>
              <a:gd name="connsiteY71" fmla="*/ 1446551 h 144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4579495" h="1446551">
                <a:moveTo>
                  <a:pt x="0" y="0"/>
                </a:moveTo>
                <a:lnTo>
                  <a:pt x="0" y="0"/>
                </a:lnTo>
                <a:lnTo>
                  <a:pt x="239842" y="194872"/>
                </a:lnTo>
                <a:cubicBezTo>
                  <a:pt x="263014" y="213955"/>
                  <a:pt x="248605" y="206884"/>
                  <a:pt x="269823" y="232347"/>
                </a:cubicBezTo>
                <a:cubicBezTo>
                  <a:pt x="287224" y="253228"/>
                  <a:pt x="300229" y="260774"/>
                  <a:pt x="322288" y="277318"/>
                </a:cubicBezTo>
                <a:cubicBezTo>
                  <a:pt x="339248" y="328199"/>
                  <a:pt x="314616" y="269641"/>
                  <a:pt x="374754" y="329783"/>
                </a:cubicBezTo>
                <a:cubicBezTo>
                  <a:pt x="408648" y="363679"/>
                  <a:pt x="366287" y="322729"/>
                  <a:pt x="419724" y="367259"/>
                </a:cubicBezTo>
                <a:cubicBezTo>
                  <a:pt x="425153" y="371783"/>
                  <a:pt x="428655" y="378613"/>
                  <a:pt x="434715" y="382249"/>
                </a:cubicBezTo>
                <a:cubicBezTo>
                  <a:pt x="441490" y="386314"/>
                  <a:pt x="450134" y="386211"/>
                  <a:pt x="457200" y="389744"/>
                </a:cubicBezTo>
                <a:cubicBezTo>
                  <a:pt x="465257" y="393772"/>
                  <a:pt x="471777" y="400421"/>
                  <a:pt x="479685" y="404734"/>
                </a:cubicBezTo>
                <a:cubicBezTo>
                  <a:pt x="499303" y="415435"/>
                  <a:pt x="521053" y="422320"/>
                  <a:pt x="539646" y="434715"/>
                </a:cubicBezTo>
                <a:cubicBezTo>
                  <a:pt x="547141" y="439712"/>
                  <a:pt x="553851" y="446157"/>
                  <a:pt x="562131" y="449705"/>
                </a:cubicBezTo>
                <a:cubicBezTo>
                  <a:pt x="571599" y="453763"/>
                  <a:pt x="582118" y="454702"/>
                  <a:pt x="592111" y="457200"/>
                </a:cubicBezTo>
                <a:cubicBezTo>
                  <a:pt x="597108" y="462197"/>
                  <a:pt x="602687" y="466672"/>
                  <a:pt x="607102" y="472190"/>
                </a:cubicBezTo>
                <a:cubicBezTo>
                  <a:pt x="632850" y="504374"/>
                  <a:pt x="618079" y="506991"/>
                  <a:pt x="667062" y="539646"/>
                </a:cubicBezTo>
                <a:cubicBezTo>
                  <a:pt x="682052" y="549639"/>
                  <a:pt x="694942" y="563929"/>
                  <a:pt x="712033" y="569626"/>
                </a:cubicBezTo>
                <a:lnTo>
                  <a:pt x="757003" y="584616"/>
                </a:lnTo>
                <a:lnTo>
                  <a:pt x="779488" y="592111"/>
                </a:lnTo>
                <a:cubicBezTo>
                  <a:pt x="784485" y="597108"/>
                  <a:pt x="788419" y="603466"/>
                  <a:pt x="794479" y="607102"/>
                </a:cubicBezTo>
                <a:cubicBezTo>
                  <a:pt x="801254" y="611167"/>
                  <a:pt x="809239" y="612942"/>
                  <a:pt x="816964" y="614597"/>
                </a:cubicBezTo>
                <a:cubicBezTo>
                  <a:pt x="844277" y="620450"/>
                  <a:pt x="871956" y="624439"/>
                  <a:pt x="899410" y="629587"/>
                </a:cubicBezTo>
                <a:cubicBezTo>
                  <a:pt x="937470" y="636723"/>
                  <a:pt x="932221" y="635916"/>
                  <a:pt x="966865" y="644577"/>
                </a:cubicBezTo>
                <a:cubicBezTo>
                  <a:pt x="1031313" y="687540"/>
                  <a:pt x="949769" y="636028"/>
                  <a:pt x="1011836" y="667062"/>
                </a:cubicBezTo>
                <a:cubicBezTo>
                  <a:pt x="1024866" y="673577"/>
                  <a:pt x="1037021" y="681726"/>
                  <a:pt x="1049311" y="689547"/>
                </a:cubicBezTo>
                <a:cubicBezTo>
                  <a:pt x="1064511" y="699220"/>
                  <a:pt x="1077190" y="713831"/>
                  <a:pt x="1094282" y="719528"/>
                </a:cubicBezTo>
                <a:cubicBezTo>
                  <a:pt x="1126539" y="730280"/>
                  <a:pt x="1109102" y="725107"/>
                  <a:pt x="1146747" y="734518"/>
                </a:cubicBezTo>
                <a:cubicBezTo>
                  <a:pt x="1151744" y="739515"/>
                  <a:pt x="1155417" y="746348"/>
                  <a:pt x="1161738" y="749508"/>
                </a:cubicBezTo>
                <a:cubicBezTo>
                  <a:pt x="1175871" y="756574"/>
                  <a:pt x="1206708" y="764498"/>
                  <a:pt x="1206708" y="764498"/>
                </a:cubicBezTo>
                <a:cubicBezTo>
                  <a:pt x="1211705" y="771993"/>
                  <a:pt x="1214203" y="781986"/>
                  <a:pt x="1221698" y="786983"/>
                </a:cubicBezTo>
                <a:cubicBezTo>
                  <a:pt x="1230269" y="792697"/>
                  <a:pt x="1241906" y="791221"/>
                  <a:pt x="1251679" y="794479"/>
                </a:cubicBezTo>
                <a:cubicBezTo>
                  <a:pt x="1325829" y="819196"/>
                  <a:pt x="1248896" y="804437"/>
                  <a:pt x="1349115" y="816964"/>
                </a:cubicBezTo>
                <a:cubicBezTo>
                  <a:pt x="1365827" y="822535"/>
                  <a:pt x="1387687" y="828644"/>
                  <a:pt x="1401580" y="839449"/>
                </a:cubicBezTo>
                <a:cubicBezTo>
                  <a:pt x="1415525" y="850295"/>
                  <a:pt x="1426564" y="864432"/>
                  <a:pt x="1439056" y="876924"/>
                </a:cubicBezTo>
                <a:cubicBezTo>
                  <a:pt x="1444053" y="881921"/>
                  <a:pt x="1447190" y="890201"/>
                  <a:pt x="1454046" y="891915"/>
                </a:cubicBezTo>
                <a:lnTo>
                  <a:pt x="1514006" y="906905"/>
                </a:lnTo>
                <a:cubicBezTo>
                  <a:pt x="1555522" y="934581"/>
                  <a:pt x="1516835" y="913233"/>
                  <a:pt x="1581462" y="929390"/>
                </a:cubicBezTo>
                <a:cubicBezTo>
                  <a:pt x="1596791" y="933222"/>
                  <a:pt x="1611443" y="939383"/>
                  <a:pt x="1626433" y="944380"/>
                </a:cubicBezTo>
                <a:lnTo>
                  <a:pt x="1671403" y="959370"/>
                </a:lnTo>
                <a:cubicBezTo>
                  <a:pt x="1678898" y="961868"/>
                  <a:pt x="1686224" y="964949"/>
                  <a:pt x="1693888" y="966865"/>
                </a:cubicBezTo>
                <a:cubicBezTo>
                  <a:pt x="1703882" y="969364"/>
                  <a:pt x="1713813" y="972126"/>
                  <a:pt x="1723869" y="974361"/>
                </a:cubicBezTo>
                <a:cubicBezTo>
                  <a:pt x="1736305" y="977125"/>
                  <a:pt x="1748675" y="980522"/>
                  <a:pt x="1761344" y="981856"/>
                </a:cubicBezTo>
                <a:cubicBezTo>
                  <a:pt x="1796217" y="985527"/>
                  <a:pt x="1831312" y="986662"/>
                  <a:pt x="1866275" y="989351"/>
                </a:cubicBezTo>
                <a:lnTo>
                  <a:pt x="1956216" y="996846"/>
                </a:lnTo>
                <a:cubicBezTo>
                  <a:pt x="2024452" y="1019590"/>
                  <a:pt x="1916675" y="984699"/>
                  <a:pt x="2016177" y="1011836"/>
                </a:cubicBezTo>
                <a:cubicBezTo>
                  <a:pt x="2031421" y="1015993"/>
                  <a:pt x="2046157" y="1021829"/>
                  <a:pt x="2061147" y="1026826"/>
                </a:cubicBezTo>
                <a:cubicBezTo>
                  <a:pt x="2068642" y="1029324"/>
                  <a:pt x="2075968" y="1032405"/>
                  <a:pt x="2083633" y="1034321"/>
                </a:cubicBezTo>
                <a:cubicBezTo>
                  <a:pt x="2093626" y="1036819"/>
                  <a:pt x="2103747" y="1038856"/>
                  <a:pt x="2113613" y="1041816"/>
                </a:cubicBezTo>
                <a:cubicBezTo>
                  <a:pt x="2128747" y="1046356"/>
                  <a:pt x="2143593" y="1051809"/>
                  <a:pt x="2158583" y="1056806"/>
                </a:cubicBezTo>
                <a:cubicBezTo>
                  <a:pt x="2166078" y="1059305"/>
                  <a:pt x="2173248" y="1063185"/>
                  <a:pt x="2181069" y="1064302"/>
                </a:cubicBezTo>
                <a:lnTo>
                  <a:pt x="2233534" y="1071797"/>
                </a:lnTo>
                <a:cubicBezTo>
                  <a:pt x="2248524" y="1076794"/>
                  <a:pt x="2263176" y="1082955"/>
                  <a:pt x="2278505" y="1086787"/>
                </a:cubicBezTo>
                <a:cubicBezTo>
                  <a:pt x="2292372" y="1090254"/>
                  <a:pt x="2364845" y="1100192"/>
                  <a:pt x="2375941" y="1101777"/>
                </a:cubicBezTo>
                <a:cubicBezTo>
                  <a:pt x="2470694" y="1133361"/>
                  <a:pt x="2319197" y="1080671"/>
                  <a:pt x="2420911" y="1124262"/>
                </a:cubicBezTo>
                <a:cubicBezTo>
                  <a:pt x="2430379" y="1128320"/>
                  <a:pt x="2440987" y="1128927"/>
                  <a:pt x="2450892" y="1131757"/>
                </a:cubicBezTo>
                <a:cubicBezTo>
                  <a:pt x="2483294" y="1141015"/>
                  <a:pt x="2474239" y="1143807"/>
                  <a:pt x="2518347" y="1146747"/>
                </a:cubicBezTo>
                <a:cubicBezTo>
                  <a:pt x="2540783" y="1148243"/>
                  <a:pt x="2563318" y="1146747"/>
                  <a:pt x="2585803" y="1146747"/>
                </a:cubicBezTo>
                <a:lnTo>
                  <a:pt x="2915587" y="1146747"/>
                </a:lnTo>
                <a:lnTo>
                  <a:pt x="2915587" y="1199213"/>
                </a:lnTo>
                <a:lnTo>
                  <a:pt x="3028013" y="1199213"/>
                </a:lnTo>
                <a:lnTo>
                  <a:pt x="3028013" y="1199213"/>
                </a:lnTo>
                <a:lnTo>
                  <a:pt x="3028013" y="1199213"/>
                </a:lnTo>
                <a:lnTo>
                  <a:pt x="3028013" y="1244183"/>
                </a:lnTo>
                <a:lnTo>
                  <a:pt x="3222885" y="1244183"/>
                </a:lnTo>
                <a:lnTo>
                  <a:pt x="3222885" y="1289154"/>
                </a:lnTo>
                <a:lnTo>
                  <a:pt x="3485213" y="1289154"/>
                </a:lnTo>
                <a:lnTo>
                  <a:pt x="3485213" y="1289154"/>
                </a:lnTo>
                <a:lnTo>
                  <a:pt x="3485213" y="1349115"/>
                </a:lnTo>
                <a:lnTo>
                  <a:pt x="3680085" y="1349115"/>
                </a:lnTo>
                <a:lnTo>
                  <a:pt x="3680085" y="1394085"/>
                </a:lnTo>
                <a:lnTo>
                  <a:pt x="4414603" y="1394085"/>
                </a:lnTo>
                <a:lnTo>
                  <a:pt x="4414603" y="1446551"/>
                </a:lnTo>
                <a:lnTo>
                  <a:pt x="4579495" y="1446551"/>
                </a:lnTo>
              </a:path>
            </a:pathLst>
          </a:custGeom>
          <a:noFill/>
          <a:ln w="38100">
            <a:solidFill>
              <a:srgbClr val="002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1" name="Forme libre 20"/>
          <p:cNvSpPr/>
          <p:nvPr/>
        </p:nvSpPr>
        <p:spPr>
          <a:xfrm>
            <a:off x="2415151" y="2323628"/>
            <a:ext cx="4594485" cy="869429"/>
          </a:xfrm>
          <a:custGeom>
            <a:avLst/>
            <a:gdLst>
              <a:gd name="connsiteX0" fmla="*/ 0 w 4594485"/>
              <a:gd name="connsiteY0" fmla="*/ 0 h 869429"/>
              <a:gd name="connsiteX1" fmla="*/ 0 w 4594485"/>
              <a:gd name="connsiteY1" fmla="*/ 0 h 869429"/>
              <a:gd name="connsiteX2" fmla="*/ 157397 w 4594485"/>
              <a:gd name="connsiteY2" fmla="*/ 7495 h 869429"/>
              <a:gd name="connsiteX3" fmla="*/ 217357 w 4594485"/>
              <a:gd name="connsiteY3" fmla="*/ 22485 h 869429"/>
              <a:gd name="connsiteX4" fmla="*/ 352269 w 4594485"/>
              <a:gd name="connsiteY4" fmla="*/ 29980 h 869429"/>
              <a:gd name="connsiteX5" fmla="*/ 419724 w 4594485"/>
              <a:gd name="connsiteY5" fmla="*/ 44970 h 869429"/>
              <a:gd name="connsiteX6" fmla="*/ 494675 w 4594485"/>
              <a:gd name="connsiteY6" fmla="*/ 52466 h 869429"/>
              <a:gd name="connsiteX7" fmla="*/ 577121 w 4594485"/>
              <a:gd name="connsiteY7" fmla="*/ 74951 h 869429"/>
              <a:gd name="connsiteX8" fmla="*/ 614597 w 4594485"/>
              <a:gd name="connsiteY8" fmla="*/ 89941 h 869429"/>
              <a:gd name="connsiteX9" fmla="*/ 659567 w 4594485"/>
              <a:gd name="connsiteY9" fmla="*/ 97436 h 869429"/>
              <a:gd name="connsiteX10" fmla="*/ 719528 w 4594485"/>
              <a:gd name="connsiteY10" fmla="*/ 119921 h 869429"/>
              <a:gd name="connsiteX11" fmla="*/ 749508 w 4594485"/>
              <a:gd name="connsiteY11" fmla="*/ 134911 h 869429"/>
              <a:gd name="connsiteX12" fmla="*/ 794479 w 4594485"/>
              <a:gd name="connsiteY12" fmla="*/ 149902 h 869429"/>
              <a:gd name="connsiteX13" fmla="*/ 824459 w 4594485"/>
              <a:gd name="connsiteY13" fmla="*/ 157397 h 869429"/>
              <a:gd name="connsiteX14" fmla="*/ 989351 w 4594485"/>
              <a:gd name="connsiteY14" fmla="*/ 179882 h 869429"/>
              <a:gd name="connsiteX15" fmla="*/ 1011836 w 4594485"/>
              <a:gd name="connsiteY15" fmla="*/ 187377 h 869429"/>
              <a:gd name="connsiteX16" fmla="*/ 1101777 w 4594485"/>
              <a:gd name="connsiteY16" fmla="*/ 202367 h 869429"/>
              <a:gd name="connsiteX17" fmla="*/ 1131757 w 4594485"/>
              <a:gd name="connsiteY17" fmla="*/ 217357 h 869429"/>
              <a:gd name="connsiteX18" fmla="*/ 1176728 w 4594485"/>
              <a:gd name="connsiteY18" fmla="*/ 224852 h 869429"/>
              <a:gd name="connsiteX19" fmla="*/ 1199213 w 4594485"/>
              <a:gd name="connsiteY19" fmla="*/ 232348 h 869429"/>
              <a:gd name="connsiteX20" fmla="*/ 1221698 w 4594485"/>
              <a:gd name="connsiteY20" fmla="*/ 247338 h 869429"/>
              <a:gd name="connsiteX21" fmla="*/ 1251679 w 4594485"/>
              <a:gd name="connsiteY21" fmla="*/ 254833 h 869429"/>
              <a:gd name="connsiteX22" fmla="*/ 1341620 w 4594485"/>
              <a:gd name="connsiteY22" fmla="*/ 277318 h 869429"/>
              <a:gd name="connsiteX23" fmla="*/ 1409075 w 4594485"/>
              <a:gd name="connsiteY23" fmla="*/ 299803 h 869429"/>
              <a:gd name="connsiteX24" fmla="*/ 1431561 w 4594485"/>
              <a:gd name="connsiteY24" fmla="*/ 314793 h 869429"/>
              <a:gd name="connsiteX25" fmla="*/ 1476531 w 4594485"/>
              <a:gd name="connsiteY25" fmla="*/ 329784 h 869429"/>
              <a:gd name="connsiteX26" fmla="*/ 1499016 w 4594485"/>
              <a:gd name="connsiteY26" fmla="*/ 344774 h 869429"/>
              <a:gd name="connsiteX27" fmla="*/ 1566472 w 4594485"/>
              <a:gd name="connsiteY27" fmla="*/ 359764 h 869429"/>
              <a:gd name="connsiteX28" fmla="*/ 1678898 w 4594485"/>
              <a:gd name="connsiteY28" fmla="*/ 382249 h 869429"/>
              <a:gd name="connsiteX29" fmla="*/ 1753849 w 4594485"/>
              <a:gd name="connsiteY29" fmla="*/ 389744 h 869429"/>
              <a:gd name="connsiteX30" fmla="*/ 1798820 w 4594485"/>
              <a:gd name="connsiteY30" fmla="*/ 404734 h 869429"/>
              <a:gd name="connsiteX31" fmla="*/ 1821305 w 4594485"/>
              <a:gd name="connsiteY31" fmla="*/ 412229 h 869429"/>
              <a:gd name="connsiteX32" fmla="*/ 1873770 w 4594485"/>
              <a:gd name="connsiteY32" fmla="*/ 434715 h 869429"/>
              <a:gd name="connsiteX33" fmla="*/ 1956216 w 4594485"/>
              <a:gd name="connsiteY33" fmla="*/ 457200 h 869429"/>
              <a:gd name="connsiteX34" fmla="*/ 1978702 w 4594485"/>
              <a:gd name="connsiteY34" fmla="*/ 457200 h 869429"/>
              <a:gd name="connsiteX35" fmla="*/ 2143593 w 4594485"/>
              <a:gd name="connsiteY35" fmla="*/ 517161 h 869429"/>
              <a:gd name="connsiteX36" fmla="*/ 2203554 w 4594485"/>
              <a:gd name="connsiteY36" fmla="*/ 539646 h 869429"/>
              <a:gd name="connsiteX37" fmla="*/ 2226039 w 4594485"/>
              <a:gd name="connsiteY37" fmla="*/ 547141 h 869429"/>
              <a:gd name="connsiteX38" fmla="*/ 2248524 w 4594485"/>
              <a:gd name="connsiteY38" fmla="*/ 562131 h 869429"/>
              <a:gd name="connsiteX39" fmla="*/ 2300990 w 4594485"/>
              <a:gd name="connsiteY39" fmla="*/ 569626 h 869429"/>
              <a:gd name="connsiteX40" fmla="*/ 2570813 w 4594485"/>
              <a:gd name="connsiteY40" fmla="*/ 569626 h 869429"/>
              <a:gd name="connsiteX41" fmla="*/ 2570813 w 4594485"/>
              <a:gd name="connsiteY41" fmla="*/ 607102 h 869429"/>
              <a:gd name="connsiteX42" fmla="*/ 3110459 w 4594485"/>
              <a:gd name="connsiteY42" fmla="*/ 607102 h 869429"/>
              <a:gd name="connsiteX43" fmla="*/ 3110459 w 4594485"/>
              <a:gd name="connsiteY43" fmla="*/ 652072 h 869429"/>
              <a:gd name="connsiteX44" fmla="*/ 3477718 w 4594485"/>
              <a:gd name="connsiteY44" fmla="*/ 652072 h 869429"/>
              <a:gd name="connsiteX45" fmla="*/ 3477718 w 4594485"/>
              <a:gd name="connsiteY45" fmla="*/ 652072 h 869429"/>
              <a:gd name="connsiteX46" fmla="*/ 3477718 w 4594485"/>
              <a:gd name="connsiteY46" fmla="*/ 697043 h 869429"/>
              <a:gd name="connsiteX47" fmla="*/ 3642610 w 4594485"/>
              <a:gd name="connsiteY47" fmla="*/ 697043 h 869429"/>
              <a:gd name="connsiteX48" fmla="*/ 3642610 w 4594485"/>
              <a:gd name="connsiteY48" fmla="*/ 749508 h 869429"/>
              <a:gd name="connsiteX49" fmla="*/ 3979888 w 4594485"/>
              <a:gd name="connsiteY49" fmla="*/ 749508 h 869429"/>
              <a:gd name="connsiteX50" fmla="*/ 3979888 w 4594485"/>
              <a:gd name="connsiteY50" fmla="*/ 809469 h 869429"/>
              <a:gd name="connsiteX51" fmla="*/ 4182256 w 4594485"/>
              <a:gd name="connsiteY51" fmla="*/ 809469 h 869429"/>
              <a:gd name="connsiteX52" fmla="*/ 4182256 w 4594485"/>
              <a:gd name="connsiteY52" fmla="*/ 869429 h 869429"/>
              <a:gd name="connsiteX53" fmla="*/ 4594485 w 4594485"/>
              <a:gd name="connsiteY53" fmla="*/ 869429 h 86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594485" h="869429">
                <a:moveTo>
                  <a:pt x="0" y="0"/>
                </a:moveTo>
                <a:lnTo>
                  <a:pt x="0" y="0"/>
                </a:lnTo>
                <a:cubicBezTo>
                  <a:pt x="52466" y="2498"/>
                  <a:pt x="105151" y="2090"/>
                  <a:pt x="157397" y="7495"/>
                </a:cubicBezTo>
                <a:cubicBezTo>
                  <a:pt x="177889" y="9615"/>
                  <a:pt x="196787" y="21342"/>
                  <a:pt x="217357" y="22485"/>
                </a:cubicBezTo>
                <a:lnTo>
                  <a:pt x="352269" y="29980"/>
                </a:lnTo>
                <a:cubicBezTo>
                  <a:pt x="372626" y="35069"/>
                  <a:pt x="399333" y="42251"/>
                  <a:pt x="419724" y="44970"/>
                </a:cubicBezTo>
                <a:cubicBezTo>
                  <a:pt x="444612" y="48289"/>
                  <a:pt x="469691" y="49967"/>
                  <a:pt x="494675" y="52466"/>
                </a:cubicBezTo>
                <a:cubicBezTo>
                  <a:pt x="541398" y="83613"/>
                  <a:pt x="491504" y="55193"/>
                  <a:pt x="577121" y="74951"/>
                </a:cubicBezTo>
                <a:cubicBezTo>
                  <a:pt x="590231" y="77976"/>
                  <a:pt x="601617" y="86401"/>
                  <a:pt x="614597" y="89941"/>
                </a:cubicBezTo>
                <a:cubicBezTo>
                  <a:pt x="629258" y="93939"/>
                  <a:pt x="644732" y="94139"/>
                  <a:pt x="659567" y="97436"/>
                </a:cubicBezTo>
                <a:cubicBezTo>
                  <a:pt x="671928" y="100183"/>
                  <a:pt x="713695" y="117329"/>
                  <a:pt x="719528" y="119921"/>
                </a:cubicBezTo>
                <a:cubicBezTo>
                  <a:pt x="729738" y="124459"/>
                  <a:pt x="739134" y="130761"/>
                  <a:pt x="749508" y="134911"/>
                </a:cubicBezTo>
                <a:cubicBezTo>
                  <a:pt x="764179" y="140780"/>
                  <a:pt x="779150" y="146070"/>
                  <a:pt x="794479" y="149902"/>
                </a:cubicBezTo>
                <a:cubicBezTo>
                  <a:pt x="804472" y="152400"/>
                  <a:pt x="814298" y="155704"/>
                  <a:pt x="824459" y="157397"/>
                </a:cubicBezTo>
                <a:cubicBezTo>
                  <a:pt x="877976" y="166316"/>
                  <a:pt x="935009" y="173089"/>
                  <a:pt x="989351" y="179882"/>
                </a:cubicBezTo>
                <a:cubicBezTo>
                  <a:pt x="996846" y="182380"/>
                  <a:pt x="1004089" y="185828"/>
                  <a:pt x="1011836" y="187377"/>
                </a:cubicBezTo>
                <a:cubicBezTo>
                  <a:pt x="1041640" y="193338"/>
                  <a:pt x="1072291" y="194995"/>
                  <a:pt x="1101777" y="202367"/>
                </a:cubicBezTo>
                <a:cubicBezTo>
                  <a:pt x="1112616" y="205077"/>
                  <a:pt x="1121055" y="214147"/>
                  <a:pt x="1131757" y="217357"/>
                </a:cubicBezTo>
                <a:cubicBezTo>
                  <a:pt x="1146313" y="221724"/>
                  <a:pt x="1161738" y="222354"/>
                  <a:pt x="1176728" y="224852"/>
                </a:cubicBezTo>
                <a:cubicBezTo>
                  <a:pt x="1184223" y="227351"/>
                  <a:pt x="1192147" y="228815"/>
                  <a:pt x="1199213" y="232348"/>
                </a:cubicBezTo>
                <a:cubicBezTo>
                  <a:pt x="1207270" y="236377"/>
                  <a:pt x="1213418" y="243790"/>
                  <a:pt x="1221698" y="247338"/>
                </a:cubicBezTo>
                <a:cubicBezTo>
                  <a:pt x="1231166" y="251396"/>
                  <a:pt x="1241812" y="251873"/>
                  <a:pt x="1251679" y="254833"/>
                </a:cubicBezTo>
                <a:cubicBezTo>
                  <a:pt x="1325915" y="277103"/>
                  <a:pt x="1266782" y="264845"/>
                  <a:pt x="1341620" y="277318"/>
                </a:cubicBezTo>
                <a:cubicBezTo>
                  <a:pt x="1364105" y="284813"/>
                  <a:pt x="1389354" y="286656"/>
                  <a:pt x="1409075" y="299803"/>
                </a:cubicBezTo>
                <a:cubicBezTo>
                  <a:pt x="1416570" y="304800"/>
                  <a:pt x="1423329" y="311134"/>
                  <a:pt x="1431561" y="314793"/>
                </a:cubicBezTo>
                <a:cubicBezTo>
                  <a:pt x="1446000" y="321210"/>
                  <a:pt x="1463384" y="321019"/>
                  <a:pt x="1476531" y="329784"/>
                </a:cubicBezTo>
                <a:cubicBezTo>
                  <a:pt x="1484026" y="334781"/>
                  <a:pt x="1490959" y="340746"/>
                  <a:pt x="1499016" y="344774"/>
                </a:cubicBezTo>
                <a:cubicBezTo>
                  <a:pt x="1517466" y="353999"/>
                  <a:pt x="1549201" y="356886"/>
                  <a:pt x="1566472" y="359764"/>
                </a:cubicBezTo>
                <a:cubicBezTo>
                  <a:pt x="1614378" y="391702"/>
                  <a:pt x="1578679" y="373138"/>
                  <a:pt x="1678898" y="382249"/>
                </a:cubicBezTo>
                <a:lnTo>
                  <a:pt x="1753849" y="389744"/>
                </a:lnTo>
                <a:lnTo>
                  <a:pt x="1798820" y="404734"/>
                </a:lnTo>
                <a:lnTo>
                  <a:pt x="1821305" y="412229"/>
                </a:lnTo>
                <a:cubicBezTo>
                  <a:pt x="1847765" y="438691"/>
                  <a:pt x="1824926" y="421394"/>
                  <a:pt x="1873770" y="434715"/>
                </a:cubicBezTo>
                <a:cubicBezTo>
                  <a:pt x="1920875" y="447562"/>
                  <a:pt x="1911269" y="451582"/>
                  <a:pt x="1956216" y="457200"/>
                </a:cubicBezTo>
                <a:cubicBezTo>
                  <a:pt x="1963653" y="458130"/>
                  <a:pt x="1971207" y="457200"/>
                  <a:pt x="1978702" y="457200"/>
                </a:cubicBezTo>
                <a:lnTo>
                  <a:pt x="2143593" y="517161"/>
                </a:lnTo>
                <a:lnTo>
                  <a:pt x="2203554" y="539646"/>
                </a:lnTo>
                <a:cubicBezTo>
                  <a:pt x="2210979" y="542346"/>
                  <a:pt x="2218973" y="543608"/>
                  <a:pt x="2226039" y="547141"/>
                </a:cubicBezTo>
                <a:cubicBezTo>
                  <a:pt x="2234096" y="551169"/>
                  <a:pt x="2240467" y="558103"/>
                  <a:pt x="2248524" y="562131"/>
                </a:cubicBezTo>
                <a:cubicBezTo>
                  <a:pt x="2269835" y="572786"/>
                  <a:pt x="2276588" y="569626"/>
                  <a:pt x="2300990" y="569626"/>
                </a:cubicBezTo>
                <a:lnTo>
                  <a:pt x="2570813" y="569626"/>
                </a:lnTo>
                <a:lnTo>
                  <a:pt x="2570813" y="607102"/>
                </a:lnTo>
                <a:lnTo>
                  <a:pt x="3110459" y="607102"/>
                </a:lnTo>
                <a:lnTo>
                  <a:pt x="3110459" y="652072"/>
                </a:lnTo>
                <a:lnTo>
                  <a:pt x="3477718" y="652072"/>
                </a:lnTo>
                <a:lnTo>
                  <a:pt x="3477718" y="652072"/>
                </a:lnTo>
                <a:lnTo>
                  <a:pt x="3477718" y="697043"/>
                </a:lnTo>
                <a:lnTo>
                  <a:pt x="3642610" y="697043"/>
                </a:lnTo>
                <a:lnTo>
                  <a:pt x="3642610" y="749508"/>
                </a:lnTo>
                <a:lnTo>
                  <a:pt x="3979888" y="749508"/>
                </a:lnTo>
                <a:lnTo>
                  <a:pt x="3979888" y="809469"/>
                </a:lnTo>
                <a:lnTo>
                  <a:pt x="4182256" y="809469"/>
                </a:lnTo>
                <a:lnTo>
                  <a:pt x="4182256" y="869429"/>
                </a:lnTo>
                <a:lnTo>
                  <a:pt x="4594485" y="869429"/>
                </a:lnTo>
              </a:path>
            </a:pathLst>
          </a:custGeom>
          <a:noFill/>
          <a:ln w="38100"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09636" y="3582984"/>
            <a:ext cx="4588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002C4C"/>
                </a:solidFill>
              </a:rPr>
              <a:t>Poor </a:t>
            </a:r>
            <a:r>
              <a:rPr lang="fr-FR" sz="1600" b="1" dirty="0" err="1">
                <a:solidFill>
                  <a:srgbClr val="002C4C"/>
                </a:solidFill>
              </a:rPr>
              <a:t>responders</a:t>
            </a:r>
            <a:endParaRPr lang="fr-FR" sz="1600" dirty="0">
              <a:solidFill>
                <a:srgbClr val="002C4C"/>
              </a:solidFill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2C4C"/>
                </a:solidFill>
              </a:rPr>
              <a:t>poursuite traitement systémique +/- PSMA-Lu (PEACE-6)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09636" y="2753534"/>
            <a:ext cx="32678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7F4D"/>
                </a:solidFill>
              </a:rPr>
              <a:t>Good responders</a:t>
            </a:r>
            <a:endParaRPr lang="fr-FR" sz="1600" b="1" dirty="0">
              <a:solidFill>
                <a:srgbClr val="FF7F4D"/>
              </a:solidFill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FF7F4D"/>
                </a:solidFill>
              </a:rPr>
              <a:t>Désescalade thérapeutique ?</a:t>
            </a:r>
          </a:p>
        </p:txBody>
      </p:sp>
      <p:sp>
        <p:nvSpPr>
          <p:cNvPr id="32" name="Rectangle à coins arrondis 10">
            <a:extLst>
              <a:ext uri="{FF2B5EF4-FFF2-40B4-BE49-F238E27FC236}">
                <a16:creationId xmlns="" xmlns:a16="http://schemas.microsoft.com/office/drawing/2014/main" id="{6B555C5C-0887-C23F-8F88-EF6047213E31}"/>
              </a:ext>
            </a:extLst>
          </p:cNvPr>
          <p:cNvSpPr/>
          <p:nvPr/>
        </p:nvSpPr>
        <p:spPr>
          <a:xfrm>
            <a:off x="1461017" y="1297385"/>
            <a:ext cx="10137260" cy="4312198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52451C3A-2299-884E-A6D9-95A925480DAF}"/>
              </a:ext>
            </a:extLst>
          </p:cNvPr>
          <p:cNvSpPr txBox="1"/>
          <p:nvPr/>
        </p:nvSpPr>
        <p:spPr>
          <a:xfrm>
            <a:off x="1928201" y="1132711"/>
            <a:ext cx="176175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SA+/-D + AAP</a:t>
            </a:r>
          </a:p>
        </p:txBody>
      </p:sp>
      <p:sp>
        <p:nvSpPr>
          <p:cNvPr id="24" name="Espace réservé du texte 13">
            <a:extLst>
              <a:ext uri="{FF2B5EF4-FFF2-40B4-BE49-F238E27FC236}">
                <a16:creationId xmlns="" xmlns:a16="http://schemas.microsoft.com/office/drawing/2014/main" id="{FBADD39A-0675-2B64-A5EB-5266285533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/>
              <a:t>Novembre 2023</a:t>
            </a:r>
          </a:p>
        </p:txBody>
      </p:sp>
    </p:spTree>
    <p:extLst>
      <p:ext uri="{BB962C8B-B14F-4D97-AF65-F5344CB8AC3E}">
        <p14:creationId xmlns:p14="http://schemas.microsoft.com/office/powerpoint/2010/main" val="35850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="" xmlns:a16="http://schemas.microsoft.com/office/drawing/2014/main" id="{D14AAB1B-8B92-BF7A-2C76-C39CF2B5AC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DE-ESCALATE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="" xmlns:a16="http://schemas.microsoft.com/office/drawing/2014/main" id="{043F9BB7-00E4-C9FC-0FC0-582BC6B7F7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Intermittent </a:t>
            </a:r>
            <a:r>
              <a:rPr lang="fr-FR" dirty="0" err="1"/>
              <a:t>Androgen</a:t>
            </a:r>
            <a:r>
              <a:rPr lang="fr-FR" dirty="0"/>
              <a:t> </a:t>
            </a:r>
            <a:r>
              <a:rPr lang="fr-FR" dirty="0" err="1"/>
              <a:t>deprivation</a:t>
            </a:r>
            <a:r>
              <a:rPr lang="fr-FR" dirty="0"/>
              <a:t> </a:t>
            </a:r>
            <a:r>
              <a:rPr lang="fr-FR" dirty="0" err="1"/>
              <a:t>therapy</a:t>
            </a:r>
            <a:r>
              <a:rPr lang="fr-FR" dirty="0"/>
              <a:t> </a:t>
            </a:r>
            <a:r>
              <a:rPr lang="fr-FR"/>
              <a:t>in </a:t>
            </a:r>
            <a:r>
              <a:rPr lang="fr-FR" smtClean="0"/>
              <a:t>the </a:t>
            </a:r>
            <a:r>
              <a:rPr lang="fr-FR" dirty="0"/>
              <a:t>ERA of </a:t>
            </a:r>
            <a:r>
              <a:rPr lang="fr-FR" dirty="0" err="1"/>
              <a:t>Androgen</a:t>
            </a:r>
            <a:r>
              <a:rPr lang="fr-FR" dirty="0"/>
              <a:t> </a:t>
            </a:r>
            <a:r>
              <a:rPr lang="fr-FR" dirty="0" err="1"/>
              <a:t>receptor</a:t>
            </a:r>
            <a:r>
              <a:rPr lang="fr-FR" dirty="0"/>
              <a:t> PATHWAY </a:t>
            </a:r>
            <a:r>
              <a:rPr lang="fr-FR" dirty="0" err="1"/>
              <a:t>inhibitors</a:t>
            </a:r>
            <a:r>
              <a:rPr lang="fr-FR" dirty="0"/>
              <a:t>; A phase 3 </a:t>
            </a:r>
            <a:r>
              <a:rPr lang="fr-FR" dirty="0" err="1"/>
              <a:t>pragmatic</a:t>
            </a:r>
            <a:r>
              <a:rPr lang="fr-FR" dirty="0"/>
              <a:t> </a:t>
            </a:r>
            <a:r>
              <a:rPr lang="fr-FR" dirty="0" err="1"/>
              <a:t>randomised</a:t>
            </a:r>
            <a:r>
              <a:rPr lang="fr-FR" dirty="0"/>
              <a:t> trial</a:t>
            </a:r>
          </a:p>
        </p:txBody>
      </p:sp>
      <p:pic>
        <p:nvPicPr>
          <p:cNvPr id="7" name="Espace réservé du contenu 7">
            <a:extLst>
              <a:ext uri="{FF2B5EF4-FFF2-40B4-BE49-F238E27FC236}">
                <a16:creationId xmlns="" xmlns:a16="http://schemas.microsoft.com/office/drawing/2014/main" id="{6534044F-3313-E99D-7ABC-244B9CB472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4431" y="1352360"/>
            <a:ext cx="7772701" cy="43668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8" name="Espace réservé du texte 13">
            <a:extLst>
              <a:ext uri="{FF2B5EF4-FFF2-40B4-BE49-F238E27FC236}">
                <a16:creationId xmlns="" xmlns:a16="http://schemas.microsoft.com/office/drawing/2014/main" id="{FBADD39A-0675-2B64-A5EB-5266285533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/>
              <a:t>Novembre 2023</a:t>
            </a:r>
          </a:p>
        </p:txBody>
      </p:sp>
    </p:spTree>
    <p:extLst>
      <p:ext uri="{BB962C8B-B14F-4D97-AF65-F5344CB8AC3E}">
        <p14:creationId xmlns:p14="http://schemas.microsoft.com/office/powerpoint/2010/main" val="126572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0">
            <a:extLst>
              <a:ext uri="{FF2B5EF4-FFF2-40B4-BE49-F238E27FC236}">
                <a16:creationId xmlns="" xmlns:a16="http://schemas.microsoft.com/office/drawing/2014/main" id="{2D285C3D-7AA6-6CC5-D69B-911E5EF878F0}"/>
              </a:ext>
            </a:extLst>
          </p:cNvPr>
          <p:cNvSpPr/>
          <p:nvPr/>
        </p:nvSpPr>
        <p:spPr>
          <a:xfrm>
            <a:off x="1293426" y="2169922"/>
            <a:ext cx="5249509" cy="3278575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à coins arrondis 10">
            <a:extLst>
              <a:ext uri="{FF2B5EF4-FFF2-40B4-BE49-F238E27FC236}">
                <a16:creationId xmlns="" xmlns:a16="http://schemas.microsoft.com/office/drawing/2014/main" id="{EC870DA5-4E8E-2F5F-EFB4-85B970B96A41}"/>
              </a:ext>
            </a:extLst>
          </p:cNvPr>
          <p:cNvSpPr/>
          <p:nvPr/>
        </p:nvSpPr>
        <p:spPr>
          <a:xfrm>
            <a:off x="6722972" y="2179397"/>
            <a:ext cx="4861007" cy="3278575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16753" y="2048978"/>
            <a:ext cx="2370149" cy="39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54512" y="2048978"/>
            <a:ext cx="2370149" cy="39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2"/>
          </p:nvPr>
        </p:nvSpPr>
        <p:spPr>
          <a:xfrm>
            <a:off x="7116753" y="2048978"/>
            <a:ext cx="4050298" cy="2938688"/>
          </a:xfrm>
        </p:spPr>
        <p:txBody>
          <a:bodyPr/>
          <a:lstStyle/>
          <a:p>
            <a:pPr marL="0" indent="0">
              <a:buNone/>
            </a:pPr>
            <a:r>
              <a:rPr lang="fr-FR" sz="2000" b="1" dirty="0">
                <a:solidFill>
                  <a:schemeClr val="accent2"/>
                </a:solidFill>
              </a:rPr>
              <a:t>DESESCALADER ?</a:t>
            </a:r>
          </a:p>
          <a:p>
            <a:endParaRPr lang="fr-FR" sz="1800" dirty="0"/>
          </a:p>
          <a:p>
            <a:r>
              <a:rPr lang="fr-FR" b="0" dirty="0"/>
              <a:t>HT + NHT (voire intermittent)</a:t>
            </a:r>
          </a:p>
          <a:p>
            <a:r>
              <a:rPr lang="fr-FR" b="0" dirty="0"/>
              <a:t>Objectif : maintien QOL</a:t>
            </a:r>
          </a:p>
          <a:p>
            <a:endParaRPr lang="fr-FR" dirty="0"/>
          </a:p>
          <a:p>
            <a:r>
              <a:rPr lang="fr-FR" b="1" i="1" dirty="0"/>
              <a:t>Bas volume+++</a:t>
            </a:r>
          </a:p>
          <a:p>
            <a:r>
              <a:rPr lang="fr-FR" b="0" i="1" dirty="0"/>
              <a:t>Facteurs pronostiques pour</a:t>
            </a:r>
            <a:br>
              <a:rPr lang="fr-FR" b="0" i="1" dirty="0"/>
            </a:br>
            <a:r>
              <a:rPr lang="fr-FR" b="0" i="1" dirty="0"/>
              <a:t>sélectionner les patients ?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="" xmlns:a16="http://schemas.microsoft.com/office/drawing/2014/main" id="{4F575A83-842A-595C-3C4A-8E37933554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="" xmlns:a16="http://schemas.microsoft.com/office/drawing/2014/main" id="{45895C88-FC1A-ABB1-F2DD-CC8C1B85DD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Deux salles, deux ambiances…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r="14384"/>
          <a:stretch/>
        </p:blipFill>
        <p:spPr>
          <a:xfrm>
            <a:off x="9486902" y="112322"/>
            <a:ext cx="2571749" cy="1578367"/>
          </a:xfrm>
          <a:prstGeom prst="rect">
            <a:avLst/>
          </a:prstGeom>
        </p:spPr>
      </p:pic>
      <p:sp>
        <p:nvSpPr>
          <p:cNvPr id="11" name="Espace réservé du contenu 3">
            <a:extLst>
              <a:ext uri="{FF2B5EF4-FFF2-40B4-BE49-F238E27FC236}">
                <a16:creationId xmlns="" xmlns:a16="http://schemas.microsoft.com/office/drawing/2014/main" id="{C995A71E-76C9-636B-62DD-894A631D3A54}"/>
              </a:ext>
            </a:extLst>
          </p:cNvPr>
          <p:cNvSpPr txBox="1">
            <a:spLocks/>
          </p:cNvSpPr>
          <p:nvPr/>
        </p:nvSpPr>
        <p:spPr>
          <a:xfrm>
            <a:off x="1454512" y="2048978"/>
            <a:ext cx="5517302" cy="2938688"/>
          </a:xfrm>
          <a:prstGeom prst="rect">
            <a:avLst/>
          </a:prstGeom>
          <a:noFill/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7F4D"/>
              </a:buClr>
              <a:buSzPct val="80000"/>
              <a:buFont typeface="FF DIN Pro for IIC" panose="020B0804020201010104" pitchFamily="34" charset="0"/>
              <a:buChar char="●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F4D"/>
              </a:buClr>
              <a:buFont typeface="Wingdings" panose="05000000000000000000" pitchFamily="2" charset="2"/>
              <a:buChar char="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F4D"/>
              </a:buClr>
              <a:buFont typeface="Wingdings" pitchFamily="2" charset="2"/>
              <a:buChar char="§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F4D"/>
              </a:buClr>
              <a:buFont typeface="Police système Courant"/>
              <a:buChar char="⁃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F DIN Pro for IIC" panose="020B0804020201010104" pitchFamily="34" charset="0"/>
              <a:buNone/>
            </a:pPr>
            <a:r>
              <a:rPr lang="fr-FR" sz="2000" dirty="0">
                <a:solidFill>
                  <a:srgbClr val="ED7D31"/>
                </a:solidFill>
              </a:rPr>
              <a:t>INTENSIFIER ?</a:t>
            </a:r>
          </a:p>
          <a:p>
            <a:endParaRPr lang="fr-FR" dirty="0">
              <a:solidFill>
                <a:prstClr val="black"/>
              </a:solidFill>
            </a:endParaRPr>
          </a:p>
          <a:p>
            <a:r>
              <a:rPr lang="fr-FR" b="0" dirty="0">
                <a:solidFill>
                  <a:prstClr val="black"/>
                </a:solidFill>
              </a:rPr>
              <a:t>Triplet à tout prix</a:t>
            </a:r>
          </a:p>
          <a:p>
            <a:r>
              <a:rPr lang="fr-FR" b="0" dirty="0">
                <a:solidFill>
                  <a:prstClr val="black"/>
                </a:solidFill>
              </a:rPr>
              <a:t>Objectif oncologique</a:t>
            </a:r>
          </a:p>
          <a:p>
            <a:endParaRPr lang="fr-FR" dirty="0">
              <a:solidFill>
                <a:prstClr val="black"/>
              </a:solidFill>
            </a:endParaRPr>
          </a:p>
          <a:p>
            <a:r>
              <a:rPr lang="fr-FR" dirty="0">
                <a:solidFill>
                  <a:prstClr val="black"/>
                </a:solidFill>
              </a:rPr>
              <a:t>Haut volume+++</a:t>
            </a:r>
          </a:p>
          <a:p>
            <a:r>
              <a:rPr lang="fr-FR" b="0" dirty="0">
                <a:solidFill>
                  <a:prstClr val="black"/>
                </a:solidFill>
              </a:rPr>
              <a:t>Gestion optimisée des effets secondaires</a:t>
            </a:r>
          </a:p>
        </p:txBody>
      </p:sp>
      <p:sp>
        <p:nvSpPr>
          <p:cNvPr id="14" name="Flèche : chevron 13">
            <a:extLst>
              <a:ext uri="{FF2B5EF4-FFF2-40B4-BE49-F238E27FC236}">
                <a16:creationId xmlns="" xmlns:a16="http://schemas.microsoft.com/office/drawing/2014/main" id="{F58C726A-89CE-9290-E208-5033EF8A29FD}"/>
              </a:ext>
            </a:extLst>
          </p:cNvPr>
          <p:cNvSpPr/>
          <p:nvPr/>
        </p:nvSpPr>
        <p:spPr>
          <a:xfrm rot="5400000">
            <a:off x="2512876" y="3537265"/>
            <a:ext cx="348581" cy="354042"/>
          </a:xfrm>
          <a:prstGeom prst="chevron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5" name="Flèche : chevron 14">
            <a:extLst>
              <a:ext uri="{FF2B5EF4-FFF2-40B4-BE49-F238E27FC236}">
                <a16:creationId xmlns="" xmlns:a16="http://schemas.microsoft.com/office/drawing/2014/main" id="{DA74FA90-FBFD-5CD6-B9E3-6FB77AEE3C33}"/>
              </a:ext>
            </a:extLst>
          </p:cNvPr>
          <p:cNvSpPr/>
          <p:nvPr/>
        </p:nvSpPr>
        <p:spPr>
          <a:xfrm rot="5400000">
            <a:off x="7969320" y="3537266"/>
            <a:ext cx="348581" cy="354042"/>
          </a:xfrm>
          <a:prstGeom prst="chevron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9" name="Espace réservé du texte 13">
            <a:extLst>
              <a:ext uri="{FF2B5EF4-FFF2-40B4-BE49-F238E27FC236}">
                <a16:creationId xmlns="" xmlns:a16="http://schemas.microsoft.com/office/drawing/2014/main" id="{FBADD39A-0675-2B64-A5EB-5266285533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/>
              <a:t>Novembre 2023</a:t>
            </a:r>
          </a:p>
        </p:txBody>
      </p:sp>
    </p:spTree>
    <p:extLst>
      <p:ext uri="{BB962C8B-B14F-4D97-AF65-F5344CB8AC3E}">
        <p14:creationId xmlns:p14="http://schemas.microsoft.com/office/powerpoint/2010/main" val="224432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Novembre 2023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Vale </a:t>
            </a:r>
            <a:r>
              <a:rPr lang="fr-FR" dirty="0" smtClean="0">
                <a:latin typeface="+mn-lt"/>
              </a:rPr>
              <a:t>C et al. ASCO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fr-FR" dirty="0" smtClean="0">
                <a:latin typeface="+mn-lt"/>
              </a:rPr>
              <a:t>2022 </a:t>
            </a:r>
            <a:r>
              <a:rPr lang="fr-FR" dirty="0">
                <a:latin typeface="+mn-lt"/>
              </a:rPr>
              <a:t>(</a:t>
            </a:r>
            <a:r>
              <a:rPr lang="fr-FR" dirty="0" smtClean="0">
                <a:latin typeface="+mn-lt"/>
              </a:rPr>
              <a:t>Abs.#5070</a:t>
            </a:r>
            <a:r>
              <a:rPr lang="fr-FR" dirty="0">
                <a:latin typeface="+mn-lt"/>
              </a:rPr>
              <a:t>)</a:t>
            </a:r>
          </a:p>
          <a:p>
            <a:endParaRPr lang="fr-FR" dirty="0">
              <a:latin typeface="+mn-lt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Docetaxel effect in </a:t>
            </a:r>
            <a:r>
              <a:rPr lang="en-US" dirty="0" err="1"/>
              <a:t>mCSPC</a:t>
            </a:r>
            <a:r>
              <a:rPr lang="en-US" dirty="0"/>
              <a:t>: Timing of metastases is more important than « Volume »</a:t>
            </a:r>
            <a:endParaRPr lang="fr-FR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="" xmlns:a16="http://schemas.microsoft.com/office/drawing/2014/main" id="{C3775FAD-C690-4D54-843D-29028C44F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782334"/>
              </p:ext>
            </p:extLst>
          </p:nvPr>
        </p:nvGraphicFramePr>
        <p:xfrm>
          <a:off x="1319820" y="1419225"/>
          <a:ext cx="10317075" cy="4373092"/>
        </p:xfrm>
        <a:graphic>
          <a:graphicData uri="http://schemas.openxmlformats.org/drawingml/2006/table">
            <a:tbl>
              <a:tblPr firstRow="1" firstCol="1" bandRow="1"/>
              <a:tblGrid>
                <a:gridCol w="2550478">
                  <a:extLst>
                    <a:ext uri="{9D8B030D-6E8A-4147-A177-3AD203B41FA5}">
                      <a16:colId xmlns="" xmlns:a16="http://schemas.microsoft.com/office/drawing/2014/main" val="1292189499"/>
                    </a:ext>
                  </a:extLst>
                </a:gridCol>
                <a:gridCol w="1091682">
                  <a:extLst>
                    <a:ext uri="{9D8B030D-6E8A-4147-A177-3AD203B41FA5}">
                      <a16:colId xmlns="" xmlns:a16="http://schemas.microsoft.com/office/drawing/2014/main" val="2418378645"/>
                    </a:ext>
                  </a:extLst>
                </a:gridCol>
                <a:gridCol w="1485195">
                  <a:extLst>
                    <a:ext uri="{9D8B030D-6E8A-4147-A177-3AD203B41FA5}">
                      <a16:colId xmlns="" xmlns:a16="http://schemas.microsoft.com/office/drawing/2014/main" val="2801515698"/>
                    </a:ext>
                  </a:extLst>
                </a:gridCol>
                <a:gridCol w="1224968">
                  <a:extLst>
                    <a:ext uri="{9D8B030D-6E8A-4147-A177-3AD203B41FA5}">
                      <a16:colId xmlns="" xmlns:a16="http://schemas.microsoft.com/office/drawing/2014/main" val="2369115671"/>
                    </a:ext>
                  </a:extLst>
                </a:gridCol>
                <a:gridCol w="1066294">
                  <a:extLst>
                    <a:ext uri="{9D8B030D-6E8A-4147-A177-3AD203B41FA5}">
                      <a16:colId xmlns="" xmlns:a16="http://schemas.microsoft.com/office/drawing/2014/main" val="3251280514"/>
                    </a:ext>
                  </a:extLst>
                </a:gridCol>
                <a:gridCol w="1466154">
                  <a:extLst>
                    <a:ext uri="{9D8B030D-6E8A-4147-A177-3AD203B41FA5}">
                      <a16:colId xmlns="" xmlns:a16="http://schemas.microsoft.com/office/drawing/2014/main" val="1290393739"/>
                    </a:ext>
                  </a:extLst>
                </a:gridCol>
                <a:gridCol w="1432304">
                  <a:extLst>
                    <a:ext uri="{9D8B030D-6E8A-4147-A177-3AD203B41FA5}">
                      <a16:colId xmlns="" xmlns:a16="http://schemas.microsoft.com/office/drawing/2014/main" val="2112915547"/>
                    </a:ext>
                  </a:extLst>
                </a:gridCol>
              </a:tblGrid>
              <a:tr h="270949">
                <a:tc rowSpan="2"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Subgroup</a:t>
                      </a:r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Progression free survival</a:t>
                      </a:r>
                      <a:endParaRPr lang="en-GB" sz="1600" dirty="0"/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Overall survival</a:t>
                      </a:r>
                      <a:endParaRPr lang="en-GB" sz="1600" dirty="0"/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63795567"/>
                  </a:ext>
                </a:extLst>
              </a:tr>
              <a:tr h="7896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Number of </a:t>
                      </a:r>
                      <a:br>
                        <a:rPr lang="en-GB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events/</a:t>
                      </a:r>
                      <a:br>
                        <a:rPr lang="en-GB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patients</a:t>
                      </a:r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% difference </a:t>
                      </a:r>
                      <a:br>
                        <a:rPr lang="en-GB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Change from baseline</a:t>
                      </a:r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Number of </a:t>
                      </a:r>
                      <a:br>
                        <a:rPr lang="en-GB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events/</a:t>
                      </a:r>
                      <a:br>
                        <a:rPr lang="en-GB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patients</a:t>
                      </a:r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% difference 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Change from baseline</a:t>
                      </a:r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5994602"/>
                  </a:ext>
                </a:extLst>
              </a:tr>
              <a:tr h="370430">
                <a:tc gridSpan="7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Disease volume x timing of diagnosis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4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75982352"/>
                  </a:ext>
                </a:extLst>
              </a:tr>
              <a:tr h="3359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 volume, metachronous</a:t>
                      </a:r>
                      <a:endParaRPr lang="en-GB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107/229</a:t>
                      </a:r>
                      <a:endParaRPr lang="en-GB" sz="1600" dirty="0"/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-1% (-15 to 12%)</a:t>
                      </a:r>
                      <a:endParaRPr lang="en-GB" sz="1600" dirty="0"/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48% to 47%</a:t>
                      </a:r>
                      <a:endParaRPr lang="en-GB" sz="1600" dirty="0"/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70/229</a:t>
                      </a:r>
                      <a:endParaRPr lang="en-GB" sz="1600" dirty="0"/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 (-10 to 12%) </a:t>
                      </a:r>
                      <a:endParaRPr lang="en-GB" sz="1600" dirty="0"/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72% to 72%</a:t>
                      </a:r>
                      <a:endParaRPr lang="en-GB" sz="1600" dirty="0"/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0293208"/>
                  </a:ext>
                </a:extLst>
              </a:tr>
              <a:tr h="3359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 volume, synchronous 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346/582</a:t>
                      </a:r>
                      <a:endParaRPr lang="en-GB" sz="1600" dirty="0"/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8% (1 to 15%)</a:t>
                      </a:r>
                      <a:endParaRPr lang="en-GB" sz="1600" dirty="0"/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37% to 45%</a:t>
                      </a:r>
                      <a:endParaRPr lang="en-GB" sz="1600" dirty="0"/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267/582</a:t>
                      </a:r>
                      <a:endParaRPr lang="en-GB" sz="1600" dirty="0"/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8% (0 to 16%) </a:t>
                      </a:r>
                      <a:endParaRPr lang="en-GB" sz="1600" dirty="0"/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52% to 60%</a:t>
                      </a:r>
                      <a:endParaRPr lang="en-GB" sz="1600" dirty="0"/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8007830"/>
                  </a:ext>
                </a:extLst>
              </a:tr>
              <a:tr h="3189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 volume, </a:t>
                      </a:r>
                      <a:r>
                        <a:rPr lang="en-GB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metachronous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92/132</a:t>
                      </a:r>
                      <a:endParaRPr lang="en-GB" sz="1600" dirty="0"/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11% (-2 to 24%)</a:t>
                      </a:r>
                      <a:endParaRPr lang="en-GB" sz="1600" dirty="0"/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14% to 25%</a:t>
                      </a:r>
                      <a:endParaRPr lang="en-GB" sz="1600" dirty="0"/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78/132</a:t>
                      </a:r>
                      <a:endParaRPr lang="en-GB" sz="1600" dirty="0"/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 (-1 to 26%) </a:t>
                      </a:r>
                      <a:endParaRPr lang="en-GB" sz="1600" dirty="0"/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28% to 38%</a:t>
                      </a:r>
                      <a:endParaRPr lang="en-GB" sz="1600" dirty="0"/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7670353"/>
                  </a:ext>
                </a:extLst>
              </a:tr>
              <a:tr h="3359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 volume, synchronous 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856/1044</a:t>
                      </a:r>
                      <a:endParaRPr lang="en-GB" sz="1600" dirty="0"/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 (7 to 16%)</a:t>
                      </a:r>
                      <a:endParaRPr lang="en-GB" sz="1600" dirty="0"/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11% to 23%</a:t>
                      </a:r>
                      <a:endParaRPr lang="en-GB" sz="1600" dirty="0"/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736/1044</a:t>
                      </a:r>
                      <a:endParaRPr lang="en-GB" sz="1600" dirty="0"/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 (7 to 18%) </a:t>
                      </a:r>
                      <a:endParaRPr lang="en-GB" sz="1600" dirty="0"/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26% to 39%</a:t>
                      </a:r>
                      <a:endParaRPr lang="en-GB" sz="1600" dirty="0"/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8358996"/>
                  </a:ext>
                </a:extLst>
              </a:tr>
              <a:tr h="335355">
                <a:tc gridSpan="7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Disease volume x clinical T stage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4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96869796"/>
                  </a:ext>
                </a:extLst>
              </a:tr>
              <a:tr h="3359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 volume, </a:t>
                      </a:r>
                      <a:r>
                        <a:rPr lang="en-GB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cT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-stage 1-3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302/569</a:t>
                      </a:r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 (-2 to 12%)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41% to 46%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225/569</a:t>
                      </a:r>
                      <a:endParaRPr lang="en-GB" sz="1600" dirty="0"/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4% (-3 to 11%) </a:t>
                      </a:r>
                      <a:endParaRPr lang="en-GB" sz="1600" dirty="0"/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58% to 62%</a:t>
                      </a:r>
                      <a:endParaRPr lang="en-GB" sz="1600" dirty="0"/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1222244"/>
                  </a:ext>
                </a:extLst>
              </a:tr>
              <a:tr h="3359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 volume, </a:t>
                      </a:r>
                      <a:r>
                        <a:rPr lang="en-GB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cT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-stage 4</a:t>
                      </a:r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61/85</a:t>
                      </a:r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(-6</a:t>
                      </a: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29%)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24% to 36%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51/85</a:t>
                      </a:r>
                      <a:endParaRPr lang="en-GB" sz="1600" dirty="0"/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16% (-3 to 36%) </a:t>
                      </a:r>
                      <a:endParaRPr lang="en-GB" sz="1600" dirty="0"/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38% to 54%</a:t>
                      </a:r>
                      <a:endParaRPr lang="en-GB" sz="1600" dirty="0"/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7290019"/>
                  </a:ext>
                </a:extLst>
              </a:tr>
              <a:tr h="3359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 volume, </a:t>
                      </a:r>
                      <a:r>
                        <a:rPr lang="en-GB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cT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-stage 1-3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562/709</a:t>
                      </a:r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(4 to 13%)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14% to 22%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484/709</a:t>
                      </a:r>
                      <a:endParaRPr lang="en-GB" sz="1600" dirty="0"/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6% (0 to 12%) </a:t>
                      </a:r>
                      <a:endParaRPr lang="en-GB" sz="1600" dirty="0"/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29% to 35%</a:t>
                      </a:r>
                      <a:endParaRPr lang="en-GB" sz="1600" dirty="0"/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7405944"/>
                  </a:ext>
                </a:extLst>
              </a:tr>
              <a:tr h="2720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 volume, </a:t>
                      </a:r>
                      <a:r>
                        <a:rPr lang="en-GB" sz="14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cT</a:t>
                      </a:r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-stage 4 </a:t>
                      </a:r>
                      <a:endParaRPr lang="en-GB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157/192</a:t>
                      </a:r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27% (17 to 37%)</a:t>
                      </a:r>
                      <a:endParaRPr lang="en-GB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8% to 35%</a:t>
                      </a:r>
                      <a:endParaRPr lang="en-GB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136/192</a:t>
                      </a:r>
                      <a:endParaRPr lang="en-GB" sz="1600" b="1" dirty="0"/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35% (24 to 47%)</a:t>
                      </a:r>
                      <a:endParaRPr lang="en-GB" sz="1600" b="1" dirty="0"/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 to 55%</a:t>
                      </a:r>
                      <a:endParaRPr lang="en-GB" sz="1600" b="1" dirty="0"/>
                    </a:p>
                  </a:txBody>
                  <a:tcPr marL="36195" marR="3619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435488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319819" y="3200463"/>
            <a:ext cx="2579410" cy="940950"/>
          </a:xfrm>
          <a:prstGeom prst="rect">
            <a:avLst/>
          </a:prstGeom>
          <a:noFill/>
          <a:ln w="38100">
            <a:solidFill>
              <a:srgbClr val="005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19819" y="2828397"/>
            <a:ext cx="2579410" cy="324197"/>
          </a:xfrm>
          <a:prstGeom prst="rect">
            <a:avLst/>
          </a:prstGeom>
          <a:noFill/>
          <a:ln w="38100"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29297" y="2836698"/>
            <a:ext cx="1476698" cy="338411"/>
          </a:xfrm>
          <a:prstGeom prst="rect">
            <a:avLst/>
          </a:prstGeom>
          <a:noFill/>
          <a:ln w="38100"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29297" y="3178651"/>
            <a:ext cx="1476698" cy="962762"/>
          </a:xfrm>
          <a:prstGeom prst="rect">
            <a:avLst/>
          </a:prstGeom>
          <a:noFill/>
          <a:ln w="38100">
            <a:solidFill>
              <a:srgbClr val="005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5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Novembre 2023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22"/>
          </p:nvPr>
        </p:nvSpPr>
        <p:spPr>
          <a:xfrm>
            <a:off x="1283059" y="1438295"/>
            <a:ext cx="9565399" cy="1024890"/>
          </a:xfrm>
        </p:spPr>
        <p:txBody>
          <a:bodyPr/>
          <a:lstStyle/>
          <a:p>
            <a:r>
              <a:rPr lang="en-US" sz="2400" dirty="0" err="1"/>
              <a:t>Taxanes</a:t>
            </a:r>
            <a:r>
              <a:rPr lang="en-US" sz="2400" dirty="0"/>
              <a:t> and </a:t>
            </a:r>
            <a:r>
              <a:rPr lang="en-US" sz="2400" dirty="0" smtClean="0"/>
              <a:t>Second generation </a:t>
            </a:r>
            <a:r>
              <a:rPr lang="en-US" sz="2400" dirty="0"/>
              <a:t>AR pathway inhibitors playing together?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="" xmlns:a16="http://schemas.microsoft.com/office/drawing/2014/main" id="{F7DC6F8C-816B-772F-86F8-0F9054AE1850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4019550" y="2621472"/>
            <a:ext cx="4400033" cy="2933355"/>
          </a:xfrm>
        </p:spPr>
      </p:pic>
      <p:sp>
        <p:nvSpPr>
          <p:cNvPr id="7" name="Espace réservé du texte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Should we intensify even more systemic </a:t>
            </a:r>
            <a:r>
              <a:rPr lang="en-US" dirty="0" smtClean="0"/>
              <a:t>treatment for </a:t>
            </a:r>
            <a:r>
              <a:rPr lang="en-US" dirty="0"/>
              <a:t>men with </a:t>
            </a:r>
            <a:r>
              <a:rPr lang="en-US" dirty="0" err="1"/>
              <a:t>mCSPC</a:t>
            </a:r>
            <a:r>
              <a:rPr lang="en-US" dirty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969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B8BC87FF-FD95-BB2B-A3A7-AE5A02BB91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Novembre 2023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Good reasons to use a systemic Triplet in fit men with </a:t>
            </a:r>
            <a:r>
              <a:rPr lang="en-US" dirty="0" err="1"/>
              <a:t>mCSPC</a:t>
            </a:r>
            <a:endParaRPr lang="fr-FR" dirty="0"/>
          </a:p>
        </p:txBody>
      </p:sp>
      <p:sp>
        <p:nvSpPr>
          <p:cNvPr id="8" name="Espace réservé du contenu 6">
            <a:extLst>
              <a:ext uri="{FF2B5EF4-FFF2-40B4-BE49-F238E27FC236}">
                <a16:creationId xmlns="" xmlns:a16="http://schemas.microsoft.com/office/drawing/2014/main" id="{4EA7688E-41DF-C773-C842-FDB092A3DA25}"/>
              </a:ext>
            </a:extLst>
          </p:cNvPr>
          <p:cNvSpPr txBox="1">
            <a:spLocks/>
          </p:cNvSpPr>
          <p:nvPr/>
        </p:nvSpPr>
        <p:spPr>
          <a:xfrm>
            <a:off x="2164293" y="1041640"/>
            <a:ext cx="8860623" cy="4000244"/>
          </a:xfrm>
          <a:prstGeom prst="rect">
            <a:avLst/>
          </a:prstGeom>
          <a:noFill/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7F4D"/>
              </a:buClr>
              <a:buSzPct val="80000"/>
              <a:buFont typeface="FF DIN Pro for IIC" panose="020B0804020201010104" pitchFamily="34" charset="0"/>
              <a:buChar char="●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F4D"/>
              </a:buClr>
              <a:buFont typeface="Wingdings" panose="05000000000000000000" pitchFamily="2" charset="2"/>
              <a:buChar char="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F4D"/>
              </a:buClr>
              <a:buFont typeface="Wingdings" pitchFamily="2" charset="2"/>
              <a:buChar char="§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F4D"/>
              </a:buClr>
              <a:buFont typeface="Police système Courant"/>
              <a:buChar char="⁃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lnSpc>
                <a:spcPts val="2600"/>
              </a:lnSpc>
              <a:spcBef>
                <a:spcPts val="0"/>
              </a:spcBef>
            </a:pPr>
            <a:r>
              <a:rPr lang="en-US" sz="2400" dirty="0">
                <a:solidFill>
                  <a:prstClr val="black"/>
                </a:solidFill>
              </a:rPr>
              <a:t>Reason 1: It works</a:t>
            </a:r>
            <a:r>
              <a:rPr lang="en-US" sz="2400" dirty="0" smtClean="0">
                <a:solidFill>
                  <a:prstClr val="black"/>
                </a:solidFill>
              </a:rPr>
              <a:t>!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6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5778" y="1771135"/>
            <a:ext cx="3523672" cy="2446638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7736357" y="1462559"/>
            <a:ext cx="301122" cy="295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8118412" y="3122191"/>
            <a:ext cx="338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8" t="7279" b="34216"/>
          <a:stretch/>
        </p:blipFill>
        <p:spPr>
          <a:xfrm>
            <a:off x="2438400" y="1800989"/>
            <a:ext cx="3584662" cy="2573303"/>
          </a:xfrm>
          <a:prstGeom prst="rect">
            <a:avLst/>
          </a:prstGeom>
        </p:spPr>
      </p:pic>
      <p:sp>
        <p:nvSpPr>
          <p:cNvPr id="15" name="CasellaDiTesto 5"/>
          <p:cNvSpPr txBox="1"/>
          <p:nvPr/>
        </p:nvSpPr>
        <p:spPr>
          <a:xfrm>
            <a:off x="8767296" y="1500734"/>
            <a:ext cx="3118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prstClr val="black"/>
                </a:solidFill>
                <a:latin typeface="+mj-lt"/>
              </a:rPr>
              <a:t>M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edian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OS = 4.43 y vs NR</a:t>
            </a:r>
          </a:p>
        </p:txBody>
      </p:sp>
      <p:cxnSp>
        <p:nvCxnSpPr>
          <p:cNvPr id="16" name="Connettore 1 9"/>
          <p:cNvCxnSpPr>
            <a:cxnSpLocks/>
          </p:cNvCxnSpPr>
          <p:nvPr/>
        </p:nvCxnSpPr>
        <p:spPr>
          <a:xfrm>
            <a:off x="2514776" y="3140630"/>
            <a:ext cx="2991961" cy="274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6"/>
          <p:cNvSpPr txBox="1"/>
          <p:nvPr/>
        </p:nvSpPr>
        <p:spPr>
          <a:xfrm>
            <a:off x="2976591" y="1615236"/>
            <a:ext cx="2933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+mj-lt"/>
              </a:rPr>
              <a:t>Median </a:t>
            </a:r>
            <a:r>
              <a:rPr lang="en-GB" sz="1600" b="1" dirty="0" err="1">
                <a:latin typeface="+mj-lt"/>
              </a:rPr>
              <a:t>rPFS</a:t>
            </a:r>
            <a:r>
              <a:rPr lang="en-GB" sz="1600" b="1" dirty="0">
                <a:latin typeface="+mj-lt"/>
              </a:rPr>
              <a:t> = 2.03 vs 4.46 y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Novembre 2023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 err="1"/>
              <a:t>Fizazi</a:t>
            </a:r>
            <a:r>
              <a:rPr lang="fr-FR" dirty="0"/>
              <a:t> </a:t>
            </a:r>
            <a:r>
              <a:rPr lang="fr-FR" dirty="0" smtClean="0"/>
              <a:t>K. , </a:t>
            </a:r>
            <a:r>
              <a:rPr lang="fr-FR" dirty="0"/>
              <a:t>Lancet 2022</a:t>
            </a:r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PEACE-1: </a:t>
            </a:r>
            <a:r>
              <a:rPr lang="fr-FR" dirty="0" err="1"/>
              <a:t>ADT+docetaxel+Abiraterone</a:t>
            </a:r>
            <a:r>
              <a:rPr lang="fr-FR" dirty="0"/>
              <a:t> &gt; </a:t>
            </a:r>
            <a:r>
              <a:rPr lang="fr-FR" dirty="0" err="1"/>
              <a:t>ADT+Docetaxel</a:t>
            </a:r>
            <a:endParaRPr lang="fr-FR" dirty="0"/>
          </a:p>
        </p:txBody>
      </p:sp>
      <p:sp>
        <p:nvSpPr>
          <p:cNvPr id="4" name="Rectangle à coins arrondis 10">
            <a:extLst>
              <a:ext uri="{FF2B5EF4-FFF2-40B4-BE49-F238E27FC236}">
                <a16:creationId xmlns="" xmlns:a16="http://schemas.microsoft.com/office/drawing/2014/main" id="{C4C751FB-2BF1-FB53-6305-1D390EB02804}"/>
              </a:ext>
            </a:extLst>
          </p:cNvPr>
          <p:cNvSpPr/>
          <p:nvPr/>
        </p:nvSpPr>
        <p:spPr>
          <a:xfrm>
            <a:off x="1037583" y="1282552"/>
            <a:ext cx="5144267" cy="4581374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8" name="Rectangle à coins arrondis 10">
            <a:extLst>
              <a:ext uri="{FF2B5EF4-FFF2-40B4-BE49-F238E27FC236}">
                <a16:creationId xmlns="" xmlns:a16="http://schemas.microsoft.com/office/drawing/2014/main" id="{C505BD21-57C3-D46D-9C57-577F191B1A16}"/>
              </a:ext>
            </a:extLst>
          </p:cNvPr>
          <p:cNvSpPr/>
          <p:nvPr/>
        </p:nvSpPr>
        <p:spPr>
          <a:xfrm>
            <a:off x="6646245" y="1282552"/>
            <a:ext cx="5363129" cy="4581374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B4EC5B2D-63BD-FA69-606A-32F20A4153EA}"/>
              </a:ext>
            </a:extLst>
          </p:cNvPr>
          <p:cNvSpPr txBox="1"/>
          <p:nvPr/>
        </p:nvSpPr>
        <p:spPr>
          <a:xfrm>
            <a:off x="1295769" y="1157040"/>
            <a:ext cx="3509926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spcAft>
                <a:spcPts val="400"/>
              </a:spcAft>
              <a:defRPr/>
            </a:pPr>
            <a:r>
              <a:rPr lang="fr-FR" sz="1600" b="1" dirty="0" smtClean="0">
                <a:solidFill>
                  <a:srgbClr val="737078"/>
                </a:solidFill>
                <a:latin typeface="+mj-lt"/>
                <a:cs typeface="Arial Narrow" panose="020B0604020202020204" pitchFamily="34" charset="0"/>
              </a:rPr>
              <a:t>ADT </a:t>
            </a:r>
            <a:r>
              <a:rPr lang="fr-FR" sz="1600" b="1" dirty="0" err="1" smtClean="0">
                <a:solidFill>
                  <a:srgbClr val="737078"/>
                </a:solidFill>
                <a:latin typeface="+mj-lt"/>
                <a:cs typeface="Arial Narrow" panose="020B0604020202020204" pitchFamily="34" charset="0"/>
              </a:rPr>
              <a:t>with</a:t>
            </a:r>
            <a:r>
              <a:rPr lang="fr-FR" sz="1600" b="1" dirty="0" smtClean="0">
                <a:solidFill>
                  <a:srgbClr val="737078"/>
                </a:solidFill>
                <a:latin typeface="+mj-lt"/>
                <a:cs typeface="Arial Narrow" panose="020B0604020202020204" pitchFamily="34" charset="0"/>
              </a:rPr>
              <a:t> </a:t>
            </a:r>
            <a:r>
              <a:rPr lang="fr-FR" sz="1600" b="1" dirty="0" err="1" smtClean="0">
                <a:solidFill>
                  <a:srgbClr val="737078"/>
                </a:solidFill>
                <a:latin typeface="+mj-lt"/>
                <a:cs typeface="Arial Narrow" panose="020B0604020202020204" pitchFamily="34" charset="0"/>
              </a:rPr>
              <a:t>docetaxel</a:t>
            </a:r>
            <a:r>
              <a:rPr lang="fr-FR" sz="1600" b="1" dirty="0" smtClean="0">
                <a:solidFill>
                  <a:srgbClr val="737078"/>
                </a:solidFill>
                <a:latin typeface="+mj-lt"/>
                <a:cs typeface="Arial Narrow" panose="020B0604020202020204" pitchFamily="34" charset="0"/>
              </a:rPr>
              <a:t> population</a:t>
            </a:r>
            <a:endParaRPr lang="fr-FR" sz="1600" b="1" dirty="0">
              <a:solidFill>
                <a:srgbClr val="737078"/>
              </a:solidFill>
              <a:latin typeface="+mj-lt"/>
              <a:cs typeface="Arial Narrow" panose="020B0604020202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B4EC5B2D-63BD-FA69-606A-32F20A4153EA}"/>
              </a:ext>
            </a:extLst>
          </p:cNvPr>
          <p:cNvSpPr txBox="1"/>
          <p:nvPr/>
        </p:nvSpPr>
        <p:spPr>
          <a:xfrm>
            <a:off x="6646245" y="1140163"/>
            <a:ext cx="3509926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spcAft>
                <a:spcPts val="400"/>
              </a:spcAft>
              <a:defRPr/>
            </a:pPr>
            <a:r>
              <a:rPr lang="fr-FR" sz="1600" b="1" dirty="0" smtClean="0">
                <a:solidFill>
                  <a:srgbClr val="737078"/>
                </a:solidFill>
                <a:latin typeface="+mj-lt"/>
                <a:cs typeface="Arial Narrow" panose="020B0604020202020204" pitchFamily="34" charset="0"/>
              </a:rPr>
              <a:t>ADT </a:t>
            </a:r>
            <a:r>
              <a:rPr lang="fr-FR" sz="1600" b="1" dirty="0" err="1" smtClean="0">
                <a:solidFill>
                  <a:srgbClr val="737078"/>
                </a:solidFill>
                <a:latin typeface="+mj-lt"/>
                <a:cs typeface="Arial Narrow" panose="020B0604020202020204" pitchFamily="34" charset="0"/>
              </a:rPr>
              <a:t>with</a:t>
            </a:r>
            <a:r>
              <a:rPr lang="fr-FR" sz="1600" b="1" dirty="0" smtClean="0">
                <a:solidFill>
                  <a:srgbClr val="737078"/>
                </a:solidFill>
                <a:latin typeface="+mj-lt"/>
                <a:cs typeface="Arial Narrow" panose="020B0604020202020204" pitchFamily="34" charset="0"/>
              </a:rPr>
              <a:t> </a:t>
            </a:r>
            <a:r>
              <a:rPr lang="fr-FR" sz="1600" b="1" dirty="0" err="1" smtClean="0">
                <a:solidFill>
                  <a:srgbClr val="737078"/>
                </a:solidFill>
                <a:latin typeface="+mj-lt"/>
                <a:cs typeface="Arial Narrow" panose="020B0604020202020204" pitchFamily="34" charset="0"/>
              </a:rPr>
              <a:t>docetaxel</a:t>
            </a:r>
            <a:r>
              <a:rPr lang="fr-FR" sz="1600" b="1" dirty="0" smtClean="0">
                <a:solidFill>
                  <a:srgbClr val="737078"/>
                </a:solidFill>
                <a:latin typeface="+mj-lt"/>
                <a:cs typeface="Arial Narrow" panose="020B0604020202020204" pitchFamily="34" charset="0"/>
              </a:rPr>
              <a:t> population</a:t>
            </a:r>
            <a:endParaRPr lang="fr-FR" sz="1600" b="1" dirty="0">
              <a:solidFill>
                <a:srgbClr val="737078"/>
              </a:solidFill>
              <a:latin typeface="+mj-lt"/>
              <a:cs typeface="Arial Narrow" panose="020B0604020202020204" pitchFamily="34" charset="0"/>
            </a:endParaRPr>
          </a:p>
        </p:txBody>
      </p:sp>
      <p:sp>
        <p:nvSpPr>
          <p:cNvPr id="21" name="Text Box 4">
            <a:extLst>
              <a:ext uri="{FF2B5EF4-FFF2-40B4-BE49-F238E27FC236}">
                <a16:creationId xmlns="" xmlns:a16="http://schemas.microsoft.com/office/drawing/2014/main" id="{8073D89C-E7B6-A36E-A0B8-0483645EB5D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185606" y="2991384"/>
            <a:ext cx="20208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a-DK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/>
              </a:rPr>
              <a:t>Radiographic PFS  </a:t>
            </a:r>
            <a:r>
              <a:rPr lang="da-DK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/>
              </a:rPr>
              <a:t>(%)</a:t>
            </a:r>
          </a:p>
        </p:txBody>
      </p:sp>
      <p:sp>
        <p:nvSpPr>
          <p:cNvPr id="22" name="Text Box 4">
            <a:extLst>
              <a:ext uri="{FF2B5EF4-FFF2-40B4-BE49-F238E27FC236}">
                <a16:creationId xmlns="" xmlns:a16="http://schemas.microsoft.com/office/drawing/2014/main" id="{8073D89C-E7B6-A36E-A0B8-0483645EB5D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549978" y="3002130"/>
            <a:ext cx="20208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da-DK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/>
              </a:rPr>
              <a:t>Overall survival (%)</a:t>
            </a:r>
            <a:endParaRPr lang="da-DK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23" name="Text Box 4">
            <a:extLst>
              <a:ext uri="{FF2B5EF4-FFF2-40B4-BE49-F238E27FC236}">
                <a16:creationId xmlns="" xmlns:a16="http://schemas.microsoft.com/office/drawing/2014/main" id="{F22D5C6C-1E02-481D-3C50-26A4CCEC9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384" y="4580853"/>
            <a:ext cx="12531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Number</a:t>
            </a:r>
            <a:r>
              <a:rPr kumimoji="0" lang="fr-FR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at </a:t>
            </a:r>
            <a:r>
              <a:rPr kumimoji="0" lang="fr-FR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risk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24" name="Tableau 23">
            <a:extLst>
              <a:ext uri="{FF2B5EF4-FFF2-40B4-BE49-F238E27FC236}">
                <a16:creationId xmlns="" xmlns:a16="http://schemas.microsoft.com/office/drawing/2014/main" id="{68BA07A4-4B9C-139F-92FD-1C6012A13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643108"/>
              </p:ext>
            </p:extLst>
          </p:nvPr>
        </p:nvGraphicFramePr>
        <p:xfrm>
          <a:off x="1037583" y="4598559"/>
          <a:ext cx="4946965" cy="922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7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24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255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66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021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260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228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97692">
                <a:tc gridSpan="7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b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546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solidFill>
                            <a:srgbClr val="FF0000"/>
                          </a:solidFill>
                        </a:rPr>
                        <a:t>SOC </a:t>
                      </a:r>
                      <a:r>
                        <a:rPr lang="fr-FR" sz="1000" b="1" dirty="0" err="1" smtClean="0">
                          <a:solidFill>
                            <a:srgbClr val="FF0000"/>
                          </a:solidFill>
                        </a:rPr>
                        <a:t>without</a:t>
                      </a:r>
                      <a:r>
                        <a:rPr lang="fr-FR" sz="10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000" b="1" dirty="0" err="1" smtClean="0">
                          <a:solidFill>
                            <a:srgbClr val="FF0000"/>
                          </a:solidFill>
                        </a:rPr>
                        <a:t>abiraterone</a:t>
                      </a:r>
                      <a:endParaRPr lang="fr-FR" sz="1000" b="0" spc="-3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 smtClean="0">
                          <a:solidFill>
                            <a:srgbClr val="FF0000"/>
                          </a:solidFill>
                        </a:rPr>
                        <a:t>355</a:t>
                      </a:r>
                      <a:endParaRPr lang="fr-FR" sz="105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 smtClean="0">
                          <a:solidFill>
                            <a:srgbClr val="FF0000"/>
                          </a:solidFill>
                        </a:rPr>
                        <a:t>374</a:t>
                      </a:r>
                      <a:endParaRPr lang="fr-FR" sz="105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 smtClean="0">
                          <a:solidFill>
                            <a:srgbClr val="FF0000"/>
                          </a:solidFill>
                        </a:rPr>
                        <a:t>137</a:t>
                      </a:r>
                      <a:endParaRPr lang="fr-FR" sz="105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 smtClean="0">
                          <a:solidFill>
                            <a:srgbClr val="FF0000"/>
                          </a:solidFill>
                        </a:rPr>
                        <a:t>61</a:t>
                      </a:r>
                      <a:endParaRPr lang="fr-FR" sz="105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fr-FR" sz="105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fr-FR" sz="105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8342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solidFill>
                            <a:srgbClr val="0070C0"/>
                          </a:solidFill>
                        </a:rPr>
                        <a:t>SOC plus </a:t>
                      </a:r>
                      <a:r>
                        <a:rPr lang="fr-FR" sz="1000" b="1" dirty="0" err="1" smtClean="0">
                          <a:solidFill>
                            <a:srgbClr val="0070C0"/>
                          </a:solidFill>
                        </a:rPr>
                        <a:t>abiraterone</a:t>
                      </a:r>
                      <a:endParaRPr lang="fr-FR" sz="1000" b="0" spc="-3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 smtClean="0">
                          <a:solidFill>
                            <a:srgbClr val="0070C0"/>
                          </a:solidFill>
                        </a:rPr>
                        <a:t>355</a:t>
                      </a:r>
                      <a:endParaRPr lang="fr-FR" sz="1050" b="1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 smtClean="0">
                          <a:solidFill>
                            <a:srgbClr val="0070C0"/>
                          </a:solidFill>
                        </a:rPr>
                        <a:t>303</a:t>
                      </a:r>
                      <a:endParaRPr lang="fr-FR" sz="1050" b="1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 smtClean="0">
                          <a:solidFill>
                            <a:srgbClr val="0070C0"/>
                          </a:solidFill>
                        </a:rPr>
                        <a:t>200</a:t>
                      </a:r>
                      <a:endParaRPr lang="fr-FR" sz="1050" b="1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 smtClean="0">
                          <a:solidFill>
                            <a:srgbClr val="0070C0"/>
                          </a:solidFill>
                        </a:rPr>
                        <a:t>105</a:t>
                      </a:r>
                      <a:endParaRPr lang="fr-FR" sz="1050" b="1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 smtClean="0">
                          <a:solidFill>
                            <a:srgbClr val="0070C0"/>
                          </a:solidFill>
                        </a:rPr>
                        <a:t>35</a:t>
                      </a:r>
                      <a:endParaRPr lang="fr-FR" sz="1050" b="1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fr-FR" sz="1050" b="1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5" name="Graphique 24">
            <a:extLst>
              <a:ext uri="{FF2B5EF4-FFF2-40B4-BE49-F238E27FC236}">
                <a16:creationId xmlns="" xmlns:a16="http://schemas.microsoft.com/office/drawing/2014/main" id="{EEA2CE77-C70F-A848-BF61-27088869C9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4804810"/>
              </p:ext>
            </p:extLst>
          </p:nvPr>
        </p:nvGraphicFramePr>
        <p:xfrm>
          <a:off x="2196053" y="1911999"/>
          <a:ext cx="3714354" cy="2707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Graphique 25">
            <a:extLst>
              <a:ext uri="{FF2B5EF4-FFF2-40B4-BE49-F238E27FC236}">
                <a16:creationId xmlns="" xmlns:a16="http://schemas.microsoft.com/office/drawing/2014/main" id="{EEA2CE77-C70F-A848-BF61-27088869C9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2958138"/>
              </p:ext>
            </p:extLst>
          </p:nvPr>
        </p:nvGraphicFramePr>
        <p:xfrm>
          <a:off x="7897646" y="1792208"/>
          <a:ext cx="3534115" cy="2659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Tableau 26">
            <a:extLst>
              <a:ext uri="{FF2B5EF4-FFF2-40B4-BE49-F238E27FC236}">
                <a16:creationId xmlns="" xmlns:a16="http://schemas.microsoft.com/office/drawing/2014/main" id="{68BA07A4-4B9C-139F-92FD-1C6012A13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840269"/>
              </p:ext>
            </p:extLst>
          </p:nvPr>
        </p:nvGraphicFramePr>
        <p:xfrm>
          <a:off x="6710016" y="4480615"/>
          <a:ext cx="4946965" cy="922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7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24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255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66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021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260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228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97692">
                <a:tc gridSpan="7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b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546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solidFill>
                            <a:srgbClr val="FF0000"/>
                          </a:solidFill>
                        </a:rPr>
                        <a:t>SOC </a:t>
                      </a:r>
                      <a:r>
                        <a:rPr lang="fr-FR" sz="1000" b="1" dirty="0" err="1" smtClean="0">
                          <a:solidFill>
                            <a:srgbClr val="FF0000"/>
                          </a:solidFill>
                        </a:rPr>
                        <a:t>without</a:t>
                      </a:r>
                      <a:r>
                        <a:rPr lang="fr-FR" sz="10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000" b="1" dirty="0" err="1" smtClean="0">
                          <a:solidFill>
                            <a:srgbClr val="FF0000"/>
                          </a:solidFill>
                        </a:rPr>
                        <a:t>abiraterone</a:t>
                      </a:r>
                      <a:endParaRPr lang="fr-FR" sz="1000" b="0" spc="-3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 smtClean="0">
                          <a:solidFill>
                            <a:srgbClr val="FF0000"/>
                          </a:solidFill>
                        </a:rPr>
                        <a:t>355</a:t>
                      </a:r>
                      <a:endParaRPr lang="fr-FR" sz="105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 smtClean="0">
                          <a:solidFill>
                            <a:srgbClr val="FF0000"/>
                          </a:solidFill>
                        </a:rPr>
                        <a:t>329</a:t>
                      </a:r>
                      <a:endParaRPr lang="fr-FR" sz="105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 smtClean="0">
                          <a:solidFill>
                            <a:srgbClr val="FF0000"/>
                          </a:solidFill>
                        </a:rPr>
                        <a:t>281</a:t>
                      </a:r>
                      <a:endParaRPr lang="fr-FR" sz="105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 smtClean="0">
                          <a:solidFill>
                            <a:srgbClr val="FF0000"/>
                          </a:solidFill>
                        </a:rPr>
                        <a:t>172</a:t>
                      </a:r>
                      <a:endParaRPr lang="fr-FR" sz="105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 smtClean="0">
                          <a:solidFill>
                            <a:srgbClr val="FF0000"/>
                          </a:solidFill>
                        </a:rPr>
                        <a:t>78</a:t>
                      </a:r>
                      <a:endParaRPr lang="fr-FR" sz="105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fr-FR" sz="105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8342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solidFill>
                            <a:srgbClr val="0070C0"/>
                          </a:solidFill>
                        </a:rPr>
                        <a:t>SOC plus </a:t>
                      </a:r>
                      <a:r>
                        <a:rPr lang="fr-FR" sz="1000" b="1" dirty="0" err="1" smtClean="0">
                          <a:solidFill>
                            <a:srgbClr val="0070C0"/>
                          </a:solidFill>
                        </a:rPr>
                        <a:t>abiraterone</a:t>
                      </a:r>
                      <a:endParaRPr lang="fr-FR" sz="1000" b="0" spc="-3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 smtClean="0">
                          <a:solidFill>
                            <a:srgbClr val="0070C0"/>
                          </a:solidFill>
                        </a:rPr>
                        <a:t>355</a:t>
                      </a:r>
                      <a:endParaRPr lang="fr-FR" sz="1050" b="1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 smtClean="0">
                          <a:solidFill>
                            <a:srgbClr val="0070C0"/>
                          </a:solidFill>
                        </a:rPr>
                        <a:t>328</a:t>
                      </a:r>
                      <a:endParaRPr lang="fr-FR" sz="1050" b="1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 smtClean="0">
                          <a:solidFill>
                            <a:srgbClr val="0070C0"/>
                          </a:solidFill>
                        </a:rPr>
                        <a:t>287</a:t>
                      </a:r>
                      <a:endParaRPr lang="fr-FR" sz="1050" b="1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 smtClean="0">
                          <a:solidFill>
                            <a:srgbClr val="0070C0"/>
                          </a:solidFill>
                        </a:rPr>
                        <a:t>183</a:t>
                      </a:r>
                      <a:endParaRPr lang="fr-FR" sz="1050" b="1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 smtClean="0">
                          <a:solidFill>
                            <a:srgbClr val="0070C0"/>
                          </a:solidFill>
                        </a:rPr>
                        <a:t>98</a:t>
                      </a:r>
                      <a:endParaRPr lang="fr-FR" sz="1050" b="1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 smtClean="0">
                          <a:solidFill>
                            <a:srgbClr val="0070C0"/>
                          </a:solidFill>
                        </a:rPr>
                        <a:t>25</a:t>
                      </a:r>
                      <a:endParaRPr lang="fr-FR" sz="1050" b="1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" name="ZoneTexte 27">
            <a:extLst>
              <a:ext uri="{FF2B5EF4-FFF2-40B4-BE49-F238E27FC236}">
                <a16:creationId xmlns="" xmlns:a16="http://schemas.microsoft.com/office/drawing/2014/main" id="{DFF763E1-51A5-DDD6-9BD1-A032999ED15A}"/>
              </a:ext>
            </a:extLst>
          </p:cNvPr>
          <p:cNvSpPr txBox="1"/>
          <p:nvPr/>
        </p:nvSpPr>
        <p:spPr>
          <a:xfrm>
            <a:off x="2588917" y="3855640"/>
            <a:ext cx="3395631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2D4C"/>
                </a:solidFill>
                <a:effectLst/>
                <a:uLnTx/>
                <a:uFillTx/>
                <a:latin typeface="Century Gothic" panose="020F0302020204030204"/>
                <a:cs typeface="Arial" panose="020B0604020202020204" pitchFamily="34" charset="0"/>
              </a:rPr>
              <a:t>HR, 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D4C"/>
                </a:solidFill>
                <a:effectLst/>
                <a:uLnTx/>
                <a:uFillTx/>
                <a:latin typeface="Century Gothic" panose="020F0302020204030204"/>
                <a:cs typeface="Arial" panose="020B0604020202020204" pitchFamily="34" charset="0"/>
              </a:rPr>
              <a:t>0,50 </a:t>
            </a:r>
            <a:r>
              <a:rPr lang="fr-FR" sz="1200" b="1" dirty="0" smtClean="0">
                <a:solidFill>
                  <a:srgbClr val="002D4C"/>
                </a:solidFill>
                <a:latin typeface="Century Gothic" panose="020F0302020204030204"/>
                <a:cs typeface="Arial" panose="020B0604020202020204" pitchFamily="34" charset="0"/>
              </a:rPr>
              <a:t>(99,9%IC 0,34-0,71) </a:t>
            </a:r>
            <a:r>
              <a:rPr lang="fr-FR" sz="1200" b="1" dirty="0">
                <a:solidFill>
                  <a:srgbClr val="002D4C"/>
                </a:solidFill>
                <a:latin typeface="Century Gothic" panose="020F0302020204030204"/>
                <a:cs typeface="Arial" panose="020B0604020202020204" pitchFamily="34" charset="0"/>
              </a:rPr>
              <a:t>; </a:t>
            </a:r>
            <a:r>
              <a:rPr lang="fr-FR" sz="1200" b="1" i="1" dirty="0">
                <a:solidFill>
                  <a:srgbClr val="002D4C"/>
                </a:solidFill>
                <a:latin typeface="Century Gothic" panose="020F0302020204030204"/>
                <a:cs typeface="Arial" panose="020B0604020202020204" pitchFamily="34" charset="0"/>
              </a:rPr>
              <a:t>p</a:t>
            </a:r>
            <a:r>
              <a:rPr lang="fr-FR" sz="1200" b="1" dirty="0">
                <a:solidFill>
                  <a:srgbClr val="002D4C"/>
                </a:solidFill>
                <a:latin typeface="Century Gothic" panose="020F0302020204030204"/>
                <a:cs typeface="Arial" panose="020B0604020202020204" pitchFamily="34" charset="0"/>
              </a:rPr>
              <a:t> &lt; </a:t>
            </a:r>
            <a:r>
              <a:rPr lang="fr-FR" sz="1200" b="1" dirty="0" smtClean="0">
                <a:solidFill>
                  <a:srgbClr val="002D4C"/>
                </a:solidFill>
                <a:latin typeface="Century Gothic" panose="020F0302020204030204"/>
                <a:cs typeface="Arial" panose="020B0604020202020204" pitchFamily="34" charset="0"/>
              </a:rPr>
              <a:t>0,0001</a:t>
            </a:r>
            <a:endParaRPr lang="fr-FR" sz="1200" b="1" dirty="0">
              <a:solidFill>
                <a:srgbClr val="002D4C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="" xmlns:a16="http://schemas.microsoft.com/office/drawing/2014/main" id="{DFF763E1-51A5-DDD6-9BD1-A032999ED15A}"/>
              </a:ext>
            </a:extLst>
          </p:cNvPr>
          <p:cNvSpPr txBox="1"/>
          <p:nvPr/>
        </p:nvSpPr>
        <p:spPr>
          <a:xfrm>
            <a:off x="8235351" y="3763012"/>
            <a:ext cx="3395631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2D4C"/>
                </a:solidFill>
                <a:effectLst/>
                <a:uLnTx/>
                <a:uFillTx/>
                <a:latin typeface="Century Gothic" panose="020F0302020204030204"/>
                <a:cs typeface="Arial" panose="020B0604020202020204" pitchFamily="34" charset="0"/>
              </a:rPr>
              <a:t>HR, 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D4C"/>
                </a:solidFill>
                <a:effectLst/>
                <a:uLnTx/>
                <a:uFillTx/>
                <a:latin typeface="Century Gothic" panose="020F0302020204030204"/>
                <a:cs typeface="Arial" panose="020B0604020202020204" pitchFamily="34" charset="0"/>
              </a:rPr>
              <a:t>0,75 </a:t>
            </a:r>
            <a:r>
              <a:rPr lang="fr-FR" sz="1200" b="1" dirty="0" smtClean="0">
                <a:solidFill>
                  <a:srgbClr val="002D4C"/>
                </a:solidFill>
                <a:latin typeface="Century Gothic" panose="020F0302020204030204"/>
                <a:cs typeface="Arial" panose="020B0604020202020204" pitchFamily="34" charset="0"/>
              </a:rPr>
              <a:t>(95,1%IC 0,59-0,951) </a:t>
            </a:r>
            <a:r>
              <a:rPr lang="fr-FR" sz="1200" b="1" dirty="0">
                <a:solidFill>
                  <a:srgbClr val="002D4C"/>
                </a:solidFill>
                <a:latin typeface="Century Gothic" panose="020F0302020204030204"/>
                <a:cs typeface="Arial" panose="020B0604020202020204" pitchFamily="34" charset="0"/>
              </a:rPr>
              <a:t>; </a:t>
            </a:r>
            <a:r>
              <a:rPr lang="fr-FR" sz="1200" b="1" i="1" dirty="0">
                <a:solidFill>
                  <a:srgbClr val="002D4C"/>
                </a:solidFill>
                <a:latin typeface="Century Gothic" panose="020F0302020204030204"/>
                <a:cs typeface="Arial" panose="020B0604020202020204" pitchFamily="34" charset="0"/>
              </a:rPr>
              <a:t>p</a:t>
            </a:r>
            <a:r>
              <a:rPr lang="fr-FR" sz="1200" b="1" dirty="0">
                <a:solidFill>
                  <a:srgbClr val="002D4C"/>
                </a:solidFill>
                <a:latin typeface="Century Gothic" panose="020F0302020204030204"/>
                <a:cs typeface="Arial" panose="020B0604020202020204" pitchFamily="34" charset="0"/>
              </a:rPr>
              <a:t> =</a:t>
            </a:r>
            <a:r>
              <a:rPr lang="fr-FR" sz="1200" b="1" dirty="0" smtClean="0">
                <a:solidFill>
                  <a:srgbClr val="002D4C"/>
                </a:solidFill>
                <a:latin typeface="Century Gothic" panose="020F0302020204030204"/>
                <a:cs typeface="Arial" panose="020B0604020202020204" pitchFamily="34" charset="0"/>
              </a:rPr>
              <a:t> 0,017</a:t>
            </a:r>
            <a:endParaRPr lang="fr-FR" sz="1200" b="1" dirty="0">
              <a:solidFill>
                <a:srgbClr val="002D4C"/>
              </a:solidFill>
            </a:endParaRPr>
          </a:p>
        </p:txBody>
      </p:sp>
      <p:sp>
        <p:nvSpPr>
          <p:cNvPr id="30" name="Text Box 4">
            <a:extLst>
              <a:ext uri="{FF2B5EF4-FFF2-40B4-BE49-F238E27FC236}">
                <a16:creationId xmlns="" xmlns:a16="http://schemas.microsoft.com/office/drawing/2014/main" id="{F22D5C6C-1E02-481D-3C50-26A4CCEC9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5376" y="4497859"/>
            <a:ext cx="12531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Number</a:t>
            </a:r>
            <a:r>
              <a:rPr kumimoji="0" lang="fr-FR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at </a:t>
            </a:r>
            <a:r>
              <a:rPr kumimoji="0" lang="fr-FR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risk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29855" y="1771135"/>
            <a:ext cx="237242" cy="2379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37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EIN">
  <a:themeElements>
    <a:clrScheme name="Personnalisé 6">
      <a:dk1>
        <a:srgbClr val="002D4C"/>
      </a:dk1>
      <a:lt1>
        <a:srgbClr val="FFFFFF"/>
      </a:lt1>
      <a:dk2>
        <a:srgbClr val="383638"/>
      </a:dk2>
      <a:lt2>
        <a:srgbClr val="FE7E4B"/>
      </a:lt2>
      <a:accent1>
        <a:srgbClr val="005086"/>
      </a:accent1>
      <a:accent2>
        <a:srgbClr val="002D4C"/>
      </a:accent2>
      <a:accent3>
        <a:srgbClr val="002B4B"/>
      </a:accent3>
      <a:accent4>
        <a:srgbClr val="521800"/>
      </a:accent4>
      <a:accent5>
        <a:srgbClr val="646168"/>
      </a:accent5>
      <a:accent6>
        <a:srgbClr val="565357"/>
      </a:accent6>
      <a:hlink>
        <a:srgbClr val="002C4C"/>
      </a:hlink>
      <a:folHlink>
        <a:srgbClr val="002C4C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OUMON">
  <a:themeElements>
    <a:clrScheme name="Personnalisé 15">
      <a:dk1>
        <a:srgbClr val="000000"/>
      </a:dk1>
      <a:lt1>
        <a:srgbClr val="FFFFFF"/>
      </a:lt1>
      <a:dk2>
        <a:srgbClr val="44546A"/>
      </a:dk2>
      <a:lt2>
        <a:srgbClr val="FF7F4D"/>
      </a:lt2>
      <a:accent1>
        <a:srgbClr val="C95E34"/>
      </a:accent1>
      <a:accent2>
        <a:srgbClr val="002C4C"/>
      </a:accent2>
      <a:accent3>
        <a:srgbClr val="005086"/>
      </a:accent3>
      <a:accent4>
        <a:srgbClr val="33CCCC"/>
      </a:accent4>
      <a:accent5>
        <a:srgbClr val="348B5E"/>
      </a:accent5>
      <a:accent6>
        <a:srgbClr val="B25451"/>
      </a:accent6>
      <a:hlink>
        <a:srgbClr val="FF9900"/>
      </a:hlink>
      <a:folHlink>
        <a:srgbClr val="7961A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</TotalTime>
  <Words>5232</Words>
  <Application>Microsoft Office PowerPoint</Application>
  <PresentationFormat>Grand écran</PresentationFormat>
  <Paragraphs>1590</Paragraphs>
  <Slides>56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56</vt:i4>
      </vt:variant>
    </vt:vector>
  </HeadingPairs>
  <TitlesOfParts>
    <vt:vector size="83" baseType="lpstr">
      <vt:lpstr>ＭＳ Ｐゴシック</vt:lpstr>
      <vt:lpstr>宋体</vt:lpstr>
      <vt:lpstr>.Lucida Grande UI Regular</vt:lpstr>
      <vt:lpstr>Apple SD Gothic Neo Thin</vt:lpstr>
      <vt:lpstr>Arial</vt:lpstr>
      <vt:lpstr>Arial Narrow</vt:lpstr>
      <vt:lpstr>Audi Type</vt:lpstr>
      <vt:lpstr>Calibri</vt:lpstr>
      <vt:lpstr>Century Gothic</vt:lpstr>
      <vt:lpstr>Courier New</vt:lpstr>
      <vt:lpstr>FF DIN Pro for IIC</vt:lpstr>
      <vt:lpstr>geneve</vt:lpstr>
      <vt:lpstr>Gordita</vt:lpstr>
      <vt:lpstr>Gordita Light</vt:lpstr>
      <vt:lpstr>Helvetica</vt:lpstr>
      <vt:lpstr>Police système Courant</vt:lpstr>
      <vt:lpstr>黑体</vt:lpstr>
      <vt:lpstr>Tahoma</vt:lpstr>
      <vt:lpstr>Times New Roman</vt:lpstr>
      <vt:lpstr>Verdana</vt:lpstr>
      <vt:lpstr>Wingdings</vt:lpstr>
      <vt:lpstr>Wingdings 3</vt:lpstr>
      <vt:lpstr>Zapf Dingbats</vt:lpstr>
      <vt:lpstr>ヒラギノ角ゴ Pro W3</vt:lpstr>
      <vt:lpstr>1_SEIN</vt:lpstr>
      <vt:lpstr>SEIN</vt:lpstr>
      <vt:lpstr>POUMON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ecahartmann@gmail.com</dc:creator>
  <cp:lastModifiedBy>Nathalie PIPAUD</cp:lastModifiedBy>
  <cp:revision>198</cp:revision>
  <dcterms:created xsi:type="dcterms:W3CDTF">2023-09-11T06:54:26Z</dcterms:created>
  <dcterms:modified xsi:type="dcterms:W3CDTF">2023-11-20T14:46:54Z</dcterms:modified>
</cp:coreProperties>
</file>